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5"/>
  </p:sldMasterIdLst>
  <p:notesMasterIdLst>
    <p:notesMasterId r:id="rId59"/>
  </p:notesMasterIdLst>
  <p:sldIdLst>
    <p:sldId id="313" r:id="rId6"/>
    <p:sldId id="314" r:id="rId7"/>
    <p:sldId id="344" r:id="rId8"/>
    <p:sldId id="343" r:id="rId9"/>
    <p:sldId id="380" r:id="rId10"/>
    <p:sldId id="379" r:id="rId11"/>
    <p:sldId id="348" r:id="rId12"/>
    <p:sldId id="345" r:id="rId13"/>
    <p:sldId id="346" r:id="rId14"/>
    <p:sldId id="347" r:id="rId15"/>
    <p:sldId id="382" r:id="rId16"/>
    <p:sldId id="383" r:id="rId17"/>
    <p:sldId id="384" r:id="rId18"/>
    <p:sldId id="385" r:id="rId19"/>
    <p:sldId id="386" r:id="rId20"/>
    <p:sldId id="387" r:id="rId21"/>
    <p:sldId id="388" r:id="rId22"/>
    <p:sldId id="389" r:id="rId23"/>
    <p:sldId id="297" r:id="rId24"/>
    <p:sldId id="390" r:id="rId25"/>
    <p:sldId id="312" r:id="rId26"/>
    <p:sldId id="391" r:id="rId27"/>
    <p:sldId id="392" r:id="rId28"/>
    <p:sldId id="393" r:id="rId29"/>
    <p:sldId id="394" r:id="rId30"/>
    <p:sldId id="395" r:id="rId31"/>
    <p:sldId id="396" r:id="rId32"/>
    <p:sldId id="397" r:id="rId33"/>
    <p:sldId id="408" r:id="rId34"/>
    <p:sldId id="409" r:id="rId35"/>
    <p:sldId id="416" r:id="rId36"/>
    <p:sldId id="417" r:id="rId37"/>
    <p:sldId id="418" r:id="rId38"/>
    <p:sldId id="419" r:id="rId39"/>
    <p:sldId id="420" r:id="rId40"/>
    <p:sldId id="421" r:id="rId41"/>
    <p:sldId id="422" r:id="rId42"/>
    <p:sldId id="423" r:id="rId43"/>
    <p:sldId id="398" r:id="rId44"/>
    <p:sldId id="399" r:id="rId45"/>
    <p:sldId id="427" r:id="rId46"/>
    <p:sldId id="400" r:id="rId47"/>
    <p:sldId id="401" r:id="rId48"/>
    <p:sldId id="308" r:id="rId49"/>
    <p:sldId id="402" r:id="rId50"/>
    <p:sldId id="403" r:id="rId51"/>
    <p:sldId id="404" r:id="rId52"/>
    <p:sldId id="405" r:id="rId53"/>
    <p:sldId id="414" r:id="rId54"/>
    <p:sldId id="415" r:id="rId55"/>
    <p:sldId id="424" r:id="rId56"/>
    <p:sldId id="425" r:id="rId57"/>
    <p:sldId id="381"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59100F-6B3A-CCE8-AEE7-D10E09B1791D}" name="Freeman, Jennifer" initials="FJ" userId="S::jennifer.freeman@uconn.edu::8cda3544-40f9-4c26-bf2d-2f1985e1fca9" providerId="AD"/>
  <p188:author id="{0F036F11-5947-14D3-7DDE-FF04CA9C99AE}" name="Robbie, Karen" initials="" userId="S::karen.robbie@uconn.edu::a0e2d4cb-cdb8-43fd-ac47-453d7da32a99" providerId="AD"/>
  <p188:author id="{55F3164D-6582-BF41-340A-B240BE517D74}" name="Peterson, Nicole" initials="NP" userId="S::nicole.peterson@uconn.edu::ef21a2c0-bf88-433a-a378-66e0b80f2002" providerId="AD"/>
  <p188:author id="{76D5AF95-357F-BEB7-8D50-C8D1260AA39A}" name="Alan Cook" initials="AC" userId="S::acook11@uoregon.edu::3f48f014-a1fc-42a4-92c7-838d340963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EE2"/>
    <a:srgbClr val="D7C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935" autoAdjust="0"/>
  </p:normalViewPr>
  <p:slideViewPr>
    <p:cSldViewPr snapToGrid="0">
      <p:cViewPr varScale="1">
        <p:scale>
          <a:sx n="65" d="100"/>
          <a:sy n="65" d="100"/>
        </p:scale>
        <p:origin x="1358" y="53"/>
      </p:cViewPr>
      <p:guideLst/>
    </p:cSldViewPr>
  </p:slideViewPr>
  <p:notesTextViewPr>
    <p:cViewPr>
      <p:scale>
        <a:sx n="3" d="2"/>
        <a:sy n="3" d="2"/>
      </p:scale>
      <p:origin x="0" y="0"/>
    </p:cViewPr>
  </p:notesTextViewPr>
  <p:sorterViewPr>
    <p:cViewPr>
      <p:scale>
        <a:sx n="125" d="100"/>
        <a:sy n="125" d="100"/>
      </p:scale>
      <p:origin x="0" y="-18756"/>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gs" Target="tags/tag1.xml"/><Relationship Id="rId65"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AFC396-2BE9-4A89-ACAD-ED3AF5115752}"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63DF7-81CA-4A4F-8646-FBFC674F7860}" type="slidenum">
              <a:rPr lang="en-US" smtClean="0"/>
              <a:t>‹#›</a:t>
            </a:fld>
            <a:endParaRPr lang="en-US"/>
          </a:p>
        </p:txBody>
      </p:sp>
    </p:spTree>
    <p:extLst>
      <p:ext uri="{BB962C8B-B14F-4D97-AF65-F5344CB8AC3E}">
        <p14:creationId xmlns:p14="http://schemas.microsoft.com/office/powerpoint/2010/main" val="232575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Welcome to the Tiered Fidelity Inventory 3.0 resource presentation. The purpose of this slide deck is to review the format of the fidelity tool, provide clear steps for administration, and provide scoring guidance for school teams. </a:t>
            </a:r>
          </a:p>
          <a:p>
            <a:endParaRPr lang="en-US" dirty="0"/>
          </a:p>
          <a:p>
            <a:r>
              <a:rPr lang="en-US" dirty="0"/>
              <a:t>As you did on this first slide, look for the audio icon on each slide to access the accompanying audio. </a:t>
            </a:r>
          </a:p>
        </p:txBody>
      </p:sp>
      <p:sp>
        <p:nvSpPr>
          <p:cNvPr id="4" name="Slide Number Placeholder 3"/>
          <p:cNvSpPr>
            <a:spLocks noGrp="1"/>
          </p:cNvSpPr>
          <p:nvPr>
            <p:ph type="sldNum" sz="quarter" idx="10"/>
          </p:nvPr>
        </p:nvSpPr>
        <p:spPr/>
        <p:txBody>
          <a:bodyPr/>
          <a:lstStyle/>
          <a:p>
            <a:fld id="{E7AF53DD-243B-40F1-AD08-FFE4BF14A87C}" type="slidenum">
              <a:rPr lang="en-US" smtClean="0"/>
              <a:t>1</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70946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For each item, there will</a:t>
            </a:r>
            <a:r>
              <a:rPr lang="en-US" baseline="0" dirty="0"/>
              <a:t> also be a scoring slide to assist the team in scoring the item. Each of these slides also include reflection questions to help guide your team with building consensus around a score. This most recent version of the TFI has an expanded, 5-point scale rather than the previous version’s 2-point scale. </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10</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96720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CE618-9EB4-C006-1E5C-37BF971F7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1C6EF-FC23-83D8-71BC-DFE313A2A9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18F17-06EB-B501-EAC8-CDDE2FB8AB11}"/>
              </a:ext>
            </a:extLst>
          </p:cNvPr>
          <p:cNvSpPr>
            <a:spLocks noGrp="1"/>
          </p:cNvSpPr>
          <p:nvPr>
            <p:ph type="body" idx="1"/>
          </p:nvPr>
        </p:nvSpPr>
        <p:spPr/>
        <p:txBody>
          <a:bodyPr/>
          <a:lstStyle/>
          <a:p>
            <a:r>
              <a:rPr lang="en-US" dirty="0"/>
              <a:t>Audio:</a:t>
            </a:r>
          </a:p>
          <a:p>
            <a:r>
              <a:rPr lang="en-US" dirty="0"/>
              <a:t>Similar to teams at the other tiers, the Tier 3 team requires individuals with specific knowledge, expertise, and perspective. Notice the emphasis on members from marginalized groups and relevant community partners, which may include mental health providers. How the team is formed may be specific to the local context- for example, a smaller school may combine their Tier 2 and 3 teams however it is important to be sure that all roles are filled. </a:t>
            </a:r>
          </a:p>
        </p:txBody>
      </p:sp>
      <p:sp>
        <p:nvSpPr>
          <p:cNvPr id="4" name="Slide Number Placeholder 3">
            <a:extLst>
              <a:ext uri="{FF2B5EF4-FFF2-40B4-BE49-F238E27FC236}">
                <a16:creationId xmlns:a16="http://schemas.microsoft.com/office/drawing/2014/main" id="{0E657FE8-882C-2251-155C-DF7A8DD1F976}"/>
              </a:ext>
            </a:extLst>
          </p:cNvPr>
          <p:cNvSpPr>
            <a:spLocks noGrp="1"/>
          </p:cNvSpPr>
          <p:nvPr>
            <p:ph type="sldNum" sz="quarter" idx="10"/>
          </p:nvPr>
        </p:nvSpPr>
        <p:spPr/>
        <p:txBody>
          <a:bodyPr/>
          <a:lstStyle/>
          <a:p>
            <a:fld id="{E7AF53DD-243B-40F1-AD08-FFE4BF14A87C}" type="slidenum">
              <a:rPr lang="en-US" smtClean="0"/>
              <a:t>11</a:t>
            </a:fld>
            <a:endParaRPr lang="en-US"/>
          </a:p>
        </p:txBody>
      </p:sp>
      <p:sp>
        <p:nvSpPr>
          <p:cNvPr id="5" name="Header Placeholder 4">
            <a:extLst>
              <a:ext uri="{FF2B5EF4-FFF2-40B4-BE49-F238E27FC236}">
                <a16:creationId xmlns:a16="http://schemas.microsoft.com/office/drawing/2014/main" id="{539CFFE5-264B-8994-4213-E87059D2006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71480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DDADD-0042-8C97-007A-6D54D5023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32F15-D0CB-D505-0F0E-20A5E752F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8C36B9-C946-C230-0AE4-03ACF00D5C39}"/>
              </a:ext>
            </a:extLst>
          </p:cNvPr>
          <p:cNvSpPr>
            <a:spLocks noGrp="1"/>
          </p:cNvSpPr>
          <p:nvPr>
            <p:ph type="body" idx="1"/>
          </p:nvPr>
        </p:nvSpPr>
        <p:spPr/>
        <p:txBody>
          <a:bodyPr/>
          <a:lstStyle/>
          <a:p>
            <a:r>
              <a:rPr lang="en-US" dirty="0"/>
              <a:t>Audio</a:t>
            </a:r>
          </a:p>
          <a:p>
            <a:pPr>
              <a:spcAft>
                <a:spcPts val="1200"/>
              </a:spcAft>
            </a:pPr>
            <a:r>
              <a:rPr lang="en-US" dirty="0"/>
              <a:t>Scoring for this item is based on the representation of roles, consistent participation in meetings, and processes for recruiting, orienting, and retaining team members. The team should include the roles in the checklist. One person</a:t>
            </a:r>
            <a:r>
              <a:rPr lang="en-US" baseline="0" dirty="0"/>
              <a:t> may provide more than one role/perspective. For example, someone with behavioral expertise may also provide coaching. </a:t>
            </a:r>
          </a:p>
          <a:p>
            <a:pPr>
              <a:spcAft>
                <a:spcPts val="1200"/>
              </a:spcAft>
            </a:pPr>
            <a:r>
              <a:rPr lang="en-US" baseline="0" dirty="0"/>
              <a:t>The </a:t>
            </a:r>
            <a:r>
              <a:rPr lang="en-US" dirty="0"/>
              <a:t>Tier III team does not need to be large and in some instances, may be combined with the Tier II team. The key is to ensure that the authority to make decisions exists, and the behavioral expertise is present to guide adaptations.</a:t>
            </a:r>
          </a:p>
        </p:txBody>
      </p:sp>
      <p:sp>
        <p:nvSpPr>
          <p:cNvPr id="4" name="Slide Number Placeholder 3">
            <a:extLst>
              <a:ext uri="{FF2B5EF4-FFF2-40B4-BE49-F238E27FC236}">
                <a16:creationId xmlns:a16="http://schemas.microsoft.com/office/drawing/2014/main" id="{47EA880A-75A0-5555-63A8-C85F1FEF7787}"/>
              </a:ext>
            </a:extLst>
          </p:cNvPr>
          <p:cNvSpPr>
            <a:spLocks noGrp="1"/>
          </p:cNvSpPr>
          <p:nvPr>
            <p:ph type="sldNum" sz="quarter" idx="10"/>
          </p:nvPr>
        </p:nvSpPr>
        <p:spPr/>
        <p:txBody>
          <a:bodyPr/>
          <a:lstStyle/>
          <a:p>
            <a:fld id="{E7AF53DD-243B-40F1-AD08-FFE4BF14A87C}" type="slidenum">
              <a:rPr lang="en-US" smtClean="0"/>
              <a:t>12</a:t>
            </a:fld>
            <a:endParaRPr lang="en-US"/>
          </a:p>
        </p:txBody>
      </p:sp>
      <p:sp>
        <p:nvSpPr>
          <p:cNvPr id="5" name="Header Placeholder 4">
            <a:extLst>
              <a:ext uri="{FF2B5EF4-FFF2-40B4-BE49-F238E27FC236}">
                <a16:creationId xmlns:a16="http://schemas.microsoft.com/office/drawing/2014/main" id="{89454778-85DF-CA79-FF30-D254A344CE3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368532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9CB7-1970-7390-4FE5-334AEF7D3C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510FD-47F5-197F-BBBF-E00BA969D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FCF6DD-631D-8AD1-FECF-BDB7A1D320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Item focuses on the team operating</a:t>
            </a:r>
            <a:r>
              <a:rPr lang="en-US" baseline="0" dirty="0"/>
              <a:t> procedures that will assist the team to run efficient and effective meetings. The main idea is that teams utilize operating procedures that will ensure teams effectively action plan and track progress during their meetings.</a:t>
            </a:r>
          </a:p>
          <a:p>
            <a:endParaRPr lang="en-US" dirty="0"/>
          </a:p>
        </p:txBody>
      </p:sp>
      <p:sp>
        <p:nvSpPr>
          <p:cNvPr id="4" name="Slide Number Placeholder 3">
            <a:extLst>
              <a:ext uri="{FF2B5EF4-FFF2-40B4-BE49-F238E27FC236}">
                <a16:creationId xmlns:a16="http://schemas.microsoft.com/office/drawing/2014/main" id="{B12D2E3D-CF8A-56E9-0256-107594107227}"/>
              </a:ext>
            </a:extLst>
          </p:cNvPr>
          <p:cNvSpPr>
            <a:spLocks noGrp="1"/>
          </p:cNvSpPr>
          <p:nvPr>
            <p:ph type="sldNum" sz="quarter" idx="10"/>
          </p:nvPr>
        </p:nvSpPr>
        <p:spPr/>
        <p:txBody>
          <a:bodyPr/>
          <a:lstStyle/>
          <a:p>
            <a:fld id="{E7AF53DD-243B-40F1-AD08-FFE4BF14A87C}" type="slidenum">
              <a:rPr lang="en-US" smtClean="0"/>
              <a:t>13</a:t>
            </a:fld>
            <a:endParaRPr lang="en-US"/>
          </a:p>
        </p:txBody>
      </p:sp>
      <p:sp>
        <p:nvSpPr>
          <p:cNvPr id="5" name="Header Placeholder 4">
            <a:extLst>
              <a:ext uri="{FF2B5EF4-FFF2-40B4-BE49-F238E27FC236}">
                <a16:creationId xmlns:a16="http://schemas.microsoft.com/office/drawing/2014/main" id="{77F80684-4329-98C5-EB77-5863D595D633}"/>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769761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0E7BE-55B4-3903-E047-63A507A5F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62E287-0E91-98A1-1E8F-A32640123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D62E3-E656-7015-F9EE-85FA4EBFECBD}"/>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number of procedures that are in place.  Use the checklist to help determine what is currently in place and</a:t>
            </a:r>
            <a:r>
              <a:rPr lang="en-US" baseline="0" dirty="0"/>
              <a:t> specific ways to strengthen team operations. </a:t>
            </a:r>
          </a:p>
          <a:p>
            <a:endParaRPr lang="en-US" dirty="0"/>
          </a:p>
          <a:p>
            <a:r>
              <a:rPr lang="en-US" dirty="0"/>
              <a:t>For schools whose Tier 2 and 3 teams are combined, considerations are needed to ensure effectiveness during meetings, including a designated time to focus specifically on Tier 3 items. </a:t>
            </a:r>
          </a:p>
        </p:txBody>
      </p:sp>
      <p:sp>
        <p:nvSpPr>
          <p:cNvPr id="4" name="Slide Number Placeholder 3">
            <a:extLst>
              <a:ext uri="{FF2B5EF4-FFF2-40B4-BE49-F238E27FC236}">
                <a16:creationId xmlns:a16="http://schemas.microsoft.com/office/drawing/2014/main" id="{A86BB03D-866E-28C6-4EC9-13B674C77746}"/>
              </a:ext>
            </a:extLst>
          </p:cNvPr>
          <p:cNvSpPr>
            <a:spLocks noGrp="1"/>
          </p:cNvSpPr>
          <p:nvPr>
            <p:ph type="sldNum" sz="quarter" idx="10"/>
          </p:nvPr>
        </p:nvSpPr>
        <p:spPr/>
        <p:txBody>
          <a:bodyPr/>
          <a:lstStyle/>
          <a:p>
            <a:fld id="{E7AF53DD-243B-40F1-AD08-FFE4BF14A87C}" type="slidenum">
              <a:rPr lang="en-US" smtClean="0"/>
              <a:t>14</a:t>
            </a:fld>
            <a:endParaRPr lang="en-US"/>
          </a:p>
        </p:txBody>
      </p:sp>
      <p:sp>
        <p:nvSpPr>
          <p:cNvPr id="5" name="Header Placeholder 4">
            <a:extLst>
              <a:ext uri="{FF2B5EF4-FFF2-40B4-BE49-F238E27FC236}">
                <a16:creationId xmlns:a16="http://schemas.microsoft.com/office/drawing/2014/main" id="{4A87E878-9C52-18A0-B772-E8221F8A368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49370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A894-C766-194E-157F-46F4384E6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965BD-01CA-F0CE-3F98-F80F6D60C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2D366-18D4-B9EC-B4AE-CB625BEF9D0D}"/>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focus of this item is on the established process that supports the identification of students who require individualized supports. Notice the explicit emphasis on data from multiple informants and at multiple points in time. These characteristics support the accurate selection of students and contributes to the overall timeliness of the implementation process. </a:t>
            </a:r>
          </a:p>
          <a:p>
            <a:endParaRPr lang="en-US" dirty="0"/>
          </a:p>
        </p:txBody>
      </p:sp>
      <p:sp>
        <p:nvSpPr>
          <p:cNvPr id="4" name="Slide Number Placeholder 3">
            <a:extLst>
              <a:ext uri="{FF2B5EF4-FFF2-40B4-BE49-F238E27FC236}">
                <a16:creationId xmlns:a16="http://schemas.microsoft.com/office/drawing/2014/main" id="{ED1E29A7-2937-4601-2EBD-A64DA4881D66}"/>
              </a:ext>
            </a:extLst>
          </p:cNvPr>
          <p:cNvSpPr>
            <a:spLocks noGrp="1"/>
          </p:cNvSpPr>
          <p:nvPr>
            <p:ph type="sldNum" sz="quarter" idx="10"/>
          </p:nvPr>
        </p:nvSpPr>
        <p:spPr/>
        <p:txBody>
          <a:bodyPr/>
          <a:lstStyle/>
          <a:p>
            <a:fld id="{E7AF53DD-243B-40F1-AD08-FFE4BF14A87C}" type="slidenum">
              <a:rPr lang="en-US" smtClean="0"/>
              <a:t>15</a:t>
            </a:fld>
            <a:endParaRPr lang="en-US"/>
          </a:p>
        </p:txBody>
      </p:sp>
      <p:sp>
        <p:nvSpPr>
          <p:cNvPr id="5" name="Header Placeholder 4">
            <a:extLst>
              <a:ext uri="{FF2B5EF4-FFF2-40B4-BE49-F238E27FC236}">
                <a16:creationId xmlns:a16="http://schemas.microsoft.com/office/drawing/2014/main" id="{B7481916-37E3-66D8-9F11-935399F3D36A}"/>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001891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2BD2-F5C6-AE97-650D-8F6B41246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96A1B7-D440-97BE-106A-AB74C7BEE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FE4C9-1EE5-6142-457B-EBC5D2B62B46}"/>
              </a:ext>
            </a:extLst>
          </p:cNvPr>
          <p:cNvSpPr>
            <a:spLocks noGrp="1"/>
          </p:cNvSpPr>
          <p:nvPr>
            <p:ph type="body" idx="1"/>
          </p:nvPr>
        </p:nvSpPr>
        <p:spPr/>
        <p:txBody>
          <a:bodyPr/>
          <a:lstStyle/>
          <a:p>
            <a:r>
              <a:rPr lang="en-US" dirty="0"/>
              <a:t>Audio:</a:t>
            </a:r>
          </a:p>
          <a:p>
            <a:r>
              <a:rPr lang="en-US" dirty="0"/>
              <a:t>Scoring for this item is based on the criteria met in the checklist. Full implementation requires that decision rules include multiple data points, multiple informants, AND multiple points in time. </a:t>
            </a:r>
          </a:p>
        </p:txBody>
      </p:sp>
      <p:sp>
        <p:nvSpPr>
          <p:cNvPr id="4" name="Slide Number Placeholder 3">
            <a:extLst>
              <a:ext uri="{FF2B5EF4-FFF2-40B4-BE49-F238E27FC236}">
                <a16:creationId xmlns:a16="http://schemas.microsoft.com/office/drawing/2014/main" id="{3D3B1C25-4EA7-35CC-0AC3-7110C1E64655}"/>
              </a:ext>
            </a:extLst>
          </p:cNvPr>
          <p:cNvSpPr>
            <a:spLocks noGrp="1"/>
          </p:cNvSpPr>
          <p:nvPr>
            <p:ph type="sldNum" sz="quarter" idx="10"/>
          </p:nvPr>
        </p:nvSpPr>
        <p:spPr/>
        <p:txBody>
          <a:bodyPr/>
          <a:lstStyle/>
          <a:p>
            <a:fld id="{E7AF53DD-243B-40F1-AD08-FFE4BF14A87C}" type="slidenum">
              <a:rPr lang="en-US" smtClean="0"/>
              <a:t>16</a:t>
            </a:fld>
            <a:endParaRPr lang="en-US"/>
          </a:p>
        </p:txBody>
      </p:sp>
      <p:sp>
        <p:nvSpPr>
          <p:cNvPr id="5" name="Header Placeholder 4">
            <a:extLst>
              <a:ext uri="{FF2B5EF4-FFF2-40B4-BE49-F238E27FC236}">
                <a16:creationId xmlns:a16="http://schemas.microsoft.com/office/drawing/2014/main" id="{6283B5B2-E61D-F542-8183-1195918BA89E}"/>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217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706A6-3049-124A-541D-25D9F906B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92BBC-6CFD-D7C9-31FD-30AB78A72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824EA-04F8-3175-CE75-C5412C365117}"/>
              </a:ext>
            </a:extLst>
          </p:cNvPr>
          <p:cNvSpPr>
            <a:spLocks noGrp="1"/>
          </p:cNvSpPr>
          <p:nvPr>
            <p:ph type="body" idx="1"/>
          </p:nvPr>
        </p:nvSpPr>
        <p:spPr/>
        <p:txBody>
          <a:bodyPr/>
          <a:lstStyle/>
          <a:p>
            <a:r>
              <a:rPr lang="en-US" dirty="0"/>
              <a:t>Audio:</a:t>
            </a:r>
          </a:p>
          <a:p>
            <a:r>
              <a:rPr lang="en-US" dirty="0"/>
              <a:t>This item is focused on the development and use of an assessment protocol that directs the data collection efforts when developing individualized student supports. A protocol that is comprehensive will require data collection from multiple sources and prompts understanding of the student-specific elements outlined.  </a:t>
            </a:r>
          </a:p>
        </p:txBody>
      </p:sp>
      <p:sp>
        <p:nvSpPr>
          <p:cNvPr id="4" name="Slide Number Placeholder 3">
            <a:extLst>
              <a:ext uri="{FF2B5EF4-FFF2-40B4-BE49-F238E27FC236}">
                <a16:creationId xmlns:a16="http://schemas.microsoft.com/office/drawing/2014/main" id="{460328D2-900E-B030-F905-C73BD51C37C1}"/>
              </a:ext>
            </a:extLst>
          </p:cNvPr>
          <p:cNvSpPr>
            <a:spLocks noGrp="1"/>
          </p:cNvSpPr>
          <p:nvPr>
            <p:ph type="sldNum" sz="quarter" idx="10"/>
          </p:nvPr>
        </p:nvSpPr>
        <p:spPr/>
        <p:txBody>
          <a:bodyPr/>
          <a:lstStyle/>
          <a:p>
            <a:fld id="{E7AF53DD-243B-40F1-AD08-FFE4BF14A87C}" type="slidenum">
              <a:rPr lang="en-US" smtClean="0"/>
              <a:t>17</a:t>
            </a:fld>
            <a:endParaRPr lang="en-US"/>
          </a:p>
        </p:txBody>
      </p:sp>
      <p:sp>
        <p:nvSpPr>
          <p:cNvPr id="5" name="Header Placeholder 4">
            <a:extLst>
              <a:ext uri="{FF2B5EF4-FFF2-40B4-BE49-F238E27FC236}">
                <a16:creationId xmlns:a16="http://schemas.microsoft.com/office/drawing/2014/main" id="{ED4C5F9E-5994-C28D-2C67-F1CE0F4E719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014538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6F7F2-48A6-1B44-25C9-19D7133B0E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1D01C5-AC9B-C9A5-904F-1D72CD4AA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DC697-B0C7-F862-F488-F7BBD4C2D054}"/>
              </a:ext>
            </a:extLst>
          </p:cNvPr>
          <p:cNvSpPr>
            <a:spLocks noGrp="1"/>
          </p:cNvSpPr>
          <p:nvPr>
            <p:ph type="body" idx="1"/>
          </p:nvPr>
        </p:nvSpPr>
        <p:spPr/>
        <p:txBody>
          <a:bodyPr/>
          <a:lstStyle/>
          <a:p>
            <a:r>
              <a:rPr lang="en-US" dirty="0"/>
              <a:t>Audio:</a:t>
            </a:r>
          </a:p>
          <a:p>
            <a:r>
              <a:rPr lang="en-US" dirty="0"/>
              <a:t>To score this item, teams will review their assessment protocol, if one exists. If a protocol is not in place, teams will score a zero for this item.</a:t>
            </a:r>
          </a:p>
          <a:p>
            <a:endParaRPr lang="en-US" dirty="0"/>
          </a:p>
          <a:p>
            <a:r>
              <a:rPr lang="en-US" dirty="0"/>
              <a:t>Scoring for this item is based on the criteria in the checklist. Teams are encouraged to pay particular attention to the student-specific elements listed, including the creation of a hypothesis statement, which will be used to identify appropriate tier 3 supports for the student. The next slide provides support for writing strong hypothesis statements. It is important to note that this item refers only to the quality of the protocol or process itself, the application or use of the protocol with students will be assessed in TFI item 3.16. </a:t>
            </a:r>
          </a:p>
        </p:txBody>
      </p:sp>
      <p:sp>
        <p:nvSpPr>
          <p:cNvPr id="4" name="Slide Number Placeholder 3">
            <a:extLst>
              <a:ext uri="{FF2B5EF4-FFF2-40B4-BE49-F238E27FC236}">
                <a16:creationId xmlns:a16="http://schemas.microsoft.com/office/drawing/2014/main" id="{755E7932-E65D-74AE-D480-E36AED4C55EF}"/>
              </a:ext>
            </a:extLst>
          </p:cNvPr>
          <p:cNvSpPr>
            <a:spLocks noGrp="1"/>
          </p:cNvSpPr>
          <p:nvPr>
            <p:ph type="sldNum" sz="quarter" idx="10"/>
          </p:nvPr>
        </p:nvSpPr>
        <p:spPr/>
        <p:txBody>
          <a:bodyPr/>
          <a:lstStyle/>
          <a:p>
            <a:fld id="{E7AF53DD-243B-40F1-AD08-FFE4BF14A87C}" type="slidenum">
              <a:rPr lang="en-US" smtClean="0"/>
              <a:t>18</a:t>
            </a:fld>
            <a:endParaRPr lang="en-US"/>
          </a:p>
        </p:txBody>
      </p:sp>
      <p:sp>
        <p:nvSpPr>
          <p:cNvPr id="5" name="Header Placeholder 4">
            <a:extLst>
              <a:ext uri="{FF2B5EF4-FFF2-40B4-BE49-F238E27FC236}">
                <a16:creationId xmlns:a16="http://schemas.microsoft.com/office/drawing/2014/main" id="{E0FA4015-BC97-43E4-A596-5292C7708F3A}"/>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006684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A well-written hypothesis statement will clearly define the contextually inappropriate behavior (include the setting or context) and include a hypothesis about the function of the behavior. A hypothesis statement is written after all data has been reviewed and is based on patterns of behavior. </a:t>
            </a:r>
          </a:p>
          <a:p>
            <a:endParaRPr lang="en-US" dirty="0"/>
          </a:p>
          <a:p>
            <a:r>
              <a:rPr lang="en-US" dirty="0"/>
              <a:t>To hypothesize the function of a behavior, consider the antecedents (what was happening at the time that the behavior occurred), the adult response to the behavior, and what the students may be trying to obtain or avoid. This could include attention, a tangible item or activity, or a sensory condition. As can be seen in the second example, behaviors can serve more than one function. </a:t>
            </a:r>
          </a:p>
          <a:p>
            <a:endParaRPr lang="en-US" dirty="0"/>
          </a:p>
        </p:txBody>
      </p:sp>
      <p:sp>
        <p:nvSpPr>
          <p:cNvPr id="4" name="Slide Number Placeholder 3"/>
          <p:cNvSpPr>
            <a:spLocks noGrp="1"/>
          </p:cNvSpPr>
          <p:nvPr>
            <p:ph type="sldNum" sz="quarter" idx="5"/>
          </p:nvPr>
        </p:nvSpPr>
        <p:spPr/>
        <p:txBody>
          <a:bodyPr/>
          <a:lstStyle/>
          <a:p>
            <a:fld id="{C0463DF7-81CA-4A4F-8646-FBFC674F7860}" type="slidenum">
              <a:rPr lang="en-US" smtClean="0"/>
              <a:t>19</a:t>
            </a:fld>
            <a:endParaRPr lang="en-US"/>
          </a:p>
        </p:txBody>
      </p:sp>
    </p:spTree>
    <p:extLst>
      <p:ext uri="{BB962C8B-B14F-4D97-AF65-F5344CB8AC3E}">
        <p14:creationId xmlns:p14="http://schemas.microsoft.com/office/powerpoint/2010/main" val="258716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 </a:t>
            </a:r>
          </a:p>
          <a:p>
            <a:r>
              <a:rPr lang="en-US" dirty="0"/>
              <a:t>This resource has been created specifically for coaches and facilitators who will assist school teams as they complete the TFI 3.0. </a:t>
            </a:r>
          </a:p>
          <a:p>
            <a:r>
              <a:rPr lang="en-US" dirty="0"/>
              <a:t>In this presentation, we will provide an overview of the tier 3 administration process, directions for preparing to administer (including suggestions for readiness), and an item-by-item presentation with scoring guidance.   </a:t>
            </a:r>
          </a:p>
          <a:p>
            <a:endParaRPr lang="en-US" dirty="0"/>
          </a:p>
          <a:p>
            <a:r>
              <a:rPr lang="en-US" dirty="0"/>
              <a:t>We anticipate that our audience may come to the 3.0 with varying levels of previous experience with fidelity measures and PBIS implementation. And, we expect that you may need to reference this resource multiple times, so links are available to help you navigate to the topics of most interest. A separate resource is available to support teams to administer the Tier 1 and 2 sections of the TFI.</a:t>
            </a:r>
          </a:p>
        </p:txBody>
      </p:sp>
      <p:sp>
        <p:nvSpPr>
          <p:cNvPr id="4" name="Slide Number Placeholder 3"/>
          <p:cNvSpPr>
            <a:spLocks noGrp="1"/>
          </p:cNvSpPr>
          <p:nvPr>
            <p:ph type="sldNum" sz="quarter" idx="10"/>
          </p:nvPr>
        </p:nvSpPr>
        <p:spPr/>
        <p:txBody>
          <a:bodyPr/>
          <a:lstStyle/>
          <a:p>
            <a:fld id="{E7AF53DD-243B-40F1-AD08-FFE4BF14A87C}" type="slidenum">
              <a:rPr lang="en-US" smtClean="0"/>
              <a:t>2</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34486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B7296-0719-35D9-13F8-94C4F8DBA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B4D6DF-805D-8661-6DFC-DCC80F7A0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9CC1E-BE58-43CA-E12D-C7F7DADB73F3}"/>
              </a:ext>
            </a:extLst>
          </p:cNvPr>
          <p:cNvSpPr>
            <a:spLocks noGrp="1"/>
          </p:cNvSpPr>
          <p:nvPr>
            <p:ph type="body" idx="1"/>
          </p:nvPr>
        </p:nvSpPr>
        <p:spPr/>
        <p:txBody>
          <a:bodyPr/>
          <a:lstStyle/>
          <a:p>
            <a:r>
              <a:rPr lang="en-US" dirty="0"/>
              <a:t>Audio:</a:t>
            </a:r>
          </a:p>
          <a:p>
            <a:r>
              <a:rPr lang="en-US" dirty="0"/>
              <a:t>While the previous item focused on the process to gather different types of data, this item is centered around the protocol used to guide the development of student-specific individualized support plans. The item explicitly identifies characteristics of effective plans, including a process to assess fidelity and impact and the considerations of adaptations or modifications of Tier 2 supports before adding new interventions. </a:t>
            </a:r>
          </a:p>
          <a:p>
            <a:endParaRPr lang="en-US" dirty="0"/>
          </a:p>
          <a:p>
            <a:r>
              <a:rPr lang="en-US" dirty="0"/>
              <a:t>Examples of these plan elements can be found on the next slide. </a:t>
            </a:r>
          </a:p>
        </p:txBody>
      </p:sp>
      <p:sp>
        <p:nvSpPr>
          <p:cNvPr id="4" name="Slide Number Placeholder 3">
            <a:extLst>
              <a:ext uri="{FF2B5EF4-FFF2-40B4-BE49-F238E27FC236}">
                <a16:creationId xmlns:a16="http://schemas.microsoft.com/office/drawing/2014/main" id="{F08308E7-64A6-054B-10A1-86B453270124}"/>
              </a:ext>
            </a:extLst>
          </p:cNvPr>
          <p:cNvSpPr>
            <a:spLocks noGrp="1"/>
          </p:cNvSpPr>
          <p:nvPr>
            <p:ph type="sldNum" sz="quarter" idx="10"/>
          </p:nvPr>
        </p:nvSpPr>
        <p:spPr/>
        <p:txBody>
          <a:bodyPr/>
          <a:lstStyle/>
          <a:p>
            <a:fld id="{E7AF53DD-243B-40F1-AD08-FFE4BF14A87C}" type="slidenum">
              <a:rPr lang="en-US" smtClean="0"/>
              <a:t>20</a:t>
            </a:fld>
            <a:endParaRPr lang="en-US"/>
          </a:p>
        </p:txBody>
      </p:sp>
      <p:sp>
        <p:nvSpPr>
          <p:cNvPr id="5" name="Header Placeholder 4">
            <a:extLst>
              <a:ext uri="{FF2B5EF4-FFF2-40B4-BE49-F238E27FC236}">
                <a16:creationId xmlns:a16="http://schemas.microsoft.com/office/drawing/2014/main" id="{EEF5BA5A-4817-4A4E-E992-5CC48DCB4B4B}"/>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98657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This chart provides definitions and some examples of the necessary elements within individual support plans. </a:t>
            </a:r>
          </a:p>
        </p:txBody>
      </p:sp>
      <p:sp>
        <p:nvSpPr>
          <p:cNvPr id="4" name="Slide Number Placeholder 3"/>
          <p:cNvSpPr>
            <a:spLocks noGrp="1"/>
          </p:cNvSpPr>
          <p:nvPr>
            <p:ph type="sldNum" sz="quarter" idx="5"/>
          </p:nvPr>
        </p:nvSpPr>
        <p:spPr/>
        <p:txBody>
          <a:bodyPr/>
          <a:lstStyle/>
          <a:p>
            <a:fld id="{C0463DF7-81CA-4A4F-8646-FBFC674F7860}" type="slidenum">
              <a:rPr lang="en-US" smtClean="0"/>
              <a:t>21</a:t>
            </a:fld>
            <a:endParaRPr lang="en-US"/>
          </a:p>
        </p:txBody>
      </p:sp>
    </p:spTree>
    <p:extLst>
      <p:ext uri="{BB962C8B-B14F-4D97-AF65-F5344CB8AC3E}">
        <p14:creationId xmlns:p14="http://schemas.microsoft.com/office/powerpoint/2010/main" val="595417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0BCBB-2B9E-DEA3-EFEC-CB72AD651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1B2DE-0A03-959E-15A9-311E5C21D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3A9911-5554-1F62-B5BD-EB29DEBA0614}"/>
              </a:ext>
            </a:extLst>
          </p:cNvPr>
          <p:cNvSpPr>
            <a:spLocks noGrp="1"/>
          </p:cNvSpPr>
          <p:nvPr>
            <p:ph type="body" idx="1"/>
          </p:nvPr>
        </p:nvSpPr>
        <p:spPr/>
        <p:txBody>
          <a:bodyPr/>
          <a:lstStyle/>
          <a:p>
            <a:r>
              <a:rPr lang="en-US" dirty="0"/>
              <a:t>Audio:</a:t>
            </a:r>
          </a:p>
          <a:p>
            <a:r>
              <a:rPr lang="en-US" dirty="0"/>
              <a:t>To score this item, teams will review their individual support plan protocol, if one exists. If a protocol is not in place, teams will score a zero for this item.</a:t>
            </a:r>
          </a:p>
          <a:p>
            <a:endParaRPr lang="en-US" dirty="0"/>
          </a:p>
          <a:p>
            <a:r>
              <a:rPr lang="en-US" dirty="0"/>
              <a:t>Scoring is based on the degree to which characteristics of the checklist are in place. Notice that higher scores require a system to monitor adherence to the protocol. It is important to note that this item focuses on the development and quality of the protocol only. Consistent use of the protocol is assessed in a later TFI item (3.17).  </a:t>
            </a:r>
          </a:p>
        </p:txBody>
      </p:sp>
      <p:sp>
        <p:nvSpPr>
          <p:cNvPr id="4" name="Slide Number Placeholder 3">
            <a:extLst>
              <a:ext uri="{FF2B5EF4-FFF2-40B4-BE49-F238E27FC236}">
                <a16:creationId xmlns:a16="http://schemas.microsoft.com/office/drawing/2014/main" id="{92EBAF5D-834E-8FFD-D58D-9DC9AA2DC522}"/>
              </a:ext>
            </a:extLst>
          </p:cNvPr>
          <p:cNvSpPr>
            <a:spLocks noGrp="1"/>
          </p:cNvSpPr>
          <p:nvPr>
            <p:ph type="sldNum" sz="quarter" idx="10"/>
          </p:nvPr>
        </p:nvSpPr>
        <p:spPr/>
        <p:txBody>
          <a:bodyPr/>
          <a:lstStyle/>
          <a:p>
            <a:fld id="{E7AF53DD-243B-40F1-AD08-FFE4BF14A87C}" type="slidenum">
              <a:rPr lang="en-US" smtClean="0"/>
              <a:t>22</a:t>
            </a:fld>
            <a:endParaRPr lang="en-US"/>
          </a:p>
        </p:txBody>
      </p:sp>
      <p:sp>
        <p:nvSpPr>
          <p:cNvPr id="5" name="Header Placeholder 4">
            <a:extLst>
              <a:ext uri="{FF2B5EF4-FFF2-40B4-BE49-F238E27FC236}">
                <a16:creationId xmlns:a16="http://schemas.microsoft.com/office/drawing/2014/main" id="{B20B7D28-8A91-764C-4B88-6967E643A6C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56956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A1386-0EA3-85D1-9775-E0A7321DD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6D1B4-E264-26C4-E3B5-2F9491274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F506B-BE6F-6954-2852-69D31A4C5924}"/>
              </a:ext>
            </a:extLst>
          </p:cNvPr>
          <p:cNvSpPr>
            <a:spLocks noGrp="1"/>
          </p:cNvSpPr>
          <p:nvPr>
            <p:ph type="body" idx="1"/>
          </p:nvPr>
        </p:nvSpPr>
        <p:spPr/>
        <p:txBody>
          <a:bodyPr/>
          <a:lstStyle/>
          <a:p>
            <a:r>
              <a:rPr lang="en-US" dirty="0"/>
              <a:t>Audio:</a:t>
            </a:r>
          </a:p>
          <a:p>
            <a:r>
              <a:rPr lang="en-US" dirty="0"/>
              <a:t>Item 3.6 drives team actions to ensure that students who are participating in tier 3 supports continue to have access to tier 1 and 2 supports. This is important because we can increase the impact of tier 3 supports by layering within the other tiers. </a:t>
            </a:r>
          </a:p>
        </p:txBody>
      </p:sp>
      <p:sp>
        <p:nvSpPr>
          <p:cNvPr id="4" name="Slide Number Placeholder 3">
            <a:extLst>
              <a:ext uri="{FF2B5EF4-FFF2-40B4-BE49-F238E27FC236}">
                <a16:creationId xmlns:a16="http://schemas.microsoft.com/office/drawing/2014/main" id="{EE50732A-3044-FC33-704E-2A0F608FBAB0}"/>
              </a:ext>
            </a:extLst>
          </p:cNvPr>
          <p:cNvSpPr>
            <a:spLocks noGrp="1"/>
          </p:cNvSpPr>
          <p:nvPr>
            <p:ph type="sldNum" sz="quarter" idx="10"/>
          </p:nvPr>
        </p:nvSpPr>
        <p:spPr/>
        <p:txBody>
          <a:bodyPr/>
          <a:lstStyle/>
          <a:p>
            <a:fld id="{E7AF53DD-243B-40F1-AD08-FFE4BF14A87C}" type="slidenum">
              <a:rPr lang="en-US" smtClean="0"/>
              <a:t>23</a:t>
            </a:fld>
            <a:endParaRPr lang="en-US"/>
          </a:p>
        </p:txBody>
      </p:sp>
      <p:sp>
        <p:nvSpPr>
          <p:cNvPr id="5" name="Header Placeholder 4">
            <a:extLst>
              <a:ext uri="{FF2B5EF4-FFF2-40B4-BE49-F238E27FC236}">
                <a16:creationId xmlns:a16="http://schemas.microsoft.com/office/drawing/2014/main" id="{471C601B-F7D9-DFB5-5D1B-BA53EBAACB4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94332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30454-ED81-EB68-5F73-D01A30DD8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AEED6-06C3-F005-5552-91C29CE5C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AEFC4-D394-067F-97C2-ED67269E5719}"/>
              </a:ext>
            </a:extLst>
          </p:cNvPr>
          <p:cNvSpPr>
            <a:spLocks noGrp="1"/>
          </p:cNvSpPr>
          <p:nvPr>
            <p:ph type="body" idx="1"/>
          </p:nvPr>
        </p:nvSpPr>
        <p:spPr/>
        <p:txBody>
          <a:bodyPr/>
          <a:lstStyle/>
          <a:p>
            <a:r>
              <a:rPr lang="en-US" dirty="0"/>
              <a:t>Audio</a:t>
            </a:r>
          </a:p>
          <a:p>
            <a:r>
              <a:rPr lang="en-US" dirty="0"/>
              <a:t>Scoring for this item is based on the level of access to tier 1 and 2 supports for students who are receiving tier 3 interventions and the degree to which the tier 3 interventions are linked to tier 1 and 2 supports. An example of linkage could be that the student receives direct instruction around coping skills, to increase their ability to maintain engaged in instruction, an identified behavior on their Check in/Check out goal sheet. The engagement goal is then linked to the schoolwide expectation of “Responsibility” and the student is reinforced with Roar Bucks, the school’s token economy.   </a:t>
            </a:r>
          </a:p>
        </p:txBody>
      </p:sp>
      <p:sp>
        <p:nvSpPr>
          <p:cNvPr id="4" name="Slide Number Placeholder 3">
            <a:extLst>
              <a:ext uri="{FF2B5EF4-FFF2-40B4-BE49-F238E27FC236}">
                <a16:creationId xmlns:a16="http://schemas.microsoft.com/office/drawing/2014/main" id="{66B59C87-06F8-0BF8-9E4C-C5B4D391EE2C}"/>
              </a:ext>
            </a:extLst>
          </p:cNvPr>
          <p:cNvSpPr>
            <a:spLocks noGrp="1"/>
          </p:cNvSpPr>
          <p:nvPr>
            <p:ph type="sldNum" sz="quarter" idx="10"/>
          </p:nvPr>
        </p:nvSpPr>
        <p:spPr/>
        <p:txBody>
          <a:bodyPr/>
          <a:lstStyle/>
          <a:p>
            <a:fld id="{E7AF53DD-243B-40F1-AD08-FFE4BF14A87C}" type="slidenum">
              <a:rPr lang="en-US" smtClean="0"/>
              <a:t>24</a:t>
            </a:fld>
            <a:endParaRPr lang="en-US"/>
          </a:p>
        </p:txBody>
      </p:sp>
      <p:sp>
        <p:nvSpPr>
          <p:cNvPr id="5" name="Header Placeholder 4">
            <a:extLst>
              <a:ext uri="{FF2B5EF4-FFF2-40B4-BE49-F238E27FC236}">
                <a16:creationId xmlns:a16="http://schemas.microsoft.com/office/drawing/2014/main" id="{5C74DD11-9AC3-BBF9-06BC-C72BD61BEA65}"/>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10528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C0985-64DE-DEEC-AF8D-659BE1DD0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BFCD2-594E-7F92-668C-73FBD758F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1A902-3794-5F26-6A24-DF6376AA4406}"/>
              </a:ext>
            </a:extLst>
          </p:cNvPr>
          <p:cNvSpPr>
            <a:spLocks noGrp="1"/>
          </p:cNvSpPr>
          <p:nvPr>
            <p:ph type="body" idx="1"/>
          </p:nvPr>
        </p:nvSpPr>
        <p:spPr/>
        <p:txBody>
          <a:bodyPr/>
          <a:lstStyle/>
          <a:p>
            <a:r>
              <a:rPr lang="en-US" dirty="0"/>
              <a:t>Audio:</a:t>
            </a:r>
          </a:p>
          <a:p>
            <a:r>
              <a:rPr lang="en-US" dirty="0"/>
              <a:t>This item focuses on ensuring that the Tier 3 leadership team and adults who facilitate tier 3 student support have access to relevant and ongoing training and coaching. The item highlights knowledge related to assessment and support plan development and is driven by both fidelity and student outcome data. </a:t>
            </a:r>
          </a:p>
        </p:txBody>
      </p:sp>
      <p:sp>
        <p:nvSpPr>
          <p:cNvPr id="4" name="Slide Number Placeholder 3">
            <a:extLst>
              <a:ext uri="{FF2B5EF4-FFF2-40B4-BE49-F238E27FC236}">
                <a16:creationId xmlns:a16="http://schemas.microsoft.com/office/drawing/2014/main" id="{0AE6E5D0-24A9-BC5B-D449-13CA12A8FDE6}"/>
              </a:ext>
            </a:extLst>
          </p:cNvPr>
          <p:cNvSpPr>
            <a:spLocks noGrp="1"/>
          </p:cNvSpPr>
          <p:nvPr>
            <p:ph type="sldNum" sz="quarter" idx="10"/>
          </p:nvPr>
        </p:nvSpPr>
        <p:spPr/>
        <p:txBody>
          <a:bodyPr/>
          <a:lstStyle/>
          <a:p>
            <a:fld id="{E7AF53DD-243B-40F1-AD08-FFE4BF14A87C}" type="slidenum">
              <a:rPr lang="en-US" smtClean="0"/>
              <a:t>25</a:t>
            </a:fld>
            <a:endParaRPr lang="en-US"/>
          </a:p>
        </p:txBody>
      </p:sp>
      <p:sp>
        <p:nvSpPr>
          <p:cNvPr id="5" name="Header Placeholder 4">
            <a:extLst>
              <a:ext uri="{FF2B5EF4-FFF2-40B4-BE49-F238E27FC236}">
                <a16:creationId xmlns:a16="http://schemas.microsoft.com/office/drawing/2014/main" id="{69240F8A-D84C-0116-9088-F87F846FFFAF}"/>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545720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087E4-7DA6-2ECB-B69D-19C3FB4B5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BAF2C-0F1A-69D7-2822-55EF87A3F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E4612-F42D-FA65-0D2E-F24A9D889AE8}"/>
              </a:ext>
            </a:extLst>
          </p:cNvPr>
          <p:cNvSpPr>
            <a:spLocks noGrp="1"/>
          </p:cNvSpPr>
          <p:nvPr>
            <p:ph type="body" idx="1"/>
          </p:nvPr>
        </p:nvSpPr>
        <p:spPr/>
        <p:txBody>
          <a:bodyPr/>
          <a:lstStyle/>
          <a:p>
            <a:r>
              <a:rPr lang="en-US" dirty="0"/>
              <a:t>Audio</a:t>
            </a:r>
          </a:p>
          <a:p>
            <a:r>
              <a:rPr lang="en-US" dirty="0"/>
              <a:t>Scoring for this item is based on the characteristics identified in the checklist. Full implementation is based on access to training and the use of specific content to increase capacity, driven by fidelity and student outcomes at least annually. </a:t>
            </a:r>
          </a:p>
        </p:txBody>
      </p:sp>
      <p:sp>
        <p:nvSpPr>
          <p:cNvPr id="4" name="Slide Number Placeholder 3">
            <a:extLst>
              <a:ext uri="{FF2B5EF4-FFF2-40B4-BE49-F238E27FC236}">
                <a16:creationId xmlns:a16="http://schemas.microsoft.com/office/drawing/2014/main" id="{E9677E14-4D61-D619-4908-8BAECE9DAD42}"/>
              </a:ext>
            </a:extLst>
          </p:cNvPr>
          <p:cNvSpPr>
            <a:spLocks noGrp="1"/>
          </p:cNvSpPr>
          <p:nvPr>
            <p:ph type="sldNum" sz="quarter" idx="10"/>
          </p:nvPr>
        </p:nvSpPr>
        <p:spPr/>
        <p:txBody>
          <a:bodyPr/>
          <a:lstStyle/>
          <a:p>
            <a:fld id="{E7AF53DD-243B-40F1-AD08-FFE4BF14A87C}" type="slidenum">
              <a:rPr lang="en-US" smtClean="0"/>
              <a:t>26</a:t>
            </a:fld>
            <a:endParaRPr lang="en-US"/>
          </a:p>
        </p:txBody>
      </p:sp>
      <p:sp>
        <p:nvSpPr>
          <p:cNvPr id="5" name="Header Placeholder 4">
            <a:extLst>
              <a:ext uri="{FF2B5EF4-FFF2-40B4-BE49-F238E27FC236}">
                <a16:creationId xmlns:a16="http://schemas.microsoft.com/office/drawing/2014/main" id="{923BC316-D416-1E21-25B6-46A8B57E958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57779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95CE3-42B5-B3E3-39E2-591C00B2F6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ABABA-3077-B8CB-FD8F-A40C50185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DAB4A-8AF5-50D9-49A7-F305C2E6290A}"/>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the level of use item in the tier 2 section, this item encourages teams to monitor and track the number of students participating in Tier 3 supports and consider if that number is appropriate based on the total school population or context and is equitable across student subgroups. Similarly, teams monitor the success of students accessing tier 3 supports and ask questions about their data to identify any disproportionate participation or outcomes. Lastly, the item includes sharing of this data with Tier I and 2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DA58208-CEBF-F46B-4C64-2CDA5A92D354}"/>
              </a:ext>
            </a:extLst>
          </p:cNvPr>
          <p:cNvSpPr>
            <a:spLocks noGrp="1"/>
          </p:cNvSpPr>
          <p:nvPr>
            <p:ph type="sldNum" sz="quarter" idx="10"/>
          </p:nvPr>
        </p:nvSpPr>
        <p:spPr/>
        <p:txBody>
          <a:bodyPr/>
          <a:lstStyle/>
          <a:p>
            <a:fld id="{E7AF53DD-243B-40F1-AD08-FFE4BF14A87C}" type="slidenum">
              <a:rPr lang="en-US" smtClean="0"/>
              <a:t>27</a:t>
            </a:fld>
            <a:endParaRPr lang="en-US"/>
          </a:p>
        </p:txBody>
      </p:sp>
      <p:sp>
        <p:nvSpPr>
          <p:cNvPr id="5" name="Header Placeholder 4">
            <a:extLst>
              <a:ext uri="{FF2B5EF4-FFF2-40B4-BE49-F238E27FC236}">
                <a16:creationId xmlns:a16="http://schemas.microsoft.com/office/drawing/2014/main" id="{7616241A-F790-E711-8778-ADF1C267809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255027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2F56B-650E-837E-715B-001BC1E709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1FF8D-F555-E411-35C8-4C72339A9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026A15-A0C1-BE8F-F4D9-B2C9AC80C3ED}"/>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characteristics in the checklist. Note that full implementation specifies quarterly data sharing with Tier 1 and 2 teams. Generally, the level of Tier III supports should not exceed 5% of the total student population to be effective and worth the organizational costs. This may be different for schools who primarily support students with high intensity needs. </a:t>
            </a:r>
          </a:p>
        </p:txBody>
      </p:sp>
      <p:sp>
        <p:nvSpPr>
          <p:cNvPr id="4" name="Slide Number Placeholder 3">
            <a:extLst>
              <a:ext uri="{FF2B5EF4-FFF2-40B4-BE49-F238E27FC236}">
                <a16:creationId xmlns:a16="http://schemas.microsoft.com/office/drawing/2014/main" id="{15FFEEBA-FB80-722A-BD8A-A58637F209A7}"/>
              </a:ext>
            </a:extLst>
          </p:cNvPr>
          <p:cNvSpPr>
            <a:spLocks noGrp="1"/>
          </p:cNvSpPr>
          <p:nvPr>
            <p:ph type="sldNum" sz="quarter" idx="10"/>
          </p:nvPr>
        </p:nvSpPr>
        <p:spPr/>
        <p:txBody>
          <a:bodyPr/>
          <a:lstStyle/>
          <a:p>
            <a:fld id="{E7AF53DD-243B-40F1-AD08-FFE4BF14A87C}" type="slidenum">
              <a:rPr lang="en-US" smtClean="0"/>
              <a:t>28</a:t>
            </a:fld>
            <a:endParaRPr lang="en-US"/>
          </a:p>
        </p:txBody>
      </p:sp>
      <p:sp>
        <p:nvSpPr>
          <p:cNvPr id="5" name="Header Placeholder 4">
            <a:extLst>
              <a:ext uri="{FF2B5EF4-FFF2-40B4-BE49-F238E27FC236}">
                <a16:creationId xmlns:a16="http://schemas.microsoft.com/office/drawing/2014/main" id="{24AD4424-005F-CD10-9DD3-7C37B928C7B0}"/>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260550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80AE-93FF-88D6-A3C8-E027681E8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DBF1B-A8DF-D109-4B4D-921348E34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E4756-817B-21E6-E12F-0FBB64375334}"/>
              </a:ext>
            </a:extLst>
          </p:cNvPr>
          <p:cNvSpPr>
            <a:spLocks noGrp="1"/>
          </p:cNvSpPr>
          <p:nvPr>
            <p:ph type="body" idx="1"/>
          </p:nvPr>
        </p:nvSpPr>
        <p:spPr/>
        <p:txBody>
          <a:bodyPr/>
          <a:lstStyle/>
          <a:p>
            <a:r>
              <a:rPr lang="en-US" dirty="0"/>
              <a:t>Audio: </a:t>
            </a:r>
          </a:p>
          <a:p>
            <a:r>
              <a:rPr lang="en-US" dirty="0"/>
              <a:t>The focus of this item is related to having dedicated staff to implement tier 3 supports for students. This item highlights the dedicated time, training and supports necessary to facilitate student support teams. </a:t>
            </a:r>
          </a:p>
        </p:txBody>
      </p:sp>
      <p:sp>
        <p:nvSpPr>
          <p:cNvPr id="4" name="Slide Number Placeholder 3">
            <a:extLst>
              <a:ext uri="{FF2B5EF4-FFF2-40B4-BE49-F238E27FC236}">
                <a16:creationId xmlns:a16="http://schemas.microsoft.com/office/drawing/2014/main" id="{65EF6A53-6016-077D-8F09-A7D85DE97051}"/>
              </a:ext>
            </a:extLst>
          </p:cNvPr>
          <p:cNvSpPr>
            <a:spLocks noGrp="1"/>
          </p:cNvSpPr>
          <p:nvPr>
            <p:ph type="sldNum" sz="quarter" idx="10"/>
          </p:nvPr>
        </p:nvSpPr>
        <p:spPr/>
        <p:txBody>
          <a:bodyPr/>
          <a:lstStyle/>
          <a:p>
            <a:fld id="{E7AF53DD-243B-40F1-AD08-FFE4BF14A87C}" type="slidenum">
              <a:rPr lang="en-US" smtClean="0"/>
              <a:t>29</a:t>
            </a:fld>
            <a:endParaRPr lang="en-US"/>
          </a:p>
        </p:txBody>
      </p:sp>
      <p:sp>
        <p:nvSpPr>
          <p:cNvPr id="5" name="Header Placeholder 4">
            <a:extLst>
              <a:ext uri="{FF2B5EF4-FFF2-40B4-BE49-F238E27FC236}">
                <a16:creationId xmlns:a16="http://schemas.microsoft.com/office/drawing/2014/main" id="{155F3BA5-077C-B635-9A75-391D051C27FE}"/>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8333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3E4AE-2395-FC0A-901A-153EF1B01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9AAAF-284E-B19D-F8A2-E58B1AAB6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DD772D-B3DA-B37B-FA86-9D51AEBE867D}"/>
              </a:ext>
            </a:extLst>
          </p:cNvPr>
          <p:cNvSpPr>
            <a:spLocks noGrp="1"/>
          </p:cNvSpPr>
          <p:nvPr>
            <p:ph type="body" idx="1"/>
          </p:nvPr>
        </p:nvSpPr>
        <p:spPr/>
        <p:txBody>
          <a:bodyPr/>
          <a:lstStyle/>
          <a:p>
            <a:r>
              <a:rPr lang="en-US" dirty="0"/>
              <a:t>Audio: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purpose of the PBIS Tiered Fidelity Inventory (TFI) 3.0 is to provide a valid, reliable, and efficient measure of the extent to which school personnel are applying the core features of school-wide positive behavioral interventions and supports (SWPBIS). The TFI is divided into three sections (Tier 1: Universal PBIS Features; Tier 2: Targeted PBIS Features; and Tier 3: Individualized PBIS Features). The TFI is intended to guide both initial implementation and sustained use of PBIS.</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While each Tier of items can be used separately or in combination to assess the extent to which core features are in place, it is recommended that teams who intend to complete the Tier 3 items also complete the Tier 1 and 2 sections to engage in a more well-rounded self-assessment. </a:t>
            </a:r>
          </a:p>
        </p:txBody>
      </p:sp>
      <p:sp>
        <p:nvSpPr>
          <p:cNvPr id="4" name="Slide Number Placeholder 3">
            <a:extLst>
              <a:ext uri="{FF2B5EF4-FFF2-40B4-BE49-F238E27FC236}">
                <a16:creationId xmlns:a16="http://schemas.microsoft.com/office/drawing/2014/main" id="{C0BBC1CE-1C59-A96B-0F32-B12D6563B29D}"/>
              </a:ext>
            </a:extLst>
          </p:cNvPr>
          <p:cNvSpPr>
            <a:spLocks noGrp="1"/>
          </p:cNvSpPr>
          <p:nvPr>
            <p:ph type="sldNum" sz="quarter" idx="10"/>
          </p:nvPr>
        </p:nvSpPr>
        <p:spPr/>
        <p:txBody>
          <a:bodyPr/>
          <a:lstStyle/>
          <a:p>
            <a:fld id="{E7AF53DD-243B-40F1-AD08-FFE4BF14A87C}" type="slidenum">
              <a:rPr lang="en-US" smtClean="0"/>
              <a:t>3</a:t>
            </a:fld>
            <a:endParaRPr lang="en-US"/>
          </a:p>
        </p:txBody>
      </p:sp>
      <p:sp>
        <p:nvSpPr>
          <p:cNvPr id="5" name="Header Placeholder 4">
            <a:extLst>
              <a:ext uri="{FF2B5EF4-FFF2-40B4-BE49-F238E27FC236}">
                <a16:creationId xmlns:a16="http://schemas.microsoft.com/office/drawing/2014/main" id="{D35E5780-5259-D8D6-8B72-D250927BE50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33390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79536-44D2-2B57-4A4E-C583AF04B7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FDA8E-E9C3-D9FD-EF55-F910405BC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0DAA5-EC63-7C8F-1C7C-8F3C7E8381E1}"/>
              </a:ext>
            </a:extLst>
          </p:cNvPr>
          <p:cNvSpPr>
            <a:spLocks noGrp="1"/>
          </p:cNvSpPr>
          <p:nvPr>
            <p:ph type="body" idx="1"/>
          </p:nvPr>
        </p:nvSpPr>
        <p:spPr/>
        <p:txBody>
          <a:bodyPr/>
          <a:lstStyle/>
          <a:p>
            <a:r>
              <a:rPr lang="en-US" dirty="0"/>
              <a:t>Audio</a:t>
            </a:r>
          </a:p>
          <a:p>
            <a:r>
              <a:rPr lang="en-US" dirty="0"/>
              <a:t>Scoring for this item is based on access to training and support for designated staff to facilitate tier 3 student support plans. Full implementation includes a plan to ensure consist support despite any environmental barriers such as staff absences. Some schools may find it helpful to assign a primary and secondary staff member for each student as a precautionary measure. </a:t>
            </a:r>
          </a:p>
        </p:txBody>
      </p:sp>
      <p:sp>
        <p:nvSpPr>
          <p:cNvPr id="4" name="Slide Number Placeholder 3">
            <a:extLst>
              <a:ext uri="{FF2B5EF4-FFF2-40B4-BE49-F238E27FC236}">
                <a16:creationId xmlns:a16="http://schemas.microsoft.com/office/drawing/2014/main" id="{6AB6DDF1-F869-E41A-6D96-6D882D931CC8}"/>
              </a:ext>
            </a:extLst>
          </p:cNvPr>
          <p:cNvSpPr>
            <a:spLocks noGrp="1"/>
          </p:cNvSpPr>
          <p:nvPr>
            <p:ph type="sldNum" sz="quarter" idx="10"/>
          </p:nvPr>
        </p:nvSpPr>
        <p:spPr/>
        <p:txBody>
          <a:bodyPr/>
          <a:lstStyle/>
          <a:p>
            <a:fld id="{E7AF53DD-243B-40F1-AD08-FFE4BF14A87C}" type="slidenum">
              <a:rPr lang="en-US" smtClean="0"/>
              <a:t>30</a:t>
            </a:fld>
            <a:endParaRPr lang="en-US"/>
          </a:p>
        </p:txBody>
      </p:sp>
      <p:sp>
        <p:nvSpPr>
          <p:cNvPr id="5" name="Header Placeholder 4">
            <a:extLst>
              <a:ext uri="{FF2B5EF4-FFF2-40B4-BE49-F238E27FC236}">
                <a16:creationId xmlns:a16="http://schemas.microsoft.com/office/drawing/2014/main" id="{5799335C-B922-7A90-ABBE-0B36CDF16D8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61108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9C700-9048-774D-3E31-EACF56060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63522-E0E9-6905-3D61-811561B35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A4145-0FC8-7DAE-AF83-786F7C4BF9D7}"/>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focus of this item are the actions tier III teams take to purposefully engage students in the implementation of Tier III supports. Engaging students helps teams identify systematic barriers that may lead to disproportionate representation and strengthen the Tier III foundational practices identified in TFI items 3.3-3.6.</a:t>
            </a:r>
          </a:p>
        </p:txBody>
      </p:sp>
      <p:sp>
        <p:nvSpPr>
          <p:cNvPr id="4" name="Slide Number Placeholder 3">
            <a:extLst>
              <a:ext uri="{FF2B5EF4-FFF2-40B4-BE49-F238E27FC236}">
                <a16:creationId xmlns:a16="http://schemas.microsoft.com/office/drawing/2014/main" id="{52FAE257-625E-1C33-1526-E9987D453450}"/>
              </a:ext>
            </a:extLst>
          </p:cNvPr>
          <p:cNvSpPr>
            <a:spLocks noGrp="1"/>
          </p:cNvSpPr>
          <p:nvPr>
            <p:ph type="sldNum" sz="quarter" idx="10"/>
          </p:nvPr>
        </p:nvSpPr>
        <p:spPr/>
        <p:txBody>
          <a:bodyPr/>
          <a:lstStyle/>
          <a:p>
            <a:fld id="{E7AF53DD-243B-40F1-AD08-FFE4BF14A87C}" type="slidenum">
              <a:rPr lang="en-US" smtClean="0"/>
              <a:t>31</a:t>
            </a:fld>
            <a:endParaRPr lang="en-US"/>
          </a:p>
        </p:txBody>
      </p:sp>
      <p:sp>
        <p:nvSpPr>
          <p:cNvPr id="5" name="Header Placeholder 4">
            <a:extLst>
              <a:ext uri="{FF2B5EF4-FFF2-40B4-BE49-F238E27FC236}">
                <a16:creationId xmlns:a16="http://schemas.microsoft.com/office/drawing/2014/main" id="{AA5BD448-7759-6F5A-F41D-5689B0B348E1}"/>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740956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63277-C456-68D2-F22E-1CA7300B8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8CA6E-6D6B-997E-FFD1-2FDE930B0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9E542-254A-9677-7D53-442C3A7B14FB}"/>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criteria in the reflective questions. Higher scores are obtained when teams engage with a representative sample of students that results in purposeful action planning at least twice per year. </a:t>
            </a:r>
            <a:r>
              <a:rPr lang="en-US" baseline="0" dirty="0"/>
              <a:t> </a:t>
            </a:r>
            <a:endParaRPr lang="en-US" dirty="0"/>
          </a:p>
        </p:txBody>
      </p:sp>
      <p:sp>
        <p:nvSpPr>
          <p:cNvPr id="4" name="Slide Number Placeholder 3">
            <a:extLst>
              <a:ext uri="{FF2B5EF4-FFF2-40B4-BE49-F238E27FC236}">
                <a16:creationId xmlns:a16="http://schemas.microsoft.com/office/drawing/2014/main" id="{241FF1E7-431A-294F-0EC7-45F0E27B0184}"/>
              </a:ext>
            </a:extLst>
          </p:cNvPr>
          <p:cNvSpPr>
            <a:spLocks noGrp="1"/>
          </p:cNvSpPr>
          <p:nvPr>
            <p:ph type="sldNum" sz="quarter" idx="10"/>
          </p:nvPr>
        </p:nvSpPr>
        <p:spPr/>
        <p:txBody>
          <a:bodyPr/>
          <a:lstStyle/>
          <a:p>
            <a:fld id="{E7AF53DD-243B-40F1-AD08-FFE4BF14A87C}" type="slidenum">
              <a:rPr lang="en-US" smtClean="0"/>
              <a:t>32</a:t>
            </a:fld>
            <a:endParaRPr lang="en-US"/>
          </a:p>
        </p:txBody>
      </p:sp>
      <p:sp>
        <p:nvSpPr>
          <p:cNvPr id="5" name="Header Placeholder 4">
            <a:extLst>
              <a:ext uri="{FF2B5EF4-FFF2-40B4-BE49-F238E27FC236}">
                <a16:creationId xmlns:a16="http://schemas.microsoft.com/office/drawing/2014/main" id="{35360629-734E-FAB3-64E8-EFCED538C81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3832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11B4F-3FF4-8BBE-2CBB-FCE4937EE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3FC87-2998-E5C8-608C-BAE83BA8C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4A5D4-DA83-91AC-5F6F-DEA81B949104}"/>
              </a:ext>
            </a:extLst>
          </p:cNvPr>
          <p:cNvSpPr>
            <a:spLocks noGrp="1"/>
          </p:cNvSpPr>
          <p:nvPr>
            <p:ph type="body" idx="1"/>
          </p:nvPr>
        </p:nvSpPr>
        <p:spPr/>
        <p:txBody>
          <a:bodyPr/>
          <a:lstStyle/>
          <a:p>
            <a:r>
              <a:rPr lang="en-US" dirty="0"/>
              <a:t>Audio:</a:t>
            </a:r>
          </a:p>
          <a:p>
            <a:r>
              <a:rPr lang="en-US" dirty="0"/>
              <a:t>Similar to the previous item, 3.11 focuses on the engagement of family and community members who are representative of the school community, including marginalized groups. Engagement with these partners helps teams identify systematic barriers that may lead to disproportionate representation and strengthen the Tier III foundational practices identified in TFI items 3.3-3.6. This may include mental health supports and wraparound services. </a:t>
            </a:r>
          </a:p>
        </p:txBody>
      </p:sp>
      <p:sp>
        <p:nvSpPr>
          <p:cNvPr id="4" name="Slide Number Placeholder 3">
            <a:extLst>
              <a:ext uri="{FF2B5EF4-FFF2-40B4-BE49-F238E27FC236}">
                <a16:creationId xmlns:a16="http://schemas.microsoft.com/office/drawing/2014/main" id="{F579A8D1-1619-F747-DDDA-C1EF3D1A583E}"/>
              </a:ext>
            </a:extLst>
          </p:cNvPr>
          <p:cNvSpPr>
            <a:spLocks noGrp="1"/>
          </p:cNvSpPr>
          <p:nvPr>
            <p:ph type="sldNum" sz="quarter" idx="10"/>
          </p:nvPr>
        </p:nvSpPr>
        <p:spPr/>
        <p:txBody>
          <a:bodyPr/>
          <a:lstStyle/>
          <a:p>
            <a:fld id="{E7AF53DD-243B-40F1-AD08-FFE4BF14A87C}" type="slidenum">
              <a:rPr lang="en-US" smtClean="0"/>
              <a:t>33</a:t>
            </a:fld>
            <a:endParaRPr lang="en-US"/>
          </a:p>
        </p:txBody>
      </p:sp>
      <p:sp>
        <p:nvSpPr>
          <p:cNvPr id="5" name="Header Placeholder 4">
            <a:extLst>
              <a:ext uri="{FF2B5EF4-FFF2-40B4-BE49-F238E27FC236}">
                <a16:creationId xmlns:a16="http://schemas.microsoft.com/office/drawing/2014/main" id="{8EC958A6-0D3E-AE6B-C0DA-40718880B4AE}"/>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65778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57F64-C0DE-C74A-1311-ABA3637E3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3CAC5-0184-6812-A7B8-50F65A433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36A01-8C93-24BB-FB79-A6DDCE1E99AB}"/>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Scoring for this item is based on the criteria in the reflective questions. Higher scores are obtained when teams engage with a representative sample of students that results in purposeful action planning at least twice per year. Often, teams find that families and community members are able to provide access to information that is typically out of the reach of the schools and provide essential context, particularly when engaging in problem solving.  </a:t>
            </a:r>
          </a:p>
        </p:txBody>
      </p:sp>
      <p:sp>
        <p:nvSpPr>
          <p:cNvPr id="4" name="Slide Number Placeholder 3">
            <a:extLst>
              <a:ext uri="{FF2B5EF4-FFF2-40B4-BE49-F238E27FC236}">
                <a16:creationId xmlns:a16="http://schemas.microsoft.com/office/drawing/2014/main" id="{B06FB27F-DEB8-5471-31BB-F814F50EF01E}"/>
              </a:ext>
            </a:extLst>
          </p:cNvPr>
          <p:cNvSpPr>
            <a:spLocks noGrp="1"/>
          </p:cNvSpPr>
          <p:nvPr>
            <p:ph type="sldNum" sz="quarter" idx="10"/>
          </p:nvPr>
        </p:nvSpPr>
        <p:spPr/>
        <p:txBody>
          <a:bodyPr/>
          <a:lstStyle/>
          <a:p>
            <a:fld id="{E7AF53DD-243B-40F1-AD08-FFE4BF14A87C}" type="slidenum">
              <a:rPr lang="en-US" smtClean="0"/>
              <a:t>34</a:t>
            </a:fld>
            <a:endParaRPr lang="en-US"/>
          </a:p>
        </p:txBody>
      </p:sp>
      <p:sp>
        <p:nvSpPr>
          <p:cNvPr id="5" name="Header Placeholder 4">
            <a:extLst>
              <a:ext uri="{FF2B5EF4-FFF2-40B4-BE49-F238E27FC236}">
                <a16:creationId xmlns:a16="http://schemas.microsoft.com/office/drawing/2014/main" id="{84F9D69C-F942-CC1D-0A23-3D73DF0CF32B}"/>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061088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922AF-6987-7DD7-CC4F-6E2CE0539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5A2756-15B4-4F0C-32BD-F19DE461C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10E4E-D8FA-FB1C-955D-AB82D603C8D0}"/>
              </a:ext>
            </a:extLst>
          </p:cNvPr>
          <p:cNvSpPr>
            <a:spLocks noGrp="1"/>
          </p:cNvSpPr>
          <p:nvPr>
            <p:ph type="body" idx="1"/>
          </p:nvPr>
        </p:nvSpPr>
        <p:spPr/>
        <p:txBody>
          <a:bodyPr/>
          <a:lstStyle/>
          <a:p>
            <a:r>
              <a:rPr lang="en-US" dirty="0"/>
              <a:t>Audio:</a:t>
            </a:r>
          </a:p>
          <a:p>
            <a:r>
              <a:rPr lang="en-US" dirty="0"/>
              <a:t>The third engagement item is focused on faculty and staff. Similar to student, parent and community partner engagement, the voices of all faculty and staff strengthen tier III implementation and help identify any barriers that may lead to disproportionality. </a:t>
            </a:r>
          </a:p>
        </p:txBody>
      </p:sp>
      <p:sp>
        <p:nvSpPr>
          <p:cNvPr id="4" name="Slide Number Placeholder 3">
            <a:extLst>
              <a:ext uri="{FF2B5EF4-FFF2-40B4-BE49-F238E27FC236}">
                <a16:creationId xmlns:a16="http://schemas.microsoft.com/office/drawing/2014/main" id="{FBCB98C6-DF6C-193D-B656-CDE050892844}"/>
              </a:ext>
            </a:extLst>
          </p:cNvPr>
          <p:cNvSpPr>
            <a:spLocks noGrp="1"/>
          </p:cNvSpPr>
          <p:nvPr>
            <p:ph type="sldNum" sz="quarter" idx="10"/>
          </p:nvPr>
        </p:nvSpPr>
        <p:spPr/>
        <p:txBody>
          <a:bodyPr/>
          <a:lstStyle/>
          <a:p>
            <a:fld id="{E7AF53DD-243B-40F1-AD08-FFE4BF14A87C}" type="slidenum">
              <a:rPr lang="en-US" smtClean="0"/>
              <a:t>35</a:t>
            </a:fld>
            <a:endParaRPr lang="en-US"/>
          </a:p>
        </p:txBody>
      </p:sp>
      <p:sp>
        <p:nvSpPr>
          <p:cNvPr id="5" name="Header Placeholder 4">
            <a:extLst>
              <a:ext uri="{FF2B5EF4-FFF2-40B4-BE49-F238E27FC236}">
                <a16:creationId xmlns:a16="http://schemas.microsoft.com/office/drawing/2014/main" id="{34DF16CA-5352-BA8F-FBE0-92CAB4734179}"/>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06120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D1022-75E4-E61B-627C-F89B9FB66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B592E-ECA1-A2A6-ACC7-5A3E012251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3DBA8-3559-1001-42ED-CE716E075876}"/>
              </a:ext>
            </a:extLst>
          </p:cNvPr>
          <p:cNvSpPr>
            <a:spLocks noGrp="1"/>
          </p:cNvSpPr>
          <p:nvPr>
            <p:ph type="body" idx="1"/>
          </p:nvPr>
        </p:nvSpPr>
        <p:spPr/>
        <p:txBody>
          <a:bodyPr/>
          <a:lstStyle/>
          <a:p>
            <a:r>
              <a:rPr lang="en-US" dirty="0"/>
              <a:t>Audio</a:t>
            </a:r>
          </a:p>
          <a:p>
            <a:r>
              <a:rPr lang="en-US" dirty="0"/>
              <a:t>Scoring on this item is based on the depth of engagement for faculty and staff on the school’s Tier III practices, data review, and action planning. Increased frequency of these actions are associated with higher scores. </a:t>
            </a:r>
          </a:p>
        </p:txBody>
      </p:sp>
      <p:sp>
        <p:nvSpPr>
          <p:cNvPr id="4" name="Slide Number Placeholder 3">
            <a:extLst>
              <a:ext uri="{FF2B5EF4-FFF2-40B4-BE49-F238E27FC236}">
                <a16:creationId xmlns:a16="http://schemas.microsoft.com/office/drawing/2014/main" id="{87297832-0DC6-5BCE-8A52-DD889BE191C5}"/>
              </a:ext>
            </a:extLst>
          </p:cNvPr>
          <p:cNvSpPr>
            <a:spLocks noGrp="1"/>
          </p:cNvSpPr>
          <p:nvPr>
            <p:ph type="sldNum" sz="quarter" idx="10"/>
          </p:nvPr>
        </p:nvSpPr>
        <p:spPr/>
        <p:txBody>
          <a:bodyPr/>
          <a:lstStyle/>
          <a:p>
            <a:fld id="{E7AF53DD-243B-40F1-AD08-FFE4BF14A87C}" type="slidenum">
              <a:rPr lang="en-US" smtClean="0"/>
              <a:t>36</a:t>
            </a:fld>
            <a:endParaRPr lang="en-US"/>
          </a:p>
        </p:txBody>
      </p:sp>
      <p:sp>
        <p:nvSpPr>
          <p:cNvPr id="5" name="Header Placeholder 4">
            <a:extLst>
              <a:ext uri="{FF2B5EF4-FFF2-40B4-BE49-F238E27FC236}">
                <a16:creationId xmlns:a16="http://schemas.microsoft.com/office/drawing/2014/main" id="{2D43B345-F188-B40A-586C-CEA6C5CB2B48}"/>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957407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E7148-7D54-0313-408A-855085FF3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CB5D6-EE1D-0B79-C268-B7F805095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848C6-261C-A42E-29B9-B046123B975C}"/>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first of two items in the Tier III data subscale and it is focused on fidelity of implementation and  outcomes for students who are receiving Tier III supports. Notice that the data review includes disaggregation by group and individual students and the item includes a process for adjusting support to increase student responsiveness. Also highlighted are implementors who are both school-based and natural, such as family or community members. </a:t>
            </a:r>
          </a:p>
        </p:txBody>
      </p:sp>
      <p:sp>
        <p:nvSpPr>
          <p:cNvPr id="4" name="Slide Number Placeholder 3">
            <a:extLst>
              <a:ext uri="{FF2B5EF4-FFF2-40B4-BE49-F238E27FC236}">
                <a16:creationId xmlns:a16="http://schemas.microsoft.com/office/drawing/2014/main" id="{0A87DBA6-7A50-B391-9CD0-57513922D575}"/>
              </a:ext>
            </a:extLst>
          </p:cNvPr>
          <p:cNvSpPr>
            <a:spLocks noGrp="1"/>
          </p:cNvSpPr>
          <p:nvPr>
            <p:ph type="sldNum" sz="quarter" idx="10"/>
          </p:nvPr>
        </p:nvSpPr>
        <p:spPr/>
        <p:txBody>
          <a:bodyPr/>
          <a:lstStyle/>
          <a:p>
            <a:fld id="{E7AF53DD-243B-40F1-AD08-FFE4BF14A87C}" type="slidenum">
              <a:rPr lang="en-US" smtClean="0"/>
              <a:t>37</a:t>
            </a:fld>
            <a:endParaRPr lang="en-US"/>
          </a:p>
        </p:txBody>
      </p:sp>
      <p:sp>
        <p:nvSpPr>
          <p:cNvPr id="5" name="Header Placeholder 4">
            <a:extLst>
              <a:ext uri="{FF2B5EF4-FFF2-40B4-BE49-F238E27FC236}">
                <a16:creationId xmlns:a16="http://schemas.microsoft.com/office/drawing/2014/main" id="{58AC4AB7-3277-FDC8-78A1-D3925AF53D9F}"/>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118820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970D-1ACF-DAAF-A088-AC0C2FF5C3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8724E-16B4-CBAB-14F7-D11C6A7AD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11BD3-2887-7CCE-2B61-0FB1E31B9807}"/>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this item is part of the data subscale, it relies on a systematic process to gather, review, and respond to both fidelity and outcome data. Part of an effective response is to use these data to adjust the implementation support, as necessary. </a:t>
            </a:r>
          </a:p>
        </p:txBody>
      </p:sp>
      <p:sp>
        <p:nvSpPr>
          <p:cNvPr id="4" name="Slide Number Placeholder 3">
            <a:extLst>
              <a:ext uri="{FF2B5EF4-FFF2-40B4-BE49-F238E27FC236}">
                <a16:creationId xmlns:a16="http://schemas.microsoft.com/office/drawing/2014/main" id="{EB916478-457E-5093-E1F6-7165F33D2FEF}"/>
              </a:ext>
            </a:extLst>
          </p:cNvPr>
          <p:cNvSpPr>
            <a:spLocks noGrp="1"/>
          </p:cNvSpPr>
          <p:nvPr>
            <p:ph type="sldNum" sz="quarter" idx="10"/>
          </p:nvPr>
        </p:nvSpPr>
        <p:spPr/>
        <p:txBody>
          <a:bodyPr/>
          <a:lstStyle/>
          <a:p>
            <a:fld id="{E7AF53DD-243B-40F1-AD08-FFE4BF14A87C}" type="slidenum">
              <a:rPr lang="en-US" smtClean="0"/>
              <a:t>38</a:t>
            </a:fld>
            <a:endParaRPr lang="en-US"/>
          </a:p>
        </p:txBody>
      </p:sp>
      <p:sp>
        <p:nvSpPr>
          <p:cNvPr id="5" name="Header Placeholder 4">
            <a:extLst>
              <a:ext uri="{FF2B5EF4-FFF2-40B4-BE49-F238E27FC236}">
                <a16:creationId xmlns:a16="http://schemas.microsoft.com/office/drawing/2014/main" id="{6403AAF9-8BC9-FBE4-D2B4-FD06DF323B0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17630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B3FE1-4577-48EB-2795-1840842E3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B53C8-77AF-1310-F478-896DD35A5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09214-F693-7EAB-828B-9724B9AEA31D}"/>
              </a:ext>
            </a:extLst>
          </p:cNvPr>
          <p:cNvSpPr>
            <a:spLocks noGrp="1"/>
          </p:cNvSpPr>
          <p:nvPr>
            <p:ph type="body" idx="1"/>
          </p:nvPr>
        </p:nvSpPr>
        <p:spPr/>
        <p:txBody>
          <a:bodyPr/>
          <a:lstStyle/>
          <a:p>
            <a:r>
              <a:rPr lang="en-US" dirty="0"/>
              <a:t>Audio:</a:t>
            </a:r>
          </a:p>
          <a:p>
            <a:r>
              <a:rPr lang="en-US" dirty="0"/>
              <a:t>The second Tier III data item is related to the evaluation plan, which documents the fidelity, effectiveness, and equitable use of the Tier III supports in place. Included in this item is the integration of this data with other data sources and sharing with staff, families, community partners, and with the district in ways that are usable.  </a:t>
            </a:r>
          </a:p>
        </p:txBody>
      </p:sp>
      <p:sp>
        <p:nvSpPr>
          <p:cNvPr id="4" name="Slide Number Placeholder 3">
            <a:extLst>
              <a:ext uri="{FF2B5EF4-FFF2-40B4-BE49-F238E27FC236}">
                <a16:creationId xmlns:a16="http://schemas.microsoft.com/office/drawing/2014/main" id="{2EDFE3FC-AE52-A3FB-8107-DAD98EAF7992}"/>
              </a:ext>
            </a:extLst>
          </p:cNvPr>
          <p:cNvSpPr>
            <a:spLocks noGrp="1"/>
          </p:cNvSpPr>
          <p:nvPr>
            <p:ph type="sldNum" sz="quarter" idx="10"/>
          </p:nvPr>
        </p:nvSpPr>
        <p:spPr/>
        <p:txBody>
          <a:bodyPr/>
          <a:lstStyle/>
          <a:p>
            <a:fld id="{E7AF53DD-243B-40F1-AD08-FFE4BF14A87C}" type="slidenum">
              <a:rPr lang="en-US" smtClean="0"/>
              <a:t>39</a:t>
            </a:fld>
            <a:endParaRPr lang="en-US"/>
          </a:p>
        </p:txBody>
      </p:sp>
      <p:sp>
        <p:nvSpPr>
          <p:cNvPr id="5" name="Header Placeholder 4">
            <a:extLst>
              <a:ext uri="{FF2B5EF4-FFF2-40B4-BE49-F238E27FC236}">
                <a16:creationId xmlns:a16="http://schemas.microsoft.com/office/drawing/2014/main" id="{19FD3B18-FC9A-FDD6-BF38-74894A2B193D}"/>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280500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TFI is completed by a school’s leadership Team or Systems Planning Team (typically 3-8 individuals including a building administrator and external coach or district coordinator), often with input from Tier 1, 2, and/or 3 teams if these are independent groups. For each score, teams will need to come to a consensus. It is strongly recommended that the TFI be completed with an external PBIS coach as a facilitator. Validity research on the TFI 3.0 shows that school teams are more accurate when an external coach facilitates TFI completion.</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School teams are encouraged to self-assess PBIS implementation when they initially launch implementation of PBIS and then every third or fourth meeting until they reach fidelity across three consecutive administrations. Once fidelity on a tier is met, the team may choose to shift to annual TFI assessment to evaluate sustained implementation. Note that schools new to PBIS may start by using only the Tier 1 section of the TFI, and as they improve their implementation of Tier 1, they may add assessment of Tier 2 and/or Tier 3 features. </a:t>
            </a: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TFI may be completed using paper and pencil or by accessing the surveys on www.pbisapps.org. Any school working with a state PBIS coordinator, trainer or coach may access the website, TFI content, and reports. The TFI may also be downloaded from www.pbis.org. There is no cost to use the TFI or its online scoring and reporting features.</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4</a:t>
            </a:fld>
            <a:endParaRPr lang="en-US"/>
          </a:p>
        </p:txBody>
      </p:sp>
    </p:spTree>
    <p:extLst>
      <p:ext uri="{BB962C8B-B14F-4D97-AF65-F5344CB8AC3E}">
        <p14:creationId xmlns:p14="http://schemas.microsoft.com/office/powerpoint/2010/main" val="2265831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AA08-3C99-C8B3-773A-5355FF2FB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10E3F5-61BD-1AFC-A62D-944C17001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A2729E-31F0-CC09-0FC7-7C5211DF0059}"/>
              </a:ext>
            </a:extLst>
          </p:cNvPr>
          <p:cNvSpPr>
            <a:spLocks noGrp="1"/>
          </p:cNvSpPr>
          <p:nvPr>
            <p:ph type="body" idx="1"/>
          </p:nvPr>
        </p:nvSpPr>
        <p:spPr/>
        <p:txBody>
          <a:bodyPr/>
          <a:lstStyle/>
          <a:p>
            <a:r>
              <a:rPr lang="en-US" dirty="0"/>
              <a:t>Audio</a:t>
            </a:r>
          </a:p>
          <a:p>
            <a:r>
              <a:rPr lang="en-US" dirty="0"/>
              <a:t>Scoring for this item is based on measurement of both fidelity and effectiveness, the integration of other data, and communication with relevant partners. Further, the evaluation plan should be connected to clear action items or alternations to programming. </a:t>
            </a:r>
          </a:p>
        </p:txBody>
      </p:sp>
      <p:sp>
        <p:nvSpPr>
          <p:cNvPr id="4" name="Slide Number Placeholder 3">
            <a:extLst>
              <a:ext uri="{FF2B5EF4-FFF2-40B4-BE49-F238E27FC236}">
                <a16:creationId xmlns:a16="http://schemas.microsoft.com/office/drawing/2014/main" id="{75E81D5F-E186-2C7E-F3EE-534939DEE6FE}"/>
              </a:ext>
            </a:extLst>
          </p:cNvPr>
          <p:cNvSpPr>
            <a:spLocks noGrp="1"/>
          </p:cNvSpPr>
          <p:nvPr>
            <p:ph type="sldNum" sz="quarter" idx="10"/>
          </p:nvPr>
        </p:nvSpPr>
        <p:spPr/>
        <p:txBody>
          <a:bodyPr/>
          <a:lstStyle/>
          <a:p>
            <a:fld id="{E7AF53DD-243B-40F1-AD08-FFE4BF14A87C}" type="slidenum">
              <a:rPr lang="en-US" smtClean="0"/>
              <a:t>40</a:t>
            </a:fld>
            <a:endParaRPr lang="en-US"/>
          </a:p>
        </p:txBody>
      </p:sp>
      <p:sp>
        <p:nvSpPr>
          <p:cNvPr id="5" name="Header Placeholder 4">
            <a:extLst>
              <a:ext uri="{FF2B5EF4-FFF2-40B4-BE49-F238E27FC236}">
                <a16:creationId xmlns:a16="http://schemas.microsoft.com/office/drawing/2014/main" id="{771E2476-EA96-2419-FF23-E99EB51EA7F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46096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3D846-2364-212B-4FA0-7AE2FA332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346CD-0EC8-29D4-D245-C8EDFA78A7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5BE61E-564A-9AAA-129E-7CF758C235D8}"/>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set of Tier 3 items are under the subscale of Individualized Support and specifically detail actions to support individual students. It is important to note that to score this set of items, teams need access to current student support plans.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describes the unique team that is needed to develop, implement, and monitor effectiveness for each individual support plan that is needed. Notice the emphasis on including input from the student and family about team membership.</a:t>
            </a:r>
          </a:p>
        </p:txBody>
      </p:sp>
      <p:sp>
        <p:nvSpPr>
          <p:cNvPr id="4" name="Slide Number Placeholder 3">
            <a:extLst>
              <a:ext uri="{FF2B5EF4-FFF2-40B4-BE49-F238E27FC236}">
                <a16:creationId xmlns:a16="http://schemas.microsoft.com/office/drawing/2014/main" id="{2BB79398-6EBA-8A9E-7869-0007B662747B}"/>
              </a:ext>
            </a:extLst>
          </p:cNvPr>
          <p:cNvSpPr>
            <a:spLocks noGrp="1"/>
          </p:cNvSpPr>
          <p:nvPr>
            <p:ph type="sldNum" sz="quarter" idx="10"/>
          </p:nvPr>
        </p:nvSpPr>
        <p:spPr/>
        <p:txBody>
          <a:bodyPr/>
          <a:lstStyle/>
          <a:p>
            <a:fld id="{E7AF53DD-243B-40F1-AD08-FFE4BF14A87C}" type="slidenum">
              <a:rPr lang="en-US" smtClean="0"/>
              <a:t>42</a:t>
            </a:fld>
            <a:endParaRPr lang="en-US"/>
          </a:p>
        </p:txBody>
      </p:sp>
      <p:sp>
        <p:nvSpPr>
          <p:cNvPr id="5" name="Header Placeholder 4">
            <a:extLst>
              <a:ext uri="{FF2B5EF4-FFF2-40B4-BE49-F238E27FC236}">
                <a16:creationId xmlns:a16="http://schemas.microsoft.com/office/drawing/2014/main" id="{43F1F167-094D-CF33-B35C-6F51A8DC0467}"/>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244903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81740-F2EC-97DB-C47F-D0BE1E30B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206CA-FCA6-FDD3-F23B-14AB6DB49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1A645-1D0C-76A8-1568-AA29BB8C65F4}"/>
              </a:ext>
            </a:extLst>
          </p:cNvPr>
          <p:cNvSpPr>
            <a:spLocks noGrp="1"/>
          </p:cNvSpPr>
          <p:nvPr>
            <p:ph type="body" idx="1"/>
          </p:nvPr>
        </p:nvSpPr>
        <p:spPr/>
        <p:txBody>
          <a:bodyPr/>
          <a:lstStyle/>
          <a:p>
            <a:r>
              <a:rPr lang="en-US" dirty="0"/>
              <a:t>Audio</a:t>
            </a:r>
          </a:p>
          <a:p>
            <a:r>
              <a:rPr lang="en-US" dirty="0"/>
              <a:t>Scoring for this item is based on the number of characteristics met by the Tier 3 individual support teams that are in place. Teams will need to review a sample of 30% of their current plans (or a minimum of three randomly selected plans) in order to score this item and the items that follow. A resource to assist teams in this review can be found in Appendix D in the TFI 3.0 manual as is reviewed on the next slide. </a:t>
            </a:r>
          </a:p>
        </p:txBody>
      </p:sp>
      <p:sp>
        <p:nvSpPr>
          <p:cNvPr id="4" name="Slide Number Placeholder 3">
            <a:extLst>
              <a:ext uri="{FF2B5EF4-FFF2-40B4-BE49-F238E27FC236}">
                <a16:creationId xmlns:a16="http://schemas.microsoft.com/office/drawing/2014/main" id="{67D64809-58FB-5887-90B6-452140CB154C}"/>
              </a:ext>
            </a:extLst>
          </p:cNvPr>
          <p:cNvSpPr>
            <a:spLocks noGrp="1"/>
          </p:cNvSpPr>
          <p:nvPr>
            <p:ph type="sldNum" sz="quarter" idx="10"/>
          </p:nvPr>
        </p:nvSpPr>
        <p:spPr/>
        <p:txBody>
          <a:bodyPr/>
          <a:lstStyle/>
          <a:p>
            <a:fld id="{E7AF53DD-243B-40F1-AD08-FFE4BF14A87C}" type="slidenum">
              <a:rPr lang="en-US" smtClean="0"/>
              <a:t>43</a:t>
            </a:fld>
            <a:endParaRPr lang="en-US"/>
          </a:p>
        </p:txBody>
      </p:sp>
      <p:sp>
        <p:nvSpPr>
          <p:cNvPr id="5" name="Header Placeholder 4">
            <a:extLst>
              <a:ext uri="{FF2B5EF4-FFF2-40B4-BE49-F238E27FC236}">
                <a16:creationId xmlns:a16="http://schemas.microsoft.com/office/drawing/2014/main" id="{F5889B5A-AFEF-91FC-3430-20B6FFA6DA3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341883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The TFI Tier 3 Support Plan Worksheet (located in Appendix D of the TFI 3.0 Manual) has been developed to assist teams as they review their existing Tier 3 student support plans. The worksheet allows teams to review and assign scores for each of the sample plans, and provides guidance to help teams translate these scores to TFI scores for each item in the Individualized Support section. </a:t>
            </a:r>
          </a:p>
          <a:p>
            <a:endParaRPr lang="en-US" dirty="0"/>
          </a:p>
          <a:p>
            <a:r>
              <a:rPr lang="en-US" dirty="0"/>
              <a:t>The directions at the top of the page provide guidance for teams who may be in different stages of student support plan implementation.  </a:t>
            </a:r>
          </a:p>
          <a:p>
            <a:endParaRPr lang="en-US" dirty="0"/>
          </a:p>
          <a:p>
            <a:r>
              <a:rPr lang="en-US" dirty="0"/>
              <a:t>For teams who are completing the Tier 3 section of the TFI 3.0 for the first time, it may be purposeful to assemble the sample of Tier 3 plans and complete this worksheet as they process through each item in this slide deck. Teams with more familiarity of the TFI items may be able to complete this review ahead of completing the TFI 3.0</a:t>
            </a:r>
          </a:p>
        </p:txBody>
      </p:sp>
      <p:sp>
        <p:nvSpPr>
          <p:cNvPr id="4" name="Slide Number Placeholder 3"/>
          <p:cNvSpPr>
            <a:spLocks noGrp="1"/>
          </p:cNvSpPr>
          <p:nvPr>
            <p:ph type="sldNum" sz="quarter" idx="5"/>
          </p:nvPr>
        </p:nvSpPr>
        <p:spPr/>
        <p:txBody>
          <a:bodyPr/>
          <a:lstStyle/>
          <a:p>
            <a:fld id="{C0463DF7-81CA-4A4F-8646-FBFC674F7860}" type="slidenum">
              <a:rPr lang="en-US" smtClean="0"/>
              <a:t>44</a:t>
            </a:fld>
            <a:endParaRPr lang="en-US"/>
          </a:p>
        </p:txBody>
      </p:sp>
    </p:spTree>
    <p:extLst>
      <p:ext uri="{BB962C8B-B14F-4D97-AF65-F5344CB8AC3E}">
        <p14:creationId xmlns:p14="http://schemas.microsoft.com/office/powerpoint/2010/main" val="3666535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5D42-1C3C-7F10-E825-519B83A9C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C5305-093D-EA51-53ED-16CA6A49C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C840C-721C-067C-EE07-127ECCE112B1}"/>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focus of this item is to ensure that the comprehensive assessment protocol (defined and assessed in TFI item 3.4) is used with fidelity for each student receiving Tier 3 support. </a:t>
            </a:r>
          </a:p>
        </p:txBody>
      </p:sp>
      <p:sp>
        <p:nvSpPr>
          <p:cNvPr id="4" name="Slide Number Placeholder 3">
            <a:extLst>
              <a:ext uri="{FF2B5EF4-FFF2-40B4-BE49-F238E27FC236}">
                <a16:creationId xmlns:a16="http://schemas.microsoft.com/office/drawing/2014/main" id="{3845902D-D801-542D-2833-C9546C834072}"/>
              </a:ext>
            </a:extLst>
          </p:cNvPr>
          <p:cNvSpPr>
            <a:spLocks noGrp="1"/>
          </p:cNvSpPr>
          <p:nvPr>
            <p:ph type="sldNum" sz="quarter" idx="10"/>
          </p:nvPr>
        </p:nvSpPr>
        <p:spPr/>
        <p:txBody>
          <a:bodyPr/>
          <a:lstStyle/>
          <a:p>
            <a:fld id="{E7AF53DD-243B-40F1-AD08-FFE4BF14A87C}" type="slidenum">
              <a:rPr lang="en-US" smtClean="0"/>
              <a:t>45</a:t>
            </a:fld>
            <a:endParaRPr lang="en-US"/>
          </a:p>
        </p:txBody>
      </p:sp>
      <p:sp>
        <p:nvSpPr>
          <p:cNvPr id="5" name="Header Placeholder 4">
            <a:extLst>
              <a:ext uri="{FF2B5EF4-FFF2-40B4-BE49-F238E27FC236}">
                <a16:creationId xmlns:a16="http://schemas.microsoft.com/office/drawing/2014/main" id="{09E89B13-1C3E-67D8-3750-F69112A313E4}"/>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648130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27B3-91D2-8248-7BD1-71DAB50FC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D8F0B-A99B-ED23-DE9F-60F97745A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C531BD-9F67-ABCA-90A2-0B2BEF78332E}"/>
              </a:ext>
            </a:extLst>
          </p:cNvPr>
          <p:cNvSpPr>
            <a:spLocks noGrp="1"/>
          </p:cNvSpPr>
          <p:nvPr>
            <p:ph type="body" idx="1"/>
          </p:nvPr>
        </p:nvSpPr>
        <p:spPr/>
        <p:txBody>
          <a:bodyPr/>
          <a:lstStyle/>
          <a:p>
            <a:r>
              <a:rPr lang="en-US" dirty="0"/>
              <a:t>Audio</a:t>
            </a:r>
          </a:p>
          <a:p>
            <a:r>
              <a:rPr lang="en-US" dirty="0"/>
              <a:t>Scoring of this item is based on the review of sample Tier 3 student plans and highlights the degree to which each plan meets the characteristics of comprehensive assessment, described in TFI item 3.4. </a:t>
            </a:r>
          </a:p>
          <a:p>
            <a:endParaRPr lang="en-US" dirty="0"/>
          </a:p>
          <a:p>
            <a:r>
              <a:rPr lang="en-US" dirty="0"/>
              <a:t>Teams can use the TFI Tier 3 Support Plan Worksheet (located in Appendix D of the TFI 3.0 manual) to assist in the review of Tier 3 plans. </a:t>
            </a:r>
          </a:p>
        </p:txBody>
      </p:sp>
      <p:sp>
        <p:nvSpPr>
          <p:cNvPr id="4" name="Slide Number Placeholder 3">
            <a:extLst>
              <a:ext uri="{FF2B5EF4-FFF2-40B4-BE49-F238E27FC236}">
                <a16:creationId xmlns:a16="http://schemas.microsoft.com/office/drawing/2014/main" id="{D41EFFA1-4F8A-AE67-83BA-577C913E9F89}"/>
              </a:ext>
            </a:extLst>
          </p:cNvPr>
          <p:cNvSpPr>
            <a:spLocks noGrp="1"/>
          </p:cNvSpPr>
          <p:nvPr>
            <p:ph type="sldNum" sz="quarter" idx="10"/>
          </p:nvPr>
        </p:nvSpPr>
        <p:spPr/>
        <p:txBody>
          <a:bodyPr/>
          <a:lstStyle/>
          <a:p>
            <a:fld id="{E7AF53DD-243B-40F1-AD08-FFE4BF14A87C}" type="slidenum">
              <a:rPr lang="en-US" smtClean="0"/>
              <a:t>46</a:t>
            </a:fld>
            <a:endParaRPr lang="en-US"/>
          </a:p>
        </p:txBody>
      </p:sp>
      <p:sp>
        <p:nvSpPr>
          <p:cNvPr id="5" name="Header Placeholder 4">
            <a:extLst>
              <a:ext uri="{FF2B5EF4-FFF2-40B4-BE49-F238E27FC236}">
                <a16:creationId xmlns:a16="http://schemas.microsoft.com/office/drawing/2014/main" id="{C2A6E40E-CE41-1A70-7E92-B74B2E8F850B}"/>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360205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3FF7A-C836-71CF-39CF-DFA92CBD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65014-1A19-04D8-0020-C9E48E0A4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92A4B-F436-28EA-3175-6E51A6659488}"/>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to the previous item, this one focuses on the use of the support plan protocol (defined in TFI item 3.5) with students receiving Tier 3 support. </a:t>
            </a:r>
          </a:p>
        </p:txBody>
      </p:sp>
      <p:sp>
        <p:nvSpPr>
          <p:cNvPr id="4" name="Slide Number Placeholder 3">
            <a:extLst>
              <a:ext uri="{FF2B5EF4-FFF2-40B4-BE49-F238E27FC236}">
                <a16:creationId xmlns:a16="http://schemas.microsoft.com/office/drawing/2014/main" id="{E2A1F6BA-EF95-74A5-F8FB-04B109B090A4}"/>
              </a:ext>
            </a:extLst>
          </p:cNvPr>
          <p:cNvSpPr>
            <a:spLocks noGrp="1"/>
          </p:cNvSpPr>
          <p:nvPr>
            <p:ph type="sldNum" sz="quarter" idx="10"/>
          </p:nvPr>
        </p:nvSpPr>
        <p:spPr/>
        <p:txBody>
          <a:bodyPr/>
          <a:lstStyle/>
          <a:p>
            <a:fld id="{E7AF53DD-243B-40F1-AD08-FFE4BF14A87C}" type="slidenum">
              <a:rPr lang="en-US" smtClean="0"/>
              <a:t>47</a:t>
            </a:fld>
            <a:endParaRPr lang="en-US"/>
          </a:p>
        </p:txBody>
      </p:sp>
      <p:sp>
        <p:nvSpPr>
          <p:cNvPr id="5" name="Header Placeholder 4">
            <a:extLst>
              <a:ext uri="{FF2B5EF4-FFF2-40B4-BE49-F238E27FC236}">
                <a16:creationId xmlns:a16="http://schemas.microsoft.com/office/drawing/2014/main" id="{5A3F57DB-3BEB-40E0-7F54-427F2AF6F05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41407607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C359F-68A8-11C9-3374-389337777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9C14B-1D7E-CE6C-29D2-5FE0B15B6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890DE-3078-8681-5C17-C4DA1708A283}"/>
              </a:ext>
            </a:extLst>
          </p:cNvPr>
          <p:cNvSpPr>
            <a:spLocks noGrp="1"/>
          </p:cNvSpPr>
          <p:nvPr>
            <p:ph type="body" idx="1"/>
          </p:nvPr>
        </p:nvSpPr>
        <p:spPr/>
        <p:txBody>
          <a:bodyPr/>
          <a:lstStyle/>
          <a:p>
            <a:r>
              <a:rPr lang="en-US" dirty="0"/>
              <a:t>Audio</a:t>
            </a:r>
          </a:p>
          <a:p>
            <a:r>
              <a:rPr lang="en-US" dirty="0"/>
              <a:t>Scoring for this item is based on the review of sample Tier 3 student plans and highlights the degree to which each plan meets the characteristics of individualized support, described in TFI item 3.5. </a:t>
            </a:r>
          </a:p>
          <a:p>
            <a:endParaRPr lang="en-US" dirty="0"/>
          </a:p>
          <a:p>
            <a:r>
              <a:rPr lang="en-US" dirty="0"/>
              <a:t>Teams can use the TFI Tier 3 Support Plan Worksheet (located in Appendix D of the TFI 3.0 manual) to assist in the review of Tier 3 plans. </a:t>
            </a:r>
          </a:p>
        </p:txBody>
      </p:sp>
      <p:sp>
        <p:nvSpPr>
          <p:cNvPr id="4" name="Slide Number Placeholder 3">
            <a:extLst>
              <a:ext uri="{FF2B5EF4-FFF2-40B4-BE49-F238E27FC236}">
                <a16:creationId xmlns:a16="http://schemas.microsoft.com/office/drawing/2014/main" id="{ACAF734F-0A6F-889F-BA41-36BDB55C7491}"/>
              </a:ext>
            </a:extLst>
          </p:cNvPr>
          <p:cNvSpPr>
            <a:spLocks noGrp="1"/>
          </p:cNvSpPr>
          <p:nvPr>
            <p:ph type="sldNum" sz="quarter" idx="10"/>
          </p:nvPr>
        </p:nvSpPr>
        <p:spPr/>
        <p:txBody>
          <a:bodyPr/>
          <a:lstStyle/>
          <a:p>
            <a:fld id="{E7AF53DD-243B-40F1-AD08-FFE4BF14A87C}" type="slidenum">
              <a:rPr lang="en-US" smtClean="0"/>
              <a:t>48</a:t>
            </a:fld>
            <a:endParaRPr lang="en-US"/>
          </a:p>
        </p:txBody>
      </p:sp>
      <p:sp>
        <p:nvSpPr>
          <p:cNvPr id="5" name="Header Placeholder 4">
            <a:extLst>
              <a:ext uri="{FF2B5EF4-FFF2-40B4-BE49-F238E27FC236}">
                <a16:creationId xmlns:a16="http://schemas.microsoft.com/office/drawing/2014/main" id="{3D90196B-578B-1E47-2FEB-65C644102E0A}"/>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41723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F132E-F9B0-1809-8FC8-658EA06BE3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FA854-5180-7024-6450-2DFFF1C37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ED283-C58C-A58C-06A8-5C1D4FFED26D}"/>
              </a:ext>
            </a:extLst>
          </p:cNvPr>
          <p:cNvSpPr>
            <a:spLocks noGrp="1"/>
          </p:cNvSpPr>
          <p:nvPr>
            <p:ph type="body" idx="1"/>
          </p:nvPr>
        </p:nvSpPr>
        <p:spPr/>
        <p:txBody>
          <a:bodyPr/>
          <a:lstStyle/>
          <a:p>
            <a:r>
              <a:rPr lang="en-US" dirty="0"/>
              <a:t>Audio:</a:t>
            </a:r>
          </a:p>
          <a:p>
            <a:r>
              <a:rPr lang="en-US" dirty="0"/>
              <a:t>The focus of this item is to ensure that anyone supporting the student (both inside and outside of the school and including the student themselves) has the knowledge needed to implement the plan, as designed. This ensures high implementation fidelity, and contributes to a higher likelihood of success. </a:t>
            </a:r>
          </a:p>
        </p:txBody>
      </p:sp>
      <p:sp>
        <p:nvSpPr>
          <p:cNvPr id="4" name="Slide Number Placeholder 3">
            <a:extLst>
              <a:ext uri="{FF2B5EF4-FFF2-40B4-BE49-F238E27FC236}">
                <a16:creationId xmlns:a16="http://schemas.microsoft.com/office/drawing/2014/main" id="{D56CD0C0-D3F6-1BE2-2380-4E61A0E5EDC3}"/>
              </a:ext>
            </a:extLst>
          </p:cNvPr>
          <p:cNvSpPr>
            <a:spLocks noGrp="1"/>
          </p:cNvSpPr>
          <p:nvPr>
            <p:ph type="sldNum" sz="quarter" idx="10"/>
          </p:nvPr>
        </p:nvSpPr>
        <p:spPr/>
        <p:txBody>
          <a:bodyPr/>
          <a:lstStyle/>
          <a:p>
            <a:fld id="{E7AF53DD-243B-40F1-AD08-FFE4BF14A87C}" type="slidenum">
              <a:rPr lang="en-US" smtClean="0"/>
              <a:t>49</a:t>
            </a:fld>
            <a:endParaRPr lang="en-US"/>
          </a:p>
        </p:txBody>
      </p:sp>
      <p:sp>
        <p:nvSpPr>
          <p:cNvPr id="5" name="Header Placeholder 4">
            <a:extLst>
              <a:ext uri="{FF2B5EF4-FFF2-40B4-BE49-F238E27FC236}">
                <a16:creationId xmlns:a16="http://schemas.microsoft.com/office/drawing/2014/main" id="{B46E1DD9-A7E0-BEE6-F42F-EEA198AAD3A5}"/>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737263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A965B-AFE1-5547-EFBE-43F6D60B9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2B6EC-1ED8-8182-F97F-FD12A41F5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7F5E2-858F-CBED-0128-5E84045CACBC}"/>
              </a:ext>
            </a:extLst>
          </p:cNvPr>
          <p:cNvSpPr>
            <a:spLocks noGrp="1"/>
          </p:cNvSpPr>
          <p:nvPr>
            <p:ph type="body" idx="1"/>
          </p:nvPr>
        </p:nvSpPr>
        <p:spPr/>
        <p:txBody>
          <a:bodyPr/>
          <a:lstStyle/>
          <a:p>
            <a:r>
              <a:rPr lang="en-US" dirty="0"/>
              <a:t>Audio:</a:t>
            </a:r>
          </a:p>
          <a:p>
            <a:r>
              <a:rPr lang="en-US" dirty="0"/>
              <a:t>Scoring for this item is based on the degree to which relevant staff, families, and students have access to orientation and training about student support plans.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Teams can use the TFI Tier 3 Support Plan Worksheet (located in Appendix D of the TFI 3.0 manual) to assist in the review of Tier 3 plans. </a:t>
            </a:r>
          </a:p>
          <a:p>
            <a:endParaRPr lang="en-US" dirty="0"/>
          </a:p>
        </p:txBody>
      </p:sp>
      <p:sp>
        <p:nvSpPr>
          <p:cNvPr id="4" name="Slide Number Placeholder 3">
            <a:extLst>
              <a:ext uri="{FF2B5EF4-FFF2-40B4-BE49-F238E27FC236}">
                <a16:creationId xmlns:a16="http://schemas.microsoft.com/office/drawing/2014/main" id="{921ABC68-65C4-28BA-FEF5-3D290E4D252D}"/>
              </a:ext>
            </a:extLst>
          </p:cNvPr>
          <p:cNvSpPr>
            <a:spLocks noGrp="1"/>
          </p:cNvSpPr>
          <p:nvPr>
            <p:ph type="sldNum" sz="quarter" idx="10"/>
          </p:nvPr>
        </p:nvSpPr>
        <p:spPr/>
        <p:txBody>
          <a:bodyPr/>
          <a:lstStyle/>
          <a:p>
            <a:fld id="{E7AF53DD-243B-40F1-AD08-FFE4BF14A87C}" type="slidenum">
              <a:rPr lang="en-US" smtClean="0"/>
              <a:t>50</a:t>
            </a:fld>
            <a:endParaRPr lang="en-US"/>
          </a:p>
        </p:txBody>
      </p:sp>
      <p:sp>
        <p:nvSpPr>
          <p:cNvPr id="5" name="Header Placeholder 4">
            <a:extLst>
              <a:ext uri="{FF2B5EF4-FFF2-40B4-BE49-F238E27FC236}">
                <a16:creationId xmlns:a16="http://schemas.microsoft.com/office/drawing/2014/main" id="{61B3C935-A254-9A77-0F6E-81D6781D70A6}"/>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64338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5</a:t>
            </a:fld>
            <a:endParaRPr lang="en-US"/>
          </a:p>
        </p:txBody>
      </p:sp>
    </p:spTree>
    <p:extLst>
      <p:ext uri="{BB962C8B-B14F-4D97-AF65-F5344CB8AC3E}">
        <p14:creationId xmlns:p14="http://schemas.microsoft.com/office/powerpoint/2010/main" val="3246498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DEEB7-0A5C-0849-88D2-55CE9E98D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ADE2A-C17E-88C2-3B67-07DA98BB5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76720-5A55-D0CB-DC1C-AF249DF3DA3A}"/>
              </a:ext>
            </a:extLst>
          </p:cNvPr>
          <p:cNvSpPr>
            <a:spLocks noGrp="1"/>
          </p:cNvSpPr>
          <p:nvPr>
            <p:ph type="body" idx="1"/>
          </p:nvPr>
        </p:nvSpPr>
        <p:spPr/>
        <p:txBody>
          <a:bodyPr/>
          <a:lstStyle/>
          <a:p>
            <a:r>
              <a:rPr lang="en-US" dirty="0"/>
              <a:t>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item highlights the importance for each of the student support teams to meet at least monthly to review both fidelity and student outcome data. In short, teams need to frequently ask, “Is the support plan being implemented as designed,” and “Is the plan benefiting the student?”</a:t>
            </a:r>
          </a:p>
        </p:txBody>
      </p:sp>
      <p:sp>
        <p:nvSpPr>
          <p:cNvPr id="4" name="Slide Number Placeholder 3">
            <a:extLst>
              <a:ext uri="{FF2B5EF4-FFF2-40B4-BE49-F238E27FC236}">
                <a16:creationId xmlns:a16="http://schemas.microsoft.com/office/drawing/2014/main" id="{4AAD46B7-6093-34EF-515B-03D9F9CC3EC1}"/>
              </a:ext>
            </a:extLst>
          </p:cNvPr>
          <p:cNvSpPr>
            <a:spLocks noGrp="1"/>
          </p:cNvSpPr>
          <p:nvPr>
            <p:ph type="sldNum" sz="quarter" idx="10"/>
          </p:nvPr>
        </p:nvSpPr>
        <p:spPr/>
        <p:txBody>
          <a:bodyPr/>
          <a:lstStyle/>
          <a:p>
            <a:fld id="{E7AF53DD-243B-40F1-AD08-FFE4BF14A87C}" type="slidenum">
              <a:rPr lang="en-US" smtClean="0"/>
              <a:t>51</a:t>
            </a:fld>
            <a:endParaRPr lang="en-US"/>
          </a:p>
        </p:txBody>
      </p:sp>
      <p:sp>
        <p:nvSpPr>
          <p:cNvPr id="5" name="Header Placeholder 4">
            <a:extLst>
              <a:ext uri="{FF2B5EF4-FFF2-40B4-BE49-F238E27FC236}">
                <a16:creationId xmlns:a16="http://schemas.microsoft.com/office/drawing/2014/main" id="{AF41AFBF-1DF4-CDD9-3F03-3606FB2C387C}"/>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25169858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F56F0-F850-1EC0-5A76-935A64D683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A1D77-659F-C5BC-481E-D99B8D44E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A11DE-5D94-387C-28CD-C00E7CE47B12}"/>
              </a:ext>
            </a:extLst>
          </p:cNvPr>
          <p:cNvSpPr>
            <a:spLocks noGrp="1"/>
          </p:cNvSpPr>
          <p:nvPr>
            <p:ph type="body" idx="1"/>
          </p:nvPr>
        </p:nvSpPr>
        <p:spPr/>
        <p:txBody>
          <a:bodyPr/>
          <a:lstStyle/>
          <a:p>
            <a:r>
              <a:rPr lang="en-US" dirty="0"/>
              <a:t>Audio</a:t>
            </a:r>
          </a:p>
          <a:p>
            <a:r>
              <a:rPr lang="en-US" dirty="0"/>
              <a:t>Full implementation of this item is characterized by the use of both fidelity and relevant student outcome data to monitor the impact of the support plan and make adjustments, if necessary. Adjustments could include modifications to intensity, maintain, or fade support.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Teams can use the TFI Tier 3 Support Plan Worksheet (located in Appendix D of the TFI 3.0 manual) to assist in the review of Tier 3 plans. </a:t>
            </a:r>
          </a:p>
          <a:p>
            <a:endParaRPr lang="en-US" dirty="0"/>
          </a:p>
        </p:txBody>
      </p:sp>
      <p:sp>
        <p:nvSpPr>
          <p:cNvPr id="4" name="Slide Number Placeholder 3">
            <a:extLst>
              <a:ext uri="{FF2B5EF4-FFF2-40B4-BE49-F238E27FC236}">
                <a16:creationId xmlns:a16="http://schemas.microsoft.com/office/drawing/2014/main" id="{4EA67E4E-4C5B-5AC3-70C0-95B7FAA79792}"/>
              </a:ext>
            </a:extLst>
          </p:cNvPr>
          <p:cNvSpPr>
            <a:spLocks noGrp="1"/>
          </p:cNvSpPr>
          <p:nvPr>
            <p:ph type="sldNum" sz="quarter" idx="10"/>
          </p:nvPr>
        </p:nvSpPr>
        <p:spPr/>
        <p:txBody>
          <a:bodyPr/>
          <a:lstStyle/>
          <a:p>
            <a:fld id="{E7AF53DD-243B-40F1-AD08-FFE4BF14A87C}" type="slidenum">
              <a:rPr lang="en-US" smtClean="0"/>
              <a:t>52</a:t>
            </a:fld>
            <a:endParaRPr lang="en-US"/>
          </a:p>
        </p:txBody>
      </p:sp>
      <p:sp>
        <p:nvSpPr>
          <p:cNvPr id="5" name="Header Placeholder 4">
            <a:extLst>
              <a:ext uri="{FF2B5EF4-FFF2-40B4-BE49-F238E27FC236}">
                <a16:creationId xmlns:a16="http://schemas.microsoft.com/office/drawing/2014/main" id="{6803DB07-7E29-1DCD-7812-FA7177C31F22}"/>
              </a:ext>
            </a:extLst>
          </p:cNvPr>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021114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reviewing the Tiered Fidelity Inventory 3.0 resource presentation. The purpose of this slide deck is to review the format of the Tier 2 section of the fidelity tool, provide clear steps for administration, and provide scoring guidance for school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further questions, please reach out to us at support@pbisapps.org, training@pbisapps.org, or give us a call at 855-455-8194</a:t>
            </a:r>
          </a:p>
          <a:p>
            <a:endParaRPr lang="en-US" dirty="0"/>
          </a:p>
          <a:p>
            <a:endParaRPr lang="en-US" dirty="0"/>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53</a:t>
            </a:fld>
            <a:endParaRPr lang="en-US"/>
          </a:p>
        </p:txBody>
      </p:sp>
    </p:spTree>
    <p:extLst>
      <p:ext uri="{BB962C8B-B14F-4D97-AF65-F5344CB8AC3E}">
        <p14:creationId xmlns:p14="http://schemas.microsoft.com/office/powerpoint/2010/main" val="383279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176B-4167-F51C-4B1F-64478A186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08242-3EC1-1F14-43F7-AFC724CDB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1141C-9957-F655-701F-F2137FF145C2}"/>
              </a:ext>
            </a:extLst>
          </p:cNvPr>
          <p:cNvSpPr>
            <a:spLocks noGrp="1"/>
          </p:cNvSpPr>
          <p:nvPr>
            <p:ph type="body" idx="1"/>
          </p:nvPr>
        </p:nvSpPr>
        <p:spPr/>
        <p:txBody>
          <a:bodyPr/>
          <a:lstStyle/>
          <a:p>
            <a:r>
              <a:rPr lang="en-US" dirty="0"/>
              <a:t>Audio:</a:t>
            </a:r>
          </a:p>
          <a:p>
            <a:r>
              <a:rPr lang="en-US" dirty="0"/>
              <a:t>There may be terminology or acronyms used throughout the TFI that is unfamiliar to your team. You can reference the Glossary and Acronym Key in the manual for clarification.</a:t>
            </a:r>
          </a:p>
        </p:txBody>
      </p:sp>
      <p:sp>
        <p:nvSpPr>
          <p:cNvPr id="4" name="Header Placeholder 3">
            <a:extLst>
              <a:ext uri="{FF2B5EF4-FFF2-40B4-BE49-F238E27FC236}">
                <a16:creationId xmlns:a16="http://schemas.microsoft.com/office/drawing/2014/main" id="{7B6BAE91-7276-2EA7-1FE7-870A42056653}"/>
              </a:ext>
            </a:extLst>
          </p:cNvPr>
          <p:cNvSpPr>
            <a:spLocks noGrp="1"/>
          </p:cNvSpPr>
          <p:nvPr>
            <p:ph type="hdr" sz="quarter"/>
          </p:nvPr>
        </p:nvSpPr>
        <p:spPr/>
        <p:txBody>
          <a:bodyPr/>
          <a:lstStyle/>
          <a:p>
            <a:r>
              <a:rPr lang="en-US"/>
              <a:t>DRAFT 12 19 2018</a:t>
            </a:r>
          </a:p>
        </p:txBody>
      </p:sp>
      <p:sp>
        <p:nvSpPr>
          <p:cNvPr id="5" name="Slide Number Placeholder 4">
            <a:extLst>
              <a:ext uri="{FF2B5EF4-FFF2-40B4-BE49-F238E27FC236}">
                <a16:creationId xmlns:a16="http://schemas.microsoft.com/office/drawing/2014/main" id="{72DA38A6-9BD6-3FA7-CD93-40CF1AC7DE3C}"/>
              </a:ext>
            </a:extLst>
          </p:cNvPr>
          <p:cNvSpPr>
            <a:spLocks noGrp="1"/>
          </p:cNvSpPr>
          <p:nvPr>
            <p:ph type="sldNum" sz="quarter" idx="5"/>
          </p:nvPr>
        </p:nvSpPr>
        <p:spPr/>
        <p:txBody>
          <a:bodyPr/>
          <a:lstStyle/>
          <a:p>
            <a:fld id="{E7AF53DD-243B-40F1-AD08-FFE4BF14A87C}" type="slidenum">
              <a:rPr lang="en-US" smtClean="0"/>
              <a:t>6</a:t>
            </a:fld>
            <a:endParaRPr lang="en-US"/>
          </a:p>
        </p:txBody>
      </p:sp>
    </p:spTree>
    <p:extLst>
      <p:ext uri="{BB962C8B-B14F-4D97-AF65-F5344CB8AC3E}">
        <p14:creationId xmlns:p14="http://schemas.microsoft.com/office/powerpoint/2010/main" val="930979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Audio</a:t>
            </a:r>
          </a:p>
          <a:p>
            <a:r>
              <a:rPr lang="en-US" b="0" i="0" dirty="0">
                <a:solidFill>
                  <a:srgbClr val="333333"/>
                </a:solidFill>
                <a:effectLst/>
                <a:latin typeface="Open Sans" panose="020F0502020204030204" pitchFamily="34" charset="0"/>
              </a:rPr>
              <a:t>Tier 3 supports refer to the practices and systems that enable individualized interventions for students who are not successful with Tier 1 and Tier 2 supports. The focus at Tier 3 is supporting students using a tailored, individualized approach that relies on a comprehensive collection of data and results in a student-centered support plan. </a:t>
            </a:r>
            <a:endParaRPr lang="en-US" b="0" i="0" baseline="0" dirty="0">
              <a:solidFill>
                <a:srgbClr val="333333"/>
              </a:solidFill>
              <a:effectLst/>
              <a:latin typeface="Open Sans" panose="020F0502020204030204" pitchFamily="34" charset="0"/>
            </a:endParaRPr>
          </a:p>
          <a:p>
            <a:endParaRPr lang="en-US" baseline="0" dirty="0"/>
          </a:p>
          <a:p>
            <a:r>
              <a:rPr lang="en-US" dirty="0"/>
              <a:t>Similar to the Tier 1 and Tier 2 sections, this part of the TFI is comprised of items related to Teams, Practices, Systems, and Data</a:t>
            </a:r>
            <a:r>
              <a:rPr lang="en-US" baseline="0" dirty="0"/>
              <a:t>. An additional subscale contains four items directly related to the delivery of individualized support. The subscale scores are based on the scores of the items within the subscale. This format helps team engage in more precise progress monitoring and action planning. </a:t>
            </a:r>
          </a:p>
          <a:p>
            <a:endParaRPr lang="en-US" baseline="0" dirty="0"/>
          </a:p>
          <a:p>
            <a:r>
              <a:rPr lang="en-US" baseline="0" dirty="0"/>
              <a:t>You can view each item in order, or you can click on the particular items about which you’d like more information.</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7</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1257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Here are some recommendations for how teams can prepare to complete the Tier III section of the TFI. Having access to any existing protocols and the existing evaluation plan will make the process more efficient. </a:t>
            </a:r>
          </a:p>
          <a:p>
            <a:endParaRPr lang="en-US" dirty="0"/>
          </a:p>
          <a:p>
            <a:r>
              <a:rPr lang="en-US" dirty="0"/>
              <a:t>To score items in the Individualized Support subscale (items 3.15 though 3.19) teams will use the TFI Tier 3 Support Plan Worksheet, located in Appendix D of the TFI manual. </a:t>
            </a:r>
          </a:p>
        </p:txBody>
      </p:sp>
      <p:sp>
        <p:nvSpPr>
          <p:cNvPr id="4" name="Header Placeholder 3"/>
          <p:cNvSpPr>
            <a:spLocks noGrp="1"/>
          </p:cNvSpPr>
          <p:nvPr>
            <p:ph type="hdr" sz="quarter"/>
          </p:nvPr>
        </p:nvSpPr>
        <p:spPr/>
        <p:txBody>
          <a:bodyPr/>
          <a:lstStyle/>
          <a:p>
            <a:r>
              <a:rPr lang="en-US"/>
              <a:t>DRAFT 12 19 2018</a:t>
            </a:r>
          </a:p>
        </p:txBody>
      </p:sp>
      <p:sp>
        <p:nvSpPr>
          <p:cNvPr id="5" name="Slide Number Placeholder 4"/>
          <p:cNvSpPr>
            <a:spLocks noGrp="1"/>
          </p:cNvSpPr>
          <p:nvPr>
            <p:ph type="sldNum" sz="quarter" idx="5"/>
          </p:nvPr>
        </p:nvSpPr>
        <p:spPr/>
        <p:txBody>
          <a:bodyPr/>
          <a:lstStyle/>
          <a:p>
            <a:fld id="{E7AF53DD-243B-40F1-AD08-FFE4BF14A87C}" type="slidenum">
              <a:rPr lang="en-US" smtClean="0"/>
              <a:t>8</a:t>
            </a:fld>
            <a:endParaRPr lang="en-US"/>
          </a:p>
        </p:txBody>
      </p:sp>
    </p:spTree>
    <p:extLst>
      <p:ext uri="{BB962C8B-B14F-4D97-AF65-F5344CB8AC3E}">
        <p14:creationId xmlns:p14="http://schemas.microsoft.com/office/powerpoint/2010/main" val="276655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Audio:</a:t>
            </a:r>
          </a:p>
          <a:p>
            <a:r>
              <a:rPr lang="en-US" dirty="0"/>
              <a:t>As teams sit down to complete the TFI, they will read through each item and rate themselves based on identified scoring criteria. Throughout this presentation, each item of the TFI is described</a:t>
            </a:r>
            <a:r>
              <a:rPr lang="en-US" baseline="0" dirty="0"/>
              <a:t> in this format: At the top of the slide is the item name and number. The subscale that the item is associated with is in the top row of the chart. Below that is the item description and the possible data sources that can assist in scoring. Included is also a main idea statement that summarizes the main purpose of the item and how it relates to the bigger picture of PBIS implementation. </a:t>
            </a:r>
            <a:endParaRPr lang="en-US" dirty="0"/>
          </a:p>
        </p:txBody>
      </p:sp>
      <p:sp>
        <p:nvSpPr>
          <p:cNvPr id="4" name="Slide Number Placeholder 3"/>
          <p:cNvSpPr>
            <a:spLocks noGrp="1"/>
          </p:cNvSpPr>
          <p:nvPr>
            <p:ph type="sldNum" sz="quarter" idx="10"/>
          </p:nvPr>
        </p:nvSpPr>
        <p:spPr/>
        <p:txBody>
          <a:bodyPr/>
          <a:lstStyle/>
          <a:p>
            <a:fld id="{E7AF53DD-243B-40F1-AD08-FFE4BF14A87C}" type="slidenum">
              <a:rPr lang="en-US" smtClean="0"/>
              <a:t>9</a:t>
            </a:fld>
            <a:endParaRPr lang="en-US"/>
          </a:p>
        </p:txBody>
      </p:sp>
      <p:sp>
        <p:nvSpPr>
          <p:cNvPr id="5" name="Header Placeholder 4"/>
          <p:cNvSpPr>
            <a:spLocks noGrp="1"/>
          </p:cNvSpPr>
          <p:nvPr>
            <p:ph type="hdr" sz="quarter" idx="11"/>
          </p:nvPr>
        </p:nvSpPr>
        <p:spPr/>
        <p:txBody>
          <a:bodyPr/>
          <a:lstStyle/>
          <a:p>
            <a:r>
              <a:rPr lang="en-US"/>
              <a:t>DRAFT 12 19 2018</a:t>
            </a:r>
          </a:p>
        </p:txBody>
      </p:sp>
    </p:spTree>
    <p:extLst>
      <p:ext uri="{BB962C8B-B14F-4D97-AF65-F5344CB8AC3E}">
        <p14:creationId xmlns:p14="http://schemas.microsoft.com/office/powerpoint/2010/main" val="3721723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219200" y="3729038"/>
            <a:ext cx="9732578" cy="1000617"/>
          </a:xfrm>
        </p:spPr>
        <p:txBody>
          <a:bodyPr lIns="0" tIns="0" rIns="0" bIns="0">
            <a:normAutofit/>
          </a:bodyPr>
          <a:lstStyle>
            <a:lvl1pPr marL="0" indent="0" algn="l">
              <a:spcBef>
                <a:spcPts val="600"/>
              </a:spcBef>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5" name="Title 14"/>
          <p:cNvSpPr>
            <a:spLocks noGrp="1"/>
          </p:cNvSpPr>
          <p:nvPr>
            <p:ph type="title" hasCustomPrompt="1"/>
          </p:nvPr>
        </p:nvSpPr>
        <p:spPr>
          <a:xfrm>
            <a:off x="1219200" y="2700338"/>
            <a:ext cx="9732578" cy="919162"/>
          </a:xfrm>
        </p:spPr>
        <p:txBody>
          <a:bodyPr lIns="0" tIns="0" rIns="0" bIns="0">
            <a:normAutofit/>
          </a:bodyPr>
          <a:lstStyle>
            <a:lvl1pPr>
              <a:defRPr sz="5800" b="1" i="0">
                <a:solidFill>
                  <a:schemeClr val="bg1"/>
                </a:solidFill>
                <a:latin typeface="Calibri" charset="0"/>
                <a:ea typeface="Calibri" charset="0"/>
                <a:cs typeface="Calibri" charset="0"/>
              </a:defRPr>
            </a:lvl1pPr>
          </a:lstStyle>
          <a:p>
            <a:r>
              <a:rPr lang="en-US" dirty="0"/>
              <a:t>Presentation Title Goes Here</a:t>
            </a:r>
          </a:p>
        </p:txBody>
      </p:sp>
      <p:sp>
        <p:nvSpPr>
          <p:cNvPr id="24" name="Text Placeholder 23"/>
          <p:cNvSpPr>
            <a:spLocks noGrp="1"/>
          </p:cNvSpPr>
          <p:nvPr>
            <p:ph type="body" sz="quarter" idx="10" hasCustomPrompt="1"/>
          </p:nvPr>
        </p:nvSpPr>
        <p:spPr>
          <a:xfrm>
            <a:off x="1219200" y="5143500"/>
            <a:ext cx="7310438" cy="314325"/>
          </a:xfrm>
        </p:spPr>
        <p:txBody>
          <a:bodyPr lIns="0" tIns="0" rIns="0" bIns="0">
            <a:normAutofit/>
          </a:bodyPr>
          <a:lstStyle>
            <a:lvl1pPr marL="0" indent="0">
              <a:buFont typeface="Arial" charset="0"/>
              <a:buNone/>
              <a:defRPr sz="1800" b="0" i="0" baseline="0">
                <a:solidFill>
                  <a:schemeClr val="bg1"/>
                </a:solidFill>
                <a:latin typeface="Calibri Light" charset="0"/>
                <a:ea typeface="Calibri Light" charset="0"/>
                <a:cs typeface="Calibri Light"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Jane Doe, Jennifer Doe &amp; Johnny Doe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Section Title -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Section Title - Tool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1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a:t>
            </a:r>
          </a:p>
        </p:txBody>
      </p:sp>
      <p:sp>
        <p:nvSpPr>
          <p:cNvPr id="14" name="Picture Placeholder 10"/>
          <p:cNvSpPr>
            <a:spLocks noGrp="1" noChangeAspect="1"/>
          </p:cNvSpPr>
          <p:nvPr>
            <p:ph type="pic" sz="quarter" idx="13"/>
          </p:nvPr>
        </p:nvSpPr>
        <p:spPr>
          <a:xfrm>
            <a:off x="4984777" y="2288281"/>
            <a:ext cx="2222445" cy="2222445"/>
          </a:xfrm>
          <a:prstGeom prst="ellipse">
            <a:avLst/>
          </a:prstGeom>
          <a:ln w="76200">
            <a:solidFill>
              <a:schemeClr val="bg1"/>
            </a:solidFill>
          </a:ln>
        </p:spPr>
        <p:txBody>
          <a:bodyPr wrap="square"/>
          <a:lstStyle/>
          <a:p>
            <a:r>
              <a:rPr lang="en-US"/>
              <a:t>Click icon to add picture</a:t>
            </a:r>
          </a:p>
        </p:txBody>
      </p:sp>
      <p:sp>
        <p:nvSpPr>
          <p:cNvPr id="5" name="Text Placeholder 2"/>
          <p:cNvSpPr>
            <a:spLocks noGrp="1"/>
          </p:cNvSpPr>
          <p:nvPr>
            <p:ph type="body" sz="quarter" idx="14" hasCustomPrompt="1"/>
          </p:nvPr>
        </p:nvSpPr>
        <p:spPr>
          <a:xfrm>
            <a:off x="4509957"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7" name="Text Placeholder 6"/>
          <p:cNvSpPr>
            <a:spLocks noGrp="1"/>
          </p:cNvSpPr>
          <p:nvPr>
            <p:ph type="body" sz="quarter" idx="20" hasCustomPrompt="1"/>
          </p:nvPr>
        </p:nvSpPr>
        <p:spPr>
          <a:xfrm>
            <a:off x="4509955"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8" name="Text Placeholder 6"/>
          <p:cNvSpPr>
            <a:spLocks noGrp="1"/>
          </p:cNvSpPr>
          <p:nvPr>
            <p:ph type="body" sz="quarter" idx="25" hasCustomPrompt="1"/>
          </p:nvPr>
        </p:nvSpPr>
        <p:spPr>
          <a:xfrm>
            <a:off x="4509955"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2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Presenters</a:t>
            </a:r>
          </a:p>
        </p:txBody>
      </p:sp>
      <p:sp>
        <p:nvSpPr>
          <p:cNvPr id="13" name="Picture Placeholder 10"/>
          <p:cNvSpPr>
            <a:spLocks noGrp="1" noChangeAspect="1"/>
          </p:cNvSpPr>
          <p:nvPr>
            <p:ph type="pic" sz="quarter" idx="12"/>
          </p:nvPr>
        </p:nvSpPr>
        <p:spPr>
          <a:xfrm>
            <a:off x="2902202" y="2287801"/>
            <a:ext cx="2222445" cy="2222445"/>
          </a:xfrm>
          <a:prstGeom prst="ellipse">
            <a:avLst/>
          </a:prstGeom>
          <a:ln w="76200">
            <a:solidFill>
              <a:schemeClr val="bg1"/>
            </a:solidFill>
          </a:ln>
        </p:spPr>
        <p:txBody>
          <a:bodyPr/>
          <a:lstStyle/>
          <a:p>
            <a:r>
              <a:rPr lang="en-US"/>
              <a:t>Click icon to add picture</a:t>
            </a:r>
          </a:p>
        </p:txBody>
      </p:sp>
      <p:sp>
        <p:nvSpPr>
          <p:cNvPr id="14" name="Picture Placeholder 10"/>
          <p:cNvSpPr>
            <a:spLocks noGrp="1" noChangeAspect="1"/>
          </p:cNvSpPr>
          <p:nvPr>
            <p:ph type="pic" sz="quarter" idx="13"/>
          </p:nvPr>
        </p:nvSpPr>
        <p:spPr>
          <a:xfrm>
            <a:off x="7002254" y="2287801"/>
            <a:ext cx="2222445" cy="2222445"/>
          </a:xfrm>
          <a:prstGeom prst="ellipse">
            <a:avLst/>
          </a:prstGeom>
          <a:ln w="76200">
            <a:solidFill>
              <a:schemeClr val="bg1"/>
            </a:solidFill>
          </a:ln>
        </p:spPr>
        <p:txBody>
          <a:bodyPr/>
          <a:lstStyle/>
          <a:p>
            <a:r>
              <a:rPr lang="en-US"/>
              <a:t>Click icon to add picture</a:t>
            </a:r>
          </a:p>
        </p:txBody>
      </p:sp>
      <p:sp>
        <p:nvSpPr>
          <p:cNvPr id="15" name="Text Placeholder 2"/>
          <p:cNvSpPr>
            <a:spLocks noGrp="1"/>
          </p:cNvSpPr>
          <p:nvPr>
            <p:ph type="body" sz="quarter" idx="14" hasCustomPrompt="1"/>
          </p:nvPr>
        </p:nvSpPr>
        <p:spPr>
          <a:xfrm>
            <a:off x="2430439"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6" name="Text Placeholder 6"/>
          <p:cNvSpPr>
            <a:spLocks noGrp="1"/>
          </p:cNvSpPr>
          <p:nvPr>
            <p:ph type="body" sz="quarter" idx="20" hasCustomPrompt="1"/>
          </p:nvPr>
        </p:nvSpPr>
        <p:spPr>
          <a:xfrm>
            <a:off x="2430437"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7" name="Text Placeholder 6"/>
          <p:cNvSpPr>
            <a:spLocks noGrp="1"/>
          </p:cNvSpPr>
          <p:nvPr>
            <p:ph type="body" sz="quarter" idx="25" hasCustomPrompt="1"/>
          </p:nvPr>
        </p:nvSpPr>
        <p:spPr>
          <a:xfrm>
            <a:off x="2430437"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8" name="Text Placeholder 2"/>
          <p:cNvSpPr>
            <a:spLocks noGrp="1"/>
          </p:cNvSpPr>
          <p:nvPr>
            <p:ph type="body" sz="quarter" idx="26" hasCustomPrompt="1"/>
          </p:nvPr>
        </p:nvSpPr>
        <p:spPr>
          <a:xfrm>
            <a:off x="6545248"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9" name="Text Placeholder 6"/>
          <p:cNvSpPr>
            <a:spLocks noGrp="1"/>
          </p:cNvSpPr>
          <p:nvPr>
            <p:ph type="body" sz="quarter" idx="27" hasCustomPrompt="1"/>
          </p:nvPr>
        </p:nvSpPr>
        <p:spPr>
          <a:xfrm>
            <a:off x="6545246"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0" name="Text Placeholder 6"/>
          <p:cNvSpPr>
            <a:spLocks noGrp="1"/>
          </p:cNvSpPr>
          <p:nvPr>
            <p:ph type="body" sz="quarter" idx="28" hasCustomPrompt="1"/>
          </p:nvPr>
        </p:nvSpPr>
        <p:spPr>
          <a:xfrm>
            <a:off x="6545246"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3 Presen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userDrawn="1"/>
        </p:nvSpPr>
        <p:spPr>
          <a:xfrm>
            <a:off x="630620" y="340765"/>
            <a:ext cx="14084322" cy="707886"/>
          </a:xfrm>
          <a:prstGeom prst="rect">
            <a:avLst/>
          </a:prstGeom>
          <a:noFill/>
        </p:spPr>
        <p:txBody>
          <a:bodyPr wrap="square" rtlCol="0">
            <a:spAutoFit/>
          </a:bodyPr>
          <a:lstStyle/>
          <a:p>
            <a:r>
              <a:rPr lang="en-US" sz="4000" b="0" i="0" dirty="0">
                <a:solidFill>
                  <a:srgbClr val="0070C0"/>
                </a:solidFill>
                <a:latin typeface="Calibri Light" charset="0"/>
                <a:ea typeface="Calibri Light" charset="0"/>
                <a:cs typeface="Calibri Light" charset="0"/>
              </a:rPr>
              <a:t>Presenters</a:t>
            </a:r>
          </a:p>
        </p:txBody>
      </p:sp>
      <p:sp>
        <p:nvSpPr>
          <p:cNvPr id="3" name="Text Placeholder 2"/>
          <p:cNvSpPr>
            <a:spLocks noGrp="1"/>
          </p:cNvSpPr>
          <p:nvPr>
            <p:ph type="body" sz="quarter" idx="14" hasCustomPrompt="1"/>
          </p:nvPr>
        </p:nvSpPr>
        <p:spPr>
          <a:xfrm>
            <a:off x="1162081" y="5023134"/>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7" name="Text Placeholder 6"/>
          <p:cNvSpPr>
            <a:spLocks noGrp="1"/>
          </p:cNvSpPr>
          <p:nvPr>
            <p:ph type="body" sz="quarter" idx="19" hasCustomPrompt="1"/>
          </p:nvPr>
        </p:nvSpPr>
        <p:spPr>
          <a:xfrm>
            <a:off x="4500593" y="5462061"/>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14" name="Text Placeholder 6"/>
          <p:cNvSpPr>
            <a:spLocks noGrp="1"/>
          </p:cNvSpPr>
          <p:nvPr>
            <p:ph type="body" sz="quarter" idx="20" hasCustomPrompt="1"/>
          </p:nvPr>
        </p:nvSpPr>
        <p:spPr>
          <a:xfrm>
            <a:off x="1162079"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15" name="Picture Placeholder 10"/>
          <p:cNvSpPr>
            <a:spLocks noGrp="1" noChangeAspect="1"/>
          </p:cNvSpPr>
          <p:nvPr>
            <p:ph type="pic" sz="quarter" idx="12"/>
          </p:nvPr>
        </p:nvSpPr>
        <p:spPr>
          <a:xfrm>
            <a:off x="1642608" y="2287801"/>
            <a:ext cx="2222445" cy="2222445"/>
          </a:xfrm>
          <a:prstGeom prst="ellipse">
            <a:avLst/>
          </a:prstGeom>
          <a:ln w="76200">
            <a:solidFill>
              <a:schemeClr val="bg1"/>
            </a:solidFill>
          </a:ln>
        </p:spPr>
        <p:txBody>
          <a:bodyPr/>
          <a:lstStyle/>
          <a:p>
            <a:r>
              <a:rPr lang="en-US"/>
              <a:t>Click icon to add picture</a:t>
            </a:r>
          </a:p>
        </p:txBody>
      </p:sp>
      <p:sp>
        <p:nvSpPr>
          <p:cNvPr id="16" name="Picture Placeholder 10"/>
          <p:cNvSpPr>
            <a:spLocks noGrp="1" noChangeAspect="1"/>
          </p:cNvSpPr>
          <p:nvPr>
            <p:ph type="pic" sz="quarter" idx="21"/>
          </p:nvPr>
        </p:nvSpPr>
        <p:spPr>
          <a:xfrm>
            <a:off x="4981120" y="2287801"/>
            <a:ext cx="2222445" cy="2222445"/>
          </a:xfrm>
          <a:prstGeom prst="ellipse">
            <a:avLst/>
          </a:prstGeom>
          <a:ln w="76200">
            <a:solidFill>
              <a:schemeClr val="bg1"/>
            </a:solidFill>
          </a:ln>
        </p:spPr>
        <p:txBody>
          <a:bodyPr/>
          <a:lstStyle/>
          <a:p>
            <a:r>
              <a:rPr lang="en-US"/>
              <a:t>Click icon to add picture</a:t>
            </a:r>
          </a:p>
        </p:txBody>
      </p:sp>
      <p:sp>
        <p:nvSpPr>
          <p:cNvPr id="17" name="Picture Placeholder 10"/>
          <p:cNvSpPr>
            <a:spLocks noGrp="1" noChangeAspect="1"/>
          </p:cNvSpPr>
          <p:nvPr>
            <p:ph type="pic" sz="quarter" idx="22"/>
          </p:nvPr>
        </p:nvSpPr>
        <p:spPr>
          <a:xfrm>
            <a:off x="8319632" y="2287800"/>
            <a:ext cx="2222445" cy="2222445"/>
          </a:xfrm>
          <a:prstGeom prst="ellipse">
            <a:avLst/>
          </a:prstGeom>
          <a:ln w="76200">
            <a:solidFill>
              <a:schemeClr val="bg1"/>
            </a:solidFill>
          </a:ln>
        </p:spPr>
        <p:txBody>
          <a:bodyPr/>
          <a:lstStyle/>
          <a:p>
            <a:r>
              <a:rPr lang="en-US"/>
              <a:t>Click icon to add picture</a:t>
            </a:r>
          </a:p>
        </p:txBody>
      </p:sp>
      <p:sp>
        <p:nvSpPr>
          <p:cNvPr id="18" name="Text Placeholder 2"/>
          <p:cNvSpPr>
            <a:spLocks noGrp="1"/>
          </p:cNvSpPr>
          <p:nvPr>
            <p:ph type="body" sz="quarter" idx="23" hasCustomPrompt="1"/>
          </p:nvPr>
        </p:nvSpPr>
        <p:spPr>
          <a:xfrm>
            <a:off x="4500593" y="5023133"/>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19" name="Text Placeholder 2"/>
          <p:cNvSpPr>
            <a:spLocks noGrp="1"/>
          </p:cNvSpPr>
          <p:nvPr>
            <p:ph type="body" sz="quarter" idx="24" hasCustomPrompt="1"/>
          </p:nvPr>
        </p:nvSpPr>
        <p:spPr>
          <a:xfrm>
            <a:off x="7839105" y="5023132"/>
            <a:ext cx="3183497" cy="428131"/>
          </a:xfrm>
        </p:spPr>
        <p:txBody>
          <a:bodyPr lIns="0" tIns="0" rIns="0" bIns="0" anchor="ctr" anchorCtr="0">
            <a:normAutofit/>
          </a:bodyPr>
          <a:lstStyle>
            <a:lvl1pPr marL="0" indent="0" algn="ctr">
              <a:buNone/>
              <a:defRPr sz="2400" b="1" i="0" baseline="0">
                <a:solidFill>
                  <a:schemeClr val="bg1"/>
                </a:solidFill>
                <a:latin typeface="Calibri" charset="0"/>
                <a:ea typeface="Calibri" charset="0"/>
                <a:cs typeface="Calibri"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Person Name</a:t>
            </a:r>
          </a:p>
        </p:txBody>
      </p:sp>
      <p:sp>
        <p:nvSpPr>
          <p:cNvPr id="20" name="Text Placeholder 6"/>
          <p:cNvSpPr>
            <a:spLocks noGrp="1"/>
          </p:cNvSpPr>
          <p:nvPr>
            <p:ph type="body" sz="quarter" idx="25" hasCustomPrompt="1"/>
          </p:nvPr>
        </p:nvSpPr>
        <p:spPr>
          <a:xfrm>
            <a:off x="1162079" y="5450540"/>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1" name="Text Placeholder 6"/>
          <p:cNvSpPr>
            <a:spLocks noGrp="1"/>
          </p:cNvSpPr>
          <p:nvPr>
            <p:ph type="body" sz="quarter" idx="26" hasCustomPrompt="1"/>
          </p:nvPr>
        </p:nvSpPr>
        <p:spPr>
          <a:xfrm>
            <a:off x="4501569" y="5806913"/>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
        <p:nvSpPr>
          <p:cNvPr id="22" name="Text Placeholder 6"/>
          <p:cNvSpPr>
            <a:spLocks noGrp="1"/>
          </p:cNvSpPr>
          <p:nvPr>
            <p:ph type="body" sz="quarter" idx="27" hasCustomPrompt="1"/>
          </p:nvPr>
        </p:nvSpPr>
        <p:spPr>
          <a:xfrm>
            <a:off x="7839105" y="5450539"/>
            <a:ext cx="3183497" cy="341625"/>
          </a:xfrm>
        </p:spPr>
        <p:txBody>
          <a:bodyPr lIns="0" tIns="0" rIns="0" bIns="0" anchor="ctr" anchorCtr="0">
            <a:normAutofit/>
          </a:bodyPr>
          <a:lstStyle>
            <a:lvl1pPr marL="0" indent="0" algn="ctr">
              <a:buNone/>
              <a:defRPr sz="2000" b="0" i="0">
                <a:solidFill>
                  <a:schemeClr val="bg1"/>
                </a:solidFill>
                <a:latin typeface="Calibri Light" charset="0"/>
                <a:ea typeface="Calibri Light" charset="0"/>
                <a:cs typeface="Calibri Light" charset="0"/>
              </a:defRPr>
            </a:lvl1pPr>
          </a:lstStyle>
          <a:p>
            <a:pPr lvl="0"/>
            <a:r>
              <a:rPr lang="en-US" dirty="0"/>
              <a:t>Title Goes Here</a:t>
            </a:r>
          </a:p>
        </p:txBody>
      </p:sp>
      <p:sp>
        <p:nvSpPr>
          <p:cNvPr id="23" name="Text Placeholder 6"/>
          <p:cNvSpPr>
            <a:spLocks noGrp="1"/>
          </p:cNvSpPr>
          <p:nvPr>
            <p:ph type="body" sz="quarter" idx="28" hasCustomPrompt="1"/>
          </p:nvPr>
        </p:nvSpPr>
        <p:spPr>
          <a:xfrm>
            <a:off x="7839105" y="5792890"/>
            <a:ext cx="3183497" cy="341625"/>
          </a:xfrm>
        </p:spPr>
        <p:txBody>
          <a:bodyPr lIns="0" tIns="0" rIns="0" bIns="0" anchor="ctr" anchorCtr="0">
            <a:normAutofit/>
          </a:bodyPr>
          <a:lstStyle>
            <a:lvl1pPr marL="0" indent="0" algn="ctr">
              <a:buNone/>
              <a:defRPr sz="2000" b="0" i="1">
                <a:solidFill>
                  <a:schemeClr val="bg1"/>
                </a:solidFill>
                <a:latin typeface="Calibri Light" charset="0"/>
                <a:ea typeface="Calibri Light" charset="0"/>
                <a:cs typeface="Calibri Light" charset="0"/>
              </a:defRPr>
            </a:lvl1pPr>
          </a:lstStyle>
          <a:p>
            <a:pPr lvl="0"/>
            <a:r>
              <a:rPr lang="en-US" dirty="0" err="1"/>
              <a:t>email@uoregon.edu</a:t>
            </a:r>
            <a:endParaRPr 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ECS Summa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4995" y="1109406"/>
            <a:ext cx="5768458" cy="1530554"/>
          </a:xfrm>
          <a:prstGeom prst="rect">
            <a:avLst/>
          </a:prstGeom>
        </p:spPr>
      </p:pic>
      <p:sp>
        <p:nvSpPr>
          <p:cNvPr id="14" name="TextBox 13"/>
          <p:cNvSpPr txBox="1"/>
          <p:nvPr userDrawn="1"/>
        </p:nvSpPr>
        <p:spPr>
          <a:xfrm>
            <a:off x="1074994" y="4129546"/>
            <a:ext cx="9956799" cy="1938992"/>
          </a:xfrm>
          <a:prstGeom prst="rect">
            <a:avLst/>
          </a:prstGeom>
          <a:noFill/>
        </p:spPr>
        <p:txBody>
          <a:bodyPr wrap="square" rtlCol="0" anchor="ctr" anchorCtr="0">
            <a:spAutoFit/>
          </a:bodyPr>
          <a:lstStyle/>
          <a:p>
            <a:pPr>
              <a:lnSpc>
                <a:spcPts val="3580"/>
              </a:lnSpc>
            </a:pPr>
            <a:r>
              <a:rPr lang="en-US" sz="2400" b="0" i="0" u="none" strike="noStrike" kern="1200" baseline="0" dirty="0">
                <a:solidFill>
                  <a:schemeClr val="bg1"/>
                </a:solidFill>
                <a:latin typeface="Calibri Light" charset="0"/>
                <a:ea typeface="Calibri Light" charset="0"/>
                <a:cs typeface="Calibri Light" charset="0"/>
              </a:rPr>
              <a:t>PBISApps is run by Educational and Community Supports (ECS), a research </a:t>
            </a:r>
            <a:br>
              <a:rPr lang="en-US" sz="2400" b="0" i="0" u="none" strike="noStrike" kern="1200" baseline="0" dirty="0">
                <a:solidFill>
                  <a:schemeClr val="bg1"/>
                </a:solidFill>
                <a:latin typeface="Calibri Light" charset="0"/>
                <a:ea typeface="Calibri Light" charset="0"/>
                <a:cs typeface="Calibri Light" charset="0"/>
              </a:rPr>
            </a:br>
            <a:r>
              <a:rPr lang="en-US" sz="2400" b="0" i="0" u="none" strike="noStrike" kern="1200" baseline="0" dirty="0">
                <a:solidFill>
                  <a:schemeClr val="bg1"/>
                </a:solidFill>
                <a:latin typeface="Calibri Light" charset="0"/>
                <a:ea typeface="Calibri Light" charset="0"/>
                <a:cs typeface="Calibri Light" charset="0"/>
              </a:rPr>
              <a:t>unit at the University of Oregon since 1977. Lead by Kent McIntosh, PhD, </a:t>
            </a:r>
            <a:br>
              <a:rPr lang="en-US" sz="2400" b="0" i="0" u="none" strike="noStrike" kern="1200" baseline="0" dirty="0">
                <a:solidFill>
                  <a:schemeClr val="bg1"/>
                </a:solidFill>
                <a:latin typeface="Calibri Light" charset="0"/>
                <a:ea typeface="Calibri Light" charset="0"/>
                <a:cs typeface="Calibri Light" charset="0"/>
              </a:rPr>
            </a:br>
            <a:r>
              <a:rPr lang="en-US" sz="2400" b="0" i="0" u="none" strike="noStrike" kern="1200" baseline="0" dirty="0">
                <a:solidFill>
                  <a:schemeClr val="bg1"/>
                </a:solidFill>
                <a:latin typeface="Calibri Light" charset="0"/>
                <a:ea typeface="Calibri Light" charset="0"/>
                <a:cs typeface="Calibri Light" charset="0"/>
              </a:rPr>
              <a:t>ECS focuses on federal and state funded projects supporting research, teaching, and technical assistance through the PBIS OSEP Technical Assistance Center.</a:t>
            </a:r>
            <a:endParaRPr lang="en-US" sz="2400" b="0" i="0" dirty="0">
              <a:solidFill>
                <a:schemeClr val="bg1"/>
              </a:solidFill>
              <a:latin typeface="Calibri Light" charset="0"/>
              <a:ea typeface="Calibri Light" charset="0"/>
              <a:cs typeface="Calibri Light"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2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Content Placeholder 2"/>
          <p:cNvSpPr>
            <a:spLocks noGrp="1" noChangeAspect="1"/>
          </p:cNvSpPr>
          <p:nvPr>
            <p:ph idx="1"/>
          </p:nvPr>
        </p:nvSpPr>
        <p:spPr>
          <a:xfrm>
            <a:off x="838199" y="1825625"/>
            <a:ext cx="4919663"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6858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11430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600200" indent="-228600">
              <a:buClr>
                <a:schemeClr val="accent1"/>
              </a:buClr>
              <a:buSzPct val="90000"/>
              <a:buFont typeface="Wingdings" charset="2"/>
              <a:buChar char="§"/>
              <a:defRPr b="0" i="0">
                <a:latin typeface="Calibri Light" charset="0"/>
                <a:ea typeface="Calibri Light" charset="0"/>
                <a:cs typeface="Calibri Light" charset="0"/>
              </a:defRPr>
            </a:lvl4pPr>
            <a:lvl5pPr marL="20574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noChangeAspect="1"/>
          </p:cNvSpPr>
          <p:nvPr>
            <p:ph idx="10"/>
          </p:nvPr>
        </p:nvSpPr>
        <p:spPr>
          <a:xfrm>
            <a:off x="6430297" y="1825625"/>
            <a:ext cx="4916129" cy="4351338"/>
          </a:xfrm>
        </p:spPr>
        <p:txBody>
          <a:bodyPr lIns="0" tIns="0" rIns="0" bIns="0"/>
          <a:lstStyle>
            <a:lvl1pPr marL="0" indent="0">
              <a:buClr>
                <a:schemeClr val="accent1"/>
              </a:buClr>
              <a:buSzPct val="90000"/>
              <a:buFont typeface="Wingdings" charset="2"/>
              <a:buNone/>
              <a:defRPr b="1" i="0">
                <a:latin typeface="Calibri" panose="020F0502020204030204" pitchFamily="34" charset="0"/>
                <a:ea typeface="Calibri" panose="020F0502020204030204" pitchFamily="34" charset="0"/>
                <a:cs typeface="Calibri" panose="020F0502020204030204" pitchFamily="34" charset="0"/>
              </a:defRPr>
            </a:lvl1pPr>
            <a:lvl2pPr marL="6858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2pPr>
            <a:lvl3pPr marL="11430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3pPr>
            <a:lvl4pPr marL="1600200" indent="-228600">
              <a:buClr>
                <a:schemeClr val="accent1"/>
              </a:buClr>
              <a:buSzPct val="90000"/>
              <a:buFont typeface="Wingdings" charset="2"/>
              <a:buChar char="§"/>
              <a:defRPr b="0" i="0">
                <a:latin typeface="Calibri Light" charset="0"/>
                <a:ea typeface="Calibri Light" charset="0"/>
                <a:cs typeface="Calibri Light" charset="0"/>
              </a:defRPr>
            </a:lvl4pPr>
            <a:lvl5pPr marL="20574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Blank Content Are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dirty="0"/>
              <a:t>Sample Slide Title Goes Here</a:t>
            </a:r>
          </a:p>
        </p:txBody>
      </p:sp>
      <p:sp>
        <p:nvSpPr>
          <p:cNvPr id="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A06E892-5911-2946-AD9B-287427DEF0C3}" type="datetimeFigureOut">
              <a:rPr lang="en-US" smtClean="0"/>
              <a:t>3/17/2025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A47862-2EFC-124A-BEF0-AC9C533BB65C}" type="slidenum">
              <a:rPr lang="en-US" smtClean="0"/>
              <a:t>‹#›</a:t>
            </a:fld>
            <a:endParaRPr lang="en-US"/>
          </a:p>
        </p:txBody>
      </p:sp>
      <p:sp>
        <p:nvSpPr>
          <p:cNvPr id="6" name="Title 1"/>
          <p:cNvSpPr txBox="1">
            <a:spLocks/>
          </p:cNvSpPr>
          <p:nvPr userDrawn="1"/>
        </p:nvSpPr>
        <p:spPr>
          <a:xfrm>
            <a:off x="514350" y="1"/>
            <a:ext cx="9201150" cy="942974"/>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b="0" i="0" kern="1200">
                <a:solidFill>
                  <a:schemeClr val="bg1"/>
                </a:solidFill>
                <a:latin typeface="Calibri Light" charset="0"/>
                <a:ea typeface="Calibri Light" charset="0"/>
                <a:cs typeface="Calibri Light" charset="0"/>
              </a:defRPr>
            </a:lvl1pPr>
          </a:lstStyle>
          <a:p>
            <a:r>
              <a:rPr lang="en-US" dirty="0">
                <a:solidFill>
                  <a:schemeClr val="accent1"/>
                </a:solidFill>
                <a:latin typeface="Calibri" panose="020F0502020204030204" pitchFamily="34" charset="0"/>
              </a:rPr>
              <a:t>Sample Slide Title Goes Here</a:t>
            </a:r>
          </a:p>
        </p:txBody>
      </p:sp>
    </p:spTree>
    <p:extLst>
      <p:ext uri="{BB962C8B-B14F-4D97-AF65-F5344CB8AC3E}">
        <p14:creationId xmlns:p14="http://schemas.microsoft.com/office/powerpoint/2010/main" val="273613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Section Title - Classro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Section Title - Da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Section Title - Kid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Section Title - Ki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ection Title -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ection Title - Tea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ection Title - Tee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ection Title - Ti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57238" y="1785934"/>
            <a:ext cx="4443412" cy="2714625"/>
          </a:xfrm>
        </p:spPr>
        <p:txBody>
          <a:bodyPr lIns="0" tIns="0" rIns="0" bIns="0" anchor="ctr" anchorCtr="0">
            <a:noAutofit/>
          </a:bodyPr>
          <a:lstStyle>
            <a:lvl1pPr marL="0" indent="0">
              <a:lnSpc>
                <a:spcPct val="100000"/>
              </a:lnSpc>
              <a:buNone/>
              <a:defRPr sz="5000">
                <a:solidFill>
                  <a:schemeClr val="bg1"/>
                </a:solidFill>
              </a:defRPr>
            </a:lvl1pPr>
          </a:lstStyle>
          <a:p>
            <a:pPr lvl="0"/>
            <a:r>
              <a:rPr lang="en-US" dirty="0"/>
              <a:t>Section Title Goes Here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6E892-5911-2946-AD9B-287427DEF0C3}" type="datetimeFigureOut">
              <a:rPr lang="en-US" smtClean="0"/>
              <a:t>3/17/2025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323896079"/>
      </p:ext>
    </p:extLst>
  </p:cSld>
  <p:clrMap bg1="lt1" tx1="dk1" bg2="lt2" tx2="dk2" accent1="accent1" accent2="accent2" accent3="accent3" accent4="accent4" accent5="accent5" accent6="accent6" hlink="hlink" folHlink="folHlink"/>
  <p:sldLayoutIdLst>
    <p:sldLayoutId id="2147483722" r:id="rId1"/>
    <p:sldLayoutId id="2147483754" r:id="rId2"/>
    <p:sldLayoutId id="2147483723" r:id="rId3"/>
    <p:sldLayoutId id="2147483756" r:id="rId4"/>
    <p:sldLayoutId id="2147483757" r:id="rId5"/>
    <p:sldLayoutId id="2147483758" r:id="rId6"/>
    <p:sldLayoutId id="2147483759" r:id="rId7"/>
    <p:sldLayoutId id="2147483760" r:id="rId8"/>
    <p:sldLayoutId id="2147483761" r:id="rId9"/>
    <p:sldLayoutId id="2147483768" r:id="rId10"/>
    <p:sldLayoutId id="2147483769" r:id="rId11"/>
    <p:sldLayoutId id="2147483724" r:id="rId12"/>
    <p:sldLayoutId id="2147483725" r:id="rId13"/>
    <p:sldLayoutId id="2147483726" r:id="rId14"/>
    <p:sldLayoutId id="2147483727" r:id="rId15"/>
    <p:sldLayoutId id="2147483728" r:id="rId16"/>
    <p:sldLayoutId id="2147483729" r:id="rId17"/>
    <p:sldLayoutId id="2147483730" r:id="rId18"/>
    <p:sldLayoutId id="214748377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Wingdings" panose="05000000000000000000" pitchFamily="2" charset="2"/>
        <a:buChar char="q"/>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0.xml"/><Relationship Id="rId5" Type="http://schemas.openxmlformats.org/officeDocument/2006/relationships/slideLayout" Target="../slideLayouts/slideLayout17.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2.xml"/><Relationship Id="rId5" Type="http://schemas.openxmlformats.org/officeDocument/2006/relationships/slideLayout" Target="../slideLayouts/slideLayout17.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5.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4.xml"/><Relationship Id="rId5" Type="http://schemas.openxmlformats.org/officeDocument/2006/relationships/slideLayout" Target="../slideLayouts/slideLayout17.xml"/><Relationship Id="rId4" Type="http://schemas.openxmlformats.org/officeDocument/2006/relationships/audio"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6.xml"/><Relationship Id="rId5" Type="http://schemas.openxmlformats.org/officeDocument/2006/relationships/slideLayout" Target="../slideLayouts/slideLayout17.xml"/><Relationship Id="rId4" Type="http://schemas.openxmlformats.org/officeDocument/2006/relationships/audio" Target="../media/media17.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19.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18.xml"/><Relationship Id="rId5" Type="http://schemas.openxmlformats.org/officeDocument/2006/relationships/slideLayout" Target="../slideLayouts/slideLayout17.xml"/><Relationship Id="rId4" Type="http://schemas.openxmlformats.org/officeDocument/2006/relationships/audio" Target="../media/media19.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6.xml"/><Relationship Id="rId7" Type="http://schemas.openxmlformats.org/officeDocument/2006/relationships/slide" Target="slide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slide" Target="slide8.xml"/><Relationship Id="rId11" Type="http://schemas.openxmlformats.org/officeDocument/2006/relationships/image" Target="../media/image15.png"/><Relationship Id="rId5" Type="http://schemas.openxmlformats.org/officeDocument/2006/relationships/slide" Target="slide3.xml"/><Relationship Id="rId10" Type="http://schemas.openxmlformats.org/officeDocument/2006/relationships/hyperlink" Target="http://www.pbisapps.org/resource/tfi-3-tier-2-preparing-for-administration-and-scoring-items" TargetMode="External"/><Relationship Id="rId4" Type="http://schemas.openxmlformats.org/officeDocument/2006/relationships/notesSlide" Target="../notesSlides/notesSlide2.xml"/><Relationship Id="rId9" Type="http://schemas.openxmlformats.org/officeDocument/2006/relationships/hyperlink" Target="http://www.pbisapps.org/resource/tfi-3-tier-1-preparing-for-administration-and-scoring-items"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2.xml"/><Relationship Id="rId5" Type="http://schemas.openxmlformats.org/officeDocument/2006/relationships/slideLayout" Target="../slideLayouts/slideLayout17.xml"/><Relationship Id="rId4" Type="http://schemas.openxmlformats.org/officeDocument/2006/relationships/audio" Target="../media/media23.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5.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4.xml"/><Relationship Id="rId5" Type="http://schemas.openxmlformats.org/officeDocument/2006/relationships/slideLayout" Target="../slideLayouts/slideLayout17.xml"/><Relationship Id="rId4" Type="http://schemas.openxmlformats.org/officeDocument/2006/relationships/audio" Target="../media/media25.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6.xml"/><Relationship Id="rId5" Type="http://schemas.openxmlformats.org/officeDocument/2006/relationships/slideLayout" Target="../slideLayouts/slideLayout17.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29.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28.xml"/><Relationship Id="rId5" Type="http://schemas.openxmlformats.org/officeDocument/2006/relationships/slideLayout" Target="../slideLayouts/slideLayout17.xml"/><Relationship Id="rId4" Type="http://schemas.openxmlformats.org/officeDocument/2006/relationships/audio" Target="../media/media29.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0.xml"/><Relationship Id="rId5" Type="http://schemas.openxmlformats.org/officeDocument/2006/relationships/slideLayout" Target="../slideLayouts/slideLayout17.xml"/><Relationship Id="rId4" Type="http://schemas.openxmlformats.org/officeDocument/2006/relationships/audio" Target="../media/media31.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2.xml"/><Relationship Id="rId5" Type="http://schemas.openxmlformats.org/officeDocument/2006/relationships/slideLayout" Target="../slideLayouts/slideLayout17.xml"/><Relationship Id="rId4" Type="http://schemas.openxmlformats.org/officeDocument/2006/relationships/audio" Target="../media/media33.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6.xml"/><Relationship Id="rId5" Type="http://schemas.openxmlformats.org/officeDocument/2006/relationships/slideLayout" Target="../slideLayouts/slideLayout17.xml"/><Relationship Id="rId4" Type="http://schemas.openxmlformats.org/officeDocument/2006/relationships/audio" Target="../media/media37.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39.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38.xml"/><Relationship Id="rId5" Type="http://schemas.openxmlformats.org/officeDocument/2006/relationships/slideLayout" Target="../slideLayouts/slideLayout17.xml"/><Relationship Id="rId4" Type="http://schemas.openxmlformats.org/officeDocument/2006/relationships/audio" Target="../media/media39.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0.xml"/><Relationship Id="rId5" Type="http://schemas.openxmlformats.org/officeDocument/2006/relationships/slideLayout" Target="../slideLayouts/slideLayout17.xml"/><Relationship Id="rId4" Type="http://schemas.openxmlformats.org/officeDocument/2006/relationships/audio" Target="../media/media41.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hyperlink" Target="https://www.pbisapps.org/resource/pbis-annual-summary-tiers-1-3" TargetMode="Externa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slide" Target="slide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4.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2.xml"/><Relationship Id="rId5" Type="http://schemas.openxmlformats.org/officeDocument/2006/relationships/slideLayout" Target="../slideLayouts/slideLayout17.xml"/><Relationship Id="rId4" Type="http://schemas.openxmlformats.org/officeDocument/2006/relationships/audio" Target="../media/media44.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slide" Target="slide7.xml"/><Relationship Id="rId5" Type="http://schemas.openxmlformats.org/officeDocument/2006/relationships/image" Target="../media/image22.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7.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5.xml"/><Relationship Id="rId5" Type="http://schemas.openxmlformats.org/officeDocument/2006/relationships/slideLayout" Target="../slideLayouts/slideLayout17.xml"/><Relationship Id="rId4" Type="http://schemas.openxmlformats.org/officeDocument/2006/relationships/audio" Target="../media/media47.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49.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7.xml"/><Relationship Id="rId5" Type="http://schemas.openxmlformats.org/officeDocument/2006/relationships/slideLayout" Target="../slideLayouts/slideLayout17.xml"/><Relationship Id="rId4" Type="http://schemas.openxmlformats.org/officeDocument/2006/relationships/audio" Target="../media/media49.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pbisapps.org/products/pbis-assessment" TargetMode="External"/><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1.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49.xml"/><Relationship Id="rId5" Type="http://schemas.openxmlformats.org/officeDocument/2006/relationships/slideLayout" Target="../slideLayouts/slideLayout17.xml"/><Relationship Id="rId4" Type="http://schemas.openxmlformats.org/officeDocument/2006/relationships/audio" Target="../media/media51.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5.png"/><Relationship Id="rId5" Type="http://schemas.openxmlformats.org/officeDocument/2006/relationships/slide" Target="slide7.xml"/><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media" Target="../media/media53.m4a"/><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51.xml"/><Relationship Id="rId5" Type="http://schemas.openxmlformats.org/officeDocument/2006/relationships/slideLayout" Target="../slideLayouts/slideLayout17.xml"/><Relationship Id="rId4" Type="http://schemas.openxmlformats.org/officeDocument/2006/relationships/audio" Target="../media/media53.m4a"/></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5.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29.xml"/><Relationship Id="rId18" Type="http://schemas.openxmlformats.org/officeDocument/2006/relationships/slide" Target="slide39.xml"/><Relationship Id="rId3" Type="http://schemas.openxmlformats.org/officeDocument/2006/relationships/slideLayout" Target="../slideLayouts/slideLayout17.xml"/><Relationship Id="rId21" Type="http://schemas.openxmlformats.org/officeDocument/2006/relationships/slide" Target="slide47.xml"/><Relationship Id="rId7" Type="http://schemas.openxmlformats.org/officeDocument/2006/relationships/slide" Target="slide15.xml"/><Relationship Id="rId12" Type="http://schemas.openxmlformats.org/officeDocument/2006/relationships/slide" Target="slide27.xml"/><Relationship Id="rId17" Type="http://schemas.openxmlformats.org/officeDocument/2006/relationships/slide" Target="slide37.xml"/><Relationship Id="rId2" Type="http://schemas.openxmlformats.org/officeDocument/2006/relationships/audio" Target="../media/media7.m4a"/><Relationship Id="rId16" Type="http://schemas.openxmlformats.org/officeDocument/2006/relationships/slide" Target="slide35.xml"/><Relationship Id="rId20" Type="http://schemas.openxmlformats.org/officeDocument/2006/relationships/slide" Target="slide45.xml"/><Relationship Id="rId1" Type="http://schemas.microsoft.com/office/2007/relationships/media" Target="../media/media7.m4a"/><Relationship Id="rId6" Type="http://schemas.openxmlformats.org/officeDocument/2006/relationships/slide" Target="slide13.xml"/><Relationship Id="rId11" Type="http://schemas.openxmlformats.org/officeDocument/2006/relationships/slide" Target="slide25.xml"/><Relationship Id="rId24" Type="http://schemas.openxmlformats.org/officeDocument/2006/relationships/image" Target="../media/image15.png"/><Relationship Id="rId5" Type="http://schemas.openxmlformats.org/officeDocument/2006/relationships/slide" Target="slide11.xml"/><Relationship Id="rId15" Type="http://schemas.openxmlformats.org/officeDocument/2006/relationships/slide" Target="slide33.xml"/><Relationship Id="rId23" Type="http://schemas.openxmlformats.org/officeDocument/2006/relationships/slide" Target="slide51.xml"/><Relationship Id="rId10" Type="http://schemas.openxmlformats.org/officeDocument/2006/relationships/slide" Target="slide23.xml"/><Relationship Id="rId19" Type="http://schemas.openxmlformats.org/officeDocument/2006/relationships/slide" Target="slide42.xml"/><Relationship Id="rId4" Type="http://schemas.openxmlformats.org/officeDocument/2006/relationships/notesSlide" Target="../notesSlides/notesSlide7.xml"/><Relationship Id="rId9" Type="http://schemas.openxmlformats.org/officeDocument/2006/relationships/slide" Target="slide20.xml"/><Relationship Id="rId14" Type="http://schemas.openxmlformats.org/officeDocument/2006/relationships/slide" Target="slide31.xml"/><Relationship Id="rId22" Type="http://schemas.openxmlformats.org/officeDocument/2006/relationships/slide" Target="slide4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br>
              <a:rPr lang="en-US" dirty="0"/>
            </a:br>
            <a:r>
              <a:rPr lang="en-US" dirty="0"/>
              <a:t>Tiered Fidelity Inventory (TFI) 3.0:</a:t>
            </a:r>
            <a:br>
              <a:rPr lang="en-US" dirty="0">
                <a:solidFill>
                  <a:schemeClr val="accent6"/>
                </a:solidFill>
              </a:rPr>
            </a:br>
            <a:r>
              <a:rPr lang="en-US" sz="4000" i="1" dirty="0">
                <a:solidFill>
                  <a:srgbClr val="FF0000"/>
                </a:solidFill>
              </a:rPr>
              <a:t>Preparing and Scoring Tier 3 Items</a:t>
            </a:r>
            <a:br>
              <a:rPr lang="en-US" dirty="0"/>
            </a:br>
            <a:endParaRPr lang="en-US" dirty="0"/>
          </a:p>
        </p:txBody>
      </p:sp>
      <p:sp>
        <p:nvSpPr>
          <p:cNvPr id="4" name="Text Placeholder 3"/>
          <p:cNvSpPr>
            <a:spLocks noGrp="1"/>
          </p:cNvSpPr>
          <p:nvPr>
            <p:ph type="body" sz="quarter" idx="10"/>
          </p:nvPr>
        </p:nvSpPr>
        <p:spPr>
          <a:xfrm>
            <a:off x="1219200" y="4932947"/>
            <a:ext cx="7310438" cy="721895"/>
          </a:xfrm>
        </p:spPr>
        <p:txBody>
          <a:bodyPr>
            <a:normAutofit/>
          </a:bodyPr>
          <a:lstStyle/>
          <a:p>
            <a:r>
              <a:rPr lang="en-US" dirty="0"/>
              <a:t>Version 3.0</a:t>
            </a:r>
          </a:p>
          <a:p>
            <a:r>
              <a:rPr lang="en-US" dirty="0"/>
              <a:t>March 2025</a:t>
            </a:r>
          </a:p>
        </p:txBody>
      </p:sp>
      <p:sp>
        <p:nvSpPr>
          <p:cNvPr id="6" name="TextBox 5"/>
          <p:cNvSpPr txBox="1"/>
          <p:nvPr/>
        </p:nvSpPr>
        <p:spPr>
          <a:xfrm>
            <a:off x="6925718" y="4932947"/>
            <a:ext cx="2300169" cy="1323439"/>
          </a:xfrm>
          <a:prstGeom prst="rect">
            <a:avLst/>
          </a:prstGeom>
          <a:noFill/>
        </p:spPr>
        <p:txBody>
          <a:bodyPr wrap="square" rtlCol="0">
            <a:spAutoFit/>
          </a:bodyPr>
          <a:lstStyle/>
          <a:p>
            <a:r>
              <a:rPr lang="en-US" sz="2000" i="1" dirty="0">
                <a:solidFill>
                  <a:schemeClr val="bg1"/>
                </a:solidFill>
              </a:rPr>
              <a:t>Access the audio on the slides by clicking on the audio icon. </a:t>
            </a:r>
          </a:p>
          <a:p>
            <a:endParaRPr lang="en-US" sz="2000" dirty="0">
              <a:solidFill>
                <a:schemeClr val="bg1"/>
              </a:solidFill>
            </a:endParaRPr>
          </a:p>
        </p:txBody>
      </p:sp>
      <p:cxnSp>
        <p:nvCxnSpPr>
          <p:cNvPr id="8" name="Straight Arrow Connector 7"/>
          <p:cNvCxnSpPr/>
          <p:nvPr/>
        </p:nvCxnSpPr>
        <p:spPr>
          <a:xfrm flipV="1">
            <a:off x="9225887" y="5293894"/>
            <a:ext cx="900752" cy="192506"/>
          </a:xfrm>
          <a:prstGeom prst="straightConnector1">
            <a:avLst/>
          </a:prstGeom>
          <a:ln w="57150">
            <a:solidFill>
              <a:srgbClr val="FF0000"/>
            </a:solidFill>
            <a:tailEnd type="triangle"/>
          </a:ln>
        </p:spPr>
        <p:style>
          <a:lnRef idx="1">
            <a:schemeClr val="accent6"/>
          </a:lnRef>
          <a:fillRef idx="0">
            <a:schemeClr val="accent6"/>
          </a:fillRef>
          <a:effectRef idx="0">
            <a:schemeClr val="accent6"/>
          </a:effectRef>
          <a:fontRef idx="minor">
            <a:schemeClr val="tx1"/>
          </a:fontRef>
        </p:style>
      </p:cxnSp>
      <p:pic>
        <p:nvPicPr>
          <p:cNvPr id="2" name="Slide 1">
            <a:hlinkClick r:id="" action="ppaction://media"/>
            <a:extLst>
              <a:ext uri="{FF2B5EF4-FFF2-40B4-BE49-F238E27FC236}">
                <a16:creationId xmlns:a16="http://schemas.microsoft.com/office/drawing/2014/main" id="{AA80F277-7F6E-E21E-6CD9-405BF928C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5525" y="5057216"/>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1568027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Feature Number and Name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54B19DF6-CF42-EC0C-A01F-18743D28CCBF}"/>
              </a:ext>
            </a:extLst>
          </p:cNvPr>
          <p:cNvGraphicFramePr>
            <a:graphicFrameLocks/>
          </p:cNvGraphicFramePr>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0.</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1.</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p>
                      <a:pPr marL="0" marR="0">
                        <a:spcBef>
                          <a:spcPts val="0"/>
                        </a:spcBef>
                        <a:spcAft>
                          <a:spcPts val="0"/>
                        </a:spcAft>
                      </a:pPr>
                      <a:r>
                        <a:rPr lang="en-US" sz="1800" dirty="0">
                          <a:solidFill>
                            <a:srgbClr val="000000"/>
                          </a:solidFill>
                          <a:effectLst/>
                          <a:latin typeface="+mn-lt"/>
                          <a:ea typeface="Times"/>
                        </a:rPr>
                        <a:t> </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a:rPr>
                        <a:t>Scoring criteria for a score of 2.</a:t>
                      </a:r>
                      <a:endParaRPr lang="en-US" sz="1800" dirty="0">
                        <a:effectLst/>
                        <a:latin typeface="+mn-lt"/>
                        <a:ea typeface="Times New Roman" panose="02020603050405020304" pitchFamily="18" charset="0"/>
                      </a:endParaRPr>
                    </a:p>
                    <a:p>
                      <a:pPr marL="0" marR="0">
                        <a:spcBef>
                          <a:spcPts val="0"/>
                        </a:spcBef>
                        <a:spcAft>
                          <a:spcPts val="0"/>
                        </a:spcAft>
                      </a:pPr>
                      <a:r>
                        <a:rPr lang="en-US" sz="1800" b="1" dirty="0">
                          <a:solidFill>
                            <a:srgbClr val="000000"/>
                          </a:solidFill>
                          <a:effectLst/>
                          <a:latin typeface="+mn-lt"/>
                          <a:ea typeface="Times"/>
                        </a:rPr>
                        <a:t> </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solidFill>
                            <a:srgbClr val="000000"/>
                          </a:solidFill>
                          <a:effectLst/>
                          <a:latin typeface="+mn-lt"/>
                          <a:ea typeface="Times New Roman" panose="02020603050405020304" pitchFamily="18" charset="0"/>
                        </a:rPr>
                        <a:t>Scoring criteria for a score of 3.</a:t>
                      </a:r>
                      <a:endParaRPr lang="en-US" sz="1800" dirty="0">
                        <a:effectLst/>
                        <a:latin typeface="+mn-lt"/>
                        <a:ea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mn-lt"/>
                          <a:ea typeface="Times New Roman" panose="02020603050405020304" pitchFamily="18" charset="0"/>
                        </a:rPr>
                        <a:t>Scoring Criteria for a score of 4.</a:t>
                      </a: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Question                         </a:t>
                      </a:r>
                    </a:p>
                    <a:p>
                      <a:pPr marL="342900" indent="-342900">
                        <a:spcAft>
                          <a:spcPts val="1200"/>
                        </a:spcAft>
                        <a:buFont typeface="Wingdings" panose="05000000000000000000" pitchFamily="2" charset="2"/>
                        <a:buChar char="q"/>
                      </a:pPr>
                      <a:r>
                        <a:rPr lang="en-US" sz="2400" b="0" dirty="0"/>
                        <a:t>Documentation             </a:t>
                      </a:r>
                    </a:p>
                    <a:p>
                      <a:pPr marL="342900" indent="-342900">
                        <a:spcAft>
                          <a:spcPts val="1200"/>
                        </a:spcAft>
                        <a:buFont typeface="Wingdings" panose="05000000000000000000" pitchFamily="2" charset="2"/>
                        <a:buChar char="q"/>
                      </a:pPr>
                      <a:r>
                        <a:rPr lang="en-US" sz="2400" b="0" dirty="0"/>
                        <a:t>Process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pic>
        <p:nvPicPr>
          <p:cNvPr id="3" name="Slide17">
            <a:hlinkClick r:id="" action="ppaction://media"/>
            <a:extLst>
              <a:ext uri="{FF2B5EF4-FFF2-40B4-BE49-F238E27FC236}">
                <a16:creationId xmlns:a16="http://schemas.microsoft.com/office/drawing/2014/main" id="{8A7FCE4F-AC3C-B1B0-99DB-1A27F2834E4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174415" y="608632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4604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EAC9-1649-AAA1-F700-DE4ABB417F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E4B3A-05BE-D2F3-4C7F-8B1026A034F0}"/>
              </a:ext>
            </a:extLst>
          </p:cNvPr>
          <p:cNvSpPr>
            <a:spLocks noGrp="1"/>
          </p:cNvSpPr>
          <p:nvPr>
            <p:ph type="title"/>
          </p:nvPr>
        </p:nvSpPr>
        <p:spPr/>
        <p:txBody>
          <a:bodyPr/>
          <a:lstStyle/>
          <a:p>
            <a:r>
              <a:rPr lang="en-US" dirty="0"/>
              <a:t>3.1 Team Composition</a:t>
            </a:r>
          </a:p>
        </p:txBody>
      </p:sp>
      <p:graphicFrame>
        <p:nvGraphicFramePr>
          <p:cNvPr id="4" name="Content Placeholder 3">
            <a:extLst>
              <a:ext uri="{FF2B5EF4-FFF2-40B4-BE49-F238E27FC236}">
                <a16:creationId xmlns:a16="http://schemas.microsoft.com/office/drawing/2014/main" id="{6B034B7C-D0B2-36BD-AC8C-71220812C2FD}"/>
              </a:ext>
            </a:extLst>
          </p:cNvPr>
          <p:cNvGraphicFramePr>
            <a:graphicFrameLocks noGrp="1"/>
          </p:cNvGraphicFramePr>
          <p:nvPr>
            <p:ph idx="1"/>
            <p:extLst>
              <p:ext uri="{D42A27DB-BD31-4B8C-83A1-F6EECF244321}">
                <p14:modId xmlns:p14="http://schemas.microsoft.com/office/powerpoint/2010/main" val="3537411976"/>
              </p:ext>
            </p:extLst>
          </p:nvPr>
        </p:nvGraphicFramePr>
        <p:xfrm>
          <a:off x="1006892" y="1134898"/>
          <a:ext cx="10515600" cy="5590117"/>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(or combined Tier 2 and Tier 3 Team) includes the following roles: 1-2 Tier 3 systems coordinators (e.g., coaches), a school administrator, a representative group of educators (e.g., grade level or departmental representation, general and special education, certified and non-certified staff), members from marginalized groups, relevant community partners (e.g., mental health providers), and individuals who actively provide expertise in the following areas: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applied behavior support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mental health and trauma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academic instruction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coaching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equity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physical health and wellness (e.g., nurse, health teacher)</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data systems and information regarding system and student academic and SEB strengths and needs </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operations of the school across grade levels and programs</a:t>
                      </a:r>
                      <a:r>
                        <a:rPr lang="en-US" sz="2400" dirty="0">
                          <a:effectLst/>
                        </a:rPr>
                        <a:t> </a:t>
                      </a:r>
                      <a:endParaRPr lang="en-US" sz="1800" b="1" kern="1200" dirty="0">
                        <a:solidFill>
                          <a:schemeClr val="lt1"/>
                        </a:solidFill>
                        <a:effectLst/>
                      </a:endParaRPr>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School organizational chart</a:t>
                      </a:r>
                    </a:p>
                    <a:p>
                      <a:r>
                        <a:rPr lang="en-US" sz="1800" kern="1200" dirty="0">
                          <a:solidFill>
                            <a:schemeClr val="dk1"/>
                          </a:solidFill>
                          <a:effectLst/>
                          <a:latin typeface="+mn-lt"/>
                          <a:ea typeface="+mn-ea"/>
                          <a:cs typeface="+mn-cs"/>
                        </a:rPr>
                        <a:t>Tier 3 team meeting minutes</a:t>
                      </a:r>
                    </a:p>
                    <a:p>
                      <a:r>
                        <a:rPr lang="en-US" sz="1800" kern="1200" dirty="0">
                          <a:solidFill>
                            <a:schemeClr val="dk1"/>
                          </a:solidFill>
                          <a:effectLst/>
                          <a:latin typeface="+mn-lt"/>
                          <a:ea typeface="+mn-ea"/>
                          <a:cs typeface="+mn-cs"/>
                        </a:rPr>
                        <a:t>District capacity assessment</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7613C905-D06C-1B4F-C8B8-A9D78E97FCD0}"/>
              </a:ext>
            </a:extLst>
          </p:cNvPr>
          <p:cNvSpPr/>
          <p:nvPr/>
        </p:nvSpPr>
        <p:spPr>
          <a:xfrm>
            <a:off x="3138344" y="2155652"/>
            <a:ext cx="5915311"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3 leadership teams need individuals with specific skills and perspectives to effectively provide and implement Tier 3 supports.</a:t>
            </a:r>
          </a:p>
          <a:p>
            <a:pPr algn="ctr"/>
            <a:r>
              <a:rPr lang="en-US" b="1" dirty="0">
                <a:solidFill>
                  <a:schemeClr val="tx1"/>
                </a:solidFill>
              </a:rPr>
              <a:t> </a:t>
            </a:r>
            <a:endParaRPr lang="en-US" dirty="0">
              <a:solidFill>
                <a:schemeClr val="tx1"/>
              </a:solidFill>
            </a:endParaRPr>
          </a:p>
          <a:p>
            <a:pPr algn="ctr"/>
            <a:endParaRPr lang="en-US" b="1"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06C3F63C-C4CD-1307-5348-06896B2C589B}"/>
              </a:ext>
            </a:extLst>
          </p:cNvPr>
          <p:cNvSpPr/>
          <p:nvPr/>
        </p:nvSpPr>
        <p:spPr>
          <a:xfrm>
            <a:off x="10984122" y="61266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B9E0FC8D-CB3C-AD14-DFC6-808C368EE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170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8346976"/>
      </p:ext>
    </p:extLst>
  </p:cSld>
  <p:clrMapOvr>
    <a:masterClrMapping/>
  </p:clrMapOvr>
  <mc:AlternateContent xmlns:mc="http://schemas.openxmlformats.org/markup-compatibility/2006" xmlns:p14="http://schemas.microsoft.com/office/powerpoint/2010/main">
    <mc:Choice Requires="p14">
      <p:transition spd="slow" p14:dur="2000" advTm="30880"/>
    </mc:Choice>
    <mc:Fallback xmlns="">
      <p:transition spd="slow" advTm="308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38FE3-E8A5-5254-62CE-C6654FF16D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D7DB6-AD0E-00B0-9108-35F44F644537}"/>
              </a:ext>
            </a:extLst>
          </p:cNvPr>
          <p:cNvSpPr>
            <a:spLocks noGrp="1"/>
          </p:cNvSpPr>
          <p:nvPr>
            <p:ph type="title"/>
          </p:nvPr>
        </p:nvSpPr>
        <p:spPr/>
        <p:txBody>
          <a:bodyPr/>
          <a:lstStyle/>
          <a:p>
            <a:r>
              <a:rPr lang="en-US" dirty="0"/>
              <a:t>3.1 Team Composition</a:t>
            </a:r>
          </a:p>
        </p:txBody>
      </p:sp>
      <p:pic>
        <p:nvPicPr>
          <p:cNvPr id="7" name="Recorded Sound">
            <a:hlinkClick r:id="" action="ppaction://media"/>
            <a:extLst>
              <a:ext uri="{FF2B5EF4-FFF2-40B4-BE49-F238E27FC236}">
                <a16:creationId xmlns:a16="http://schemas.microsoft.com/office/drawing/2014/main" id="{9C912BDD-7174-2ECD-64D3-D0E3E8950C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0C9C247C-90C3-84F1-EE14-ECFC95143664}"/>
              </a:ext>
            </a:extLst>
          </p:cNvPr>
          <p:cNvGraphicFramePr>
            <a:graphicFrameLocks/>
          </p:cNvGraphicFramePr>
          <p:nvPr>
            <p:extLst>
              <p:ext uri="{D42A27DB-BD31-4B8C-83A1-F6EECF244321}">
                <p14:modId xmlns:p14="http://schemas.microsoft.com/office/powerpoint/2010/main" val="1851717517"/>
              </p:ext>
            </p:extLst>
          </p:nvPr>
        </p:nvGraphicFramePr>
        <p:xfrm>
          <a:off x="677333" y="1377308"/>
          <a:ext cx="10801880" cy="54021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1080188">
                  <a:extLst>
                    <a:ext uri="{9D8B030D-6E8A-4147-A177-3AD203B41FA5}">
                      <a16:colId xmlns:a16="http://schemas.microsoft.com/office/drawing/2014/main" val="2791826052"/>
                    </a:ext>
                  </a:extLst>
                </a:gridCol>
                <a:gridCol w="1080188">
                  <a:extLst>
                    <a:ext uri="{9D8B030D-6E8A-4147-A177-3AD203B41FA5}">
                      <a16:colId xmlns:a16="http://schemas.microsoft.com/office/drawing/2014/main" val="935054048"/>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New Roman" panose="02020603050405020304" pitchFamily="18" charset="0"/>
                        </a:rPr>
                        <a:t>Team does not exist or does not include </a:t>
                      </a:r>
                      <a:r>
                        <a:rPr lang="en-US" sz="1200" dirty="0">
                          <a:solidFill>
                            <a:srgbClr val="000000"/>
                          </a:solidFill>
                          <a:effectLst/>
                          <a:latin typeface="Times New Roman" panose="02020603050405020304" pitchFamily="18" charset="0"/>
                          <a:ea typeface="Times New Roman" panose="02020603050405020304" pitchFamily="18" charset="0"/>
                        </a:rPr>
                        <a:t>a coordinator, school administrator, or individuals with applied behavioral expertise.</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Team exists, but does not include all identified roles, or </a:t>
                      </a:r>
                      <a:r>
                        <a:rPr lang="en-US" sz="1200" b="1">
                          <a:solidFill>
                            <a:srgbClr val="000000"/>
                          </a:solidFill>
                          <a:effectLst/>
                          <a:latin typeface="Times New Roman" panose="02020603050405020304" pitchFamily="18" charset="0"/>
                          <a:ea typeface="Times New Roman" panose="02020603050405020304" pitchFamily="18" charset="0"/>
                        </a:rPr>
                        <a:t>participation of these members is below 80%. </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marL="0" marR="0"/>
                      <a:r>
                        <a:rPr lang="en-US" sz="1200">
                          <a:solidFill>
                            <a:srgbClr val="000000"/>
                          </a:solidFill>
                          <a:effectLst/>
                          <a:latin typeface="Times New Roman" panose="02020603050405020304" pitchFamily="18" charset="0"/>
                          <a:ea typeface="Times"/>
                        </a:rPr>
                        <a:t>Team with all roles exists</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and is actively engaged</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with participation of all roles</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at or above 80%.</a:t>
                      </a:r>
                      <a:r>
                        <a:rPr lang="en-US"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a:txBody>
                    <a:bodyPr/>
                    <a:lstStyle/>
                    <a:p>
                      <a:pPr marL="0" marR="0"/>
                      <a:r>
                        <a:rPr lang="en-US" sz="1200">
                          <a:solidFill>
                            <a:srgbClr val="000000"/>
                          </a:solidFill>
                          <a:effectLst/>
                          <a:latin typeface="Times New Roman" panose="02020603050405020304" pitchFamily="18" charset="0"/>
                          <a:ea typeface="Times"/>
                        </a:rPr>
                        <a:t>Team with all roles exists</a:t>
                      </a:r>
                      <a:r>
                        <a:rPr lang="en-US" sz="1200">
                          <a:solidFill>
                            <a:srgbClr val="000000"/>
                          </a:solidFill>
                          <a:effectLst/>
                          <a:latin typeface="Times New Roman" panose="02020603050405020304" pitchFamily="18" charset="0"/>
                          <a:ea typeface="Times New Roman" panose="02020603050405020304" pitchFamily="18" charset="0"/>
                        </a:rPr>
                        <a:t>, is actively engaged with participation of all roles at or above 80%, and </a:t>
                      </a:r>
                      <a:r>
                        <a:rPr lang="en-US" sz="1200" b="1">
                          <a:solidFill>
                            <a:srgbClr val="000000"/>
                          </a:solidFill>
                          <a:effectLst/>
                          <a:latin typeface="Times New Roman" panose="02020603050405020304" pitchFamily="18" charset="0"/>
                          <a:ea typeface="Times New Roman" panose="02020603050405020304" pitchFamily="18" charset="0"/>
                        </a:rPr>
                        <a:t>either </a:t>
                      </a:r>
                      <a:r>
                        <a:rPr lang="en-US" sz="1200">
                          <a:solidFill>
                            <a:srgbClr val="000000"/>
                          </a:solidFill>
                          <a:effectLst/>
                          <a:latin typeface="Times New Roman" panose="02020603050405020304" pitchFamily="18" charset="0"/>
                          <a:ea typeface="Times New Roman" panose="02020603050405020304" pitchFamily="18" charset="0"/>
                        </a:rPr>
                        <a:t>a</a:t>
                      </a:r>
                      <a:r>
                        <a:rPr lang="en-US" sz="1200">
                          <a:solidFill>
                            <a:srgbClr val="000000"/>
                          </a:solidFill>
                          <a:effectLst/>
                          <a:latin typeface="Times New Roman" panose="02020603050405020304" pitchFamily="18" charset="0"/>
                          <a:ea typeface="Times"/>
                        </a:rPr>
                        <a:t> written process exists for selecting, orienting, recruiting, and retaining team members </a:t>
                      </a:r>
                      <a:r>
                        <a:rPr lang="en-US" sz="1200" b="1">
                          <a:solidFill>
                            <a:srgbClr val="000000"/>
                          </a:solidFill>
                          <a:effectLst/>
                          <a:latin typeface="Times New Roman" panose="02020603050405020304" pitchFamily="18" charset="0"/>
                          <a:ea typeface="Times"/>
                        </a:rPr>
                        <a:t>or </a:t>
                      </a:r>
                      <a:r>
                        <a:rPr lang="en-US" sz="1200">
                          <a:solidFill>
                            <a:srgbClr val="000000"/>
                          </a:solidFill>
                          <a:effectLst/>
                          <a:latin typeface="Times New Roman" panose="02020603050405020304" pitchFamily="18" charset="0"/>
                          <a:ea typeface="Times New Roman" panose="02020603050405020304" pitchFamily="18" charset="0"/>
                        </a:rPr>
                        <a:t>Tier 3 leadership team includes members from the group that is most exposed to disparate outcomes in your school (e.g., exclusionary discipline, bullying, mental health referrals)</a:t>
                      </a:r>
                      <a:r>
                        <a:rPr lang="en-US" sz="1200" b="1">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Team with all roles exists</a:t>
                      </a:r>
                      <a:r>
                        <a:rPr lang="en-US" sz="1200" dirty="0">
                          <a:solidFill>
                            <a:srgbClr val="000000"/>
                          </a:solidFill>
                          <a:effectLst/>
                          <a:latin typeface="Times New Roman" panose="02020603050405020304" pitchFamily="18" charset="0"/>
                          <a:ea typeface="Times New Roman" panose="02020603050405020304" pitchFamily="18" charset="0"/>
                        </a:rPr>
                        <a:t>, is actively engaged with participation of all roles at or above 80%,</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both </a:t>
                      </a:r>
                      <a:r>
                        <a:rPr lang="en-US" sz="1200" dirty="0">
                          <a:solidFill>
                            <a:srgbClr val="000000"/>
                          </a:solidFill>
                          <a:effectLst/>
                          <a:latin typeface="Times New Roman" panose="02020603050405020304" pitchFamily="18" charset="0"/>
                          <a:ea typeface="Times New Roman" panose="02020603050405020304" pitchFamily="18" charset="0"/>
                        </a:rPr>
                        <a:t>a</a:t>
                      </a:r>
                      <a:r>
                        <a:rPr lang="en-US" sz="1200" dirty="0">
                          <a:solidFill>
                            <a:srgbClr val="000000"/>
                          </a:solidFill>
                          <a:effectLst/>
                          <a:latin typeface="Times New Roman" panose="02020603050405020304" pitchFamily="18" charset="0"/>
                          <a:ea typeface="Times"/>
                        </a:rPr>
                        <a:t> written process exists for selecting, orienting, recruiting, and retaining team members </a:t>
                      </a:r>
                      <a:r>
                        <a:rPr lang="en-US" sz="1200" b="1" dirty="0">
                          <a:solidFill>
                            <a:srgbClr val="000000"/>
                          </a:solidFill>
                          <a:effectLst/>
                          <a:latin typeface="Times New Roman" panose="02020603050405020304" pitchFamily="18" charset="0"/>
                          <a:ea typeface="Times New Roman" panose="02020603050405020304" pitchFamily="18" charset="0"/>
                        </a:rPr>
                        <a:t>and</a:t>
                      </a:r>
                      <a:r>
                        <a:rPr lang="en-US" sz="1200" dirty="0">
                          <a:solidFill>
                            <a:srgbClr val="000000"/>
                          </a:solidFill>
                          <a:effectLst/>
                          <a:latin typeface="Times New Roman" panose="02020603050405020304" pitchFamily="18" charset="0"/>
                          <a:ea typeface="Times New Roman" panose="02020603050405020304" pitchFamily="18" charset="0"/>
                        </a:rPr>
                        <a:t> Tier 3 leadership team includes members from the group that is most exposed to disparate outcomes in your school</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Team roles assessment: Are all necessary roles/functions represented on the team?</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Systems coordinator</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School administrator</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Representative educators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Members from marginalized groups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Community partners</a:t>
                      </a:r>
                    </a:p>
                  </a:txBody>
                  <a:tcPr/>
                </a:tc>
                <a:tc hMerge="1">
                  <a:txBody>
                    <a:bodyPr/>
                    <a:lstStyle/>
                    <a:p>
                      <a:pPr algn="l"/>
                      <a:endParaRPr lang="en-US" sz="2400" dirty="0"/>
                    </a:p>
                  </a:txBody>
                  <a:tcPr anchor="ctr"/>
                </a:tc>
                <a:tc hMerge="1">
                  <a:txBody>
                    <a:bodyPr/>
                    <a:lstStyle/>
                    <a:p>
                      <a:pPr algn="l"/>
                      <a:endParaRPr lang="en-US" sz="2400" dirty="0"/>
                    </a:p>
                  </a:txBody>
                  <a:tcPr anchor="ct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600" b="0" dirty="0"/>
                        <a:t>Expertise in: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applied behavior support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mental health and trauma</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academic instruction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coaching</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equity</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physical health &amp; wellness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data systems &amp; information</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600" b="0" dirty="0"/>
                        <a:t>school operations</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sz="1600" b="0" dirty="0"/>
                    </a:p>
                  </a:txBody>
                  <a:tcP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9C1E69BC-47B5-D312-C884-5F470392C1E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081C4AAF-1942-DCEC-46B5-561398FBCF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7124144"/>
      </p:ext>
    </p:extLst>
  </p:cSld>
  <p:clrMapOvr>
    <a:masterClrMapping/>
  </p:clrMapOvr>
  <mc:AlternateContent xmlns:mc="http://schemas.openxmlformats.org/markup-compatibility/2006" xmlns:p14="http://schemas.microsoft.com/office/powerpoint/2010/main">
    <mc:Choice Requires="p14">
      <p:transition spd="slow" p14:dur="2000" advTm="39128"/>
    </mc:Choice>
    <mc:Fallback xmlns="">
      <p:transition spd="slow" advTm="39128"/>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8091-E3FC-FB99-2397-195C458002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C728F-A2DB-71D4-8D33-73D075D8EF7B}"/>
              </a:ext>
            </a:extLst>
          </p:cNvPr>
          <p:cNvSpPr>
            <a:spLocks noGrp="1"/>
          </p:cNvSpPr>
          <p:nvPr>
            <p:ph type="title"/>
          </p:nvPr>
        </p:nvSpPr>
        <p:spPr/>
        <p:txBody>
          <a:bodyPr/>
          <a:lstStyle/>
          <a:p>
            <a:r>
              <a:rPr lang="en-US" dirty="0"/>
              <a:t>3.2 Team Operating Procedures</a:t>
            </a:r>
          </a:p>
        </p:txBody>
      </p:sp>
      <p:graphicFrame>
        <p:nvGraphicFramePr>
          <p:cNvPr id="4" name="Content Placeholder 3">
            <a:extLst>
              <a:ext uri="{FF2B5EF4-FFF2-40B4-BE49-F238E27FC236}">
                <a16:creationId xmlns:a16="http://schemas.microsoft.com/office/drawing/2014/main" id="{F60645B5-9475-FEA7-5CF3-10350C876E7F}"/>
              </a:ext>
            </a:extLst>
          </p:cNvPr>
          <p:cNvGraphicFramePr>
            <a:graphicFrameLocks noGrp="1"/>
          </p:cNvGraphicFramePr>
          <p:nvPr>
            <p:ph idx="1"/>
            <p:extLst>
              <p:ext uri="{D42A27DB-BD31-4B8C-83A1-F6EECF244321}">
                <p14:modId xmlns:p14="http://schemas.microsoft.com/office/powerpoint/2010/main" val="331443305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has (a) regular meeting format/agenda that prompts the regular review of Tier 3 practices, systems, and data, (b) established and regularly used team norms, (c) defined meeting roles (e.g., timekeeper, facilitator, recorder), (d) regular (e.g., quarterly) two-way data sharing and communication with Tier 1 and Tier 2 teams to inform decision making, (e) a current action plan, (f) procedure for evaluating fidelity of team operating procedures (e.g., Team Initiated Problem Solving [TIPS] Fidelity Checklist) at least twice annually, (g) a formal process to monitor the impact of team norms, and (h) procedures on ensuring all team members are able to participate as equal partners.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3 team meeting agendas and minutes </a:t>
                      </a:r>
                    </a:p>
                    <a:p>
                      <a:r>
                        <a:rPr lang="en-US" dirty="0"/>
                        <a:t>Tier 3 meeting roles descriptions </a:t>
                      </a:r>
                    </a:p>
                    <a:p>
                      <a:r>
                        <a:rPr lang="en-US" dirty="0"/>
                        <a:t>Tier 3 action plan </a:t>
                      </a:r>
                    </a:p>
                    <a:p>
                      <a:r>
                        <a:rPr lang="en-US" dirty="0"/>
                        <a:t>Team Initiated Problem Solving (TIPS) fidelity checklist items 1-9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D5E2D04B-8569-1091-CE04-35CE99B61E10}"/>
              </a:ext>
            </a:extLst>
          </p:cNvPr>
          <p:cNvSpPr/>
          <p:nvPr/>
        </p:nvSpPr>
        <p:spPr>
          <a:xfrm>
            <a:off x="3227194" y="2071390"/>
            <a:ext cx="5422942" cy="27152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3 teams need meeting foundations in order operate efficiently and to implement effective supports.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DDF0BA13-5AD5-2473-DEF4-42F9D272E07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7F74DB54-3CCF-6AA2-1D98-6CFC06ADE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5034605"/>
      </p:ext>
    </p:extLst>
  </p:cSld>
  <p:clrMapOvr>
    <a:masterClrMapping/>
  </p:clrMapOvr>
  <mc:AlternateContent xmlns:mc="http://schemas.openxmlformats.org/markup-compatibility/2006" xmlns:p14="http://schemas.microsoft.com/office/powerpoint/2010/main">
    <mc:Choice Requires="p14">
      <p:transition spd="slow" p14:dur="2000" advTm="17569"/>
    </mc:Choice>
    <mc:Fallback xmlns="">
      <p:transition spd="slow" advTm="175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7D326-E217-5FB4-C3C1-FE6EC6654C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A3031-4BF5-E854-67E3-FE1B9A9ECBE3}"/>
              </a:ext>
            </a:extLst>
          </p:cNvPr>
          <p:cNvSpPr>
            <a:spLocks noGrp="1"/>
          </p:cNvSpPr>
          <p:nvPr>
            <p:ph type="title"/>
          </p:nvPr>
        </p:nvSpPr>
        <p:spPr/>
        <p:txBody>
          <a:bodyPr/>
          <a:lstStyle/>
          <a:p>
            <a:r>
              <a:rPr lang="en-US" dirty="0"/>
              <a:t>3.2 Team Operating Procedures</a:t>
            </a:r>
          </a:p>
        </p:txBody>
      </p:sp>
      <p:pic>
        <p:nvPicPr>
          <p:cNvPr id="7" name="Recorded Sound">
            <a:hlinkClick r:id="" action="ppaction://media"/>
            <a:extLst>
              <a:ext uri="{FF2B5EF4-FFF2-40B4-BE49-F238E27FC236}">
                <a16:creationId xmlns:a16="http://schemas.microsoft.com/office/drawing/2014/main" id="{068618F4-E57F-DB77-76CD-86F1F603BF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D2545C4C-9709-4F5B-AA59-45AC758FBCD3}"/>
              </a:ext>
            </a:extLst>
          </p:cNvPr>
          <p:cNvGraphicFramePr>
            <a:graphicFrameLocks/>
          </p:cNvGraphicFramePr>
          <p:nvPr>
            <p:extLst>
              <p:ext uri="{D42A27DB-BD31-4B8C-83A1-F6EECF244321}">
                <p14:modId xmlns:p14="http://schemas.microsoft.com/office/powerpoint/2010/main" val="3291454284"/>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Team </a:t>
                      </a:r>
                      <a:r>
                        <a:rPr lang="en-US" sz="1200" b="1" dirty="0">
                          <a:solidFill>
                            <a:srgbClr val="000000"/>
                          </a:solidFill>
                          <a:effectLst/>
                          <a:latin typeface="Times New Roman" panose="02020603050405020304" pitchFamily="18" charset="0"/>
                          <a:ea typeface="Times New Roman" panose="02020603050405020304" pitchFamily="18" charset="0"/>
                        </a:rPr>
                        <a:t>does not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meet</a:t>
                      </a:r>
                      <a:r>
                        <a:rPr lang="en-US" sz="1200" dirty="0">
                          <a:solidFill>
                            <a:srgbClr val="000000"/>
                          </a:solidFill>
                          <a:effectLst/>
                          <a:latin typeface="Times New Roman" panose="02020603050405020304" pitchFamily="18" charset="0"/>
                          <a:ea typeface="Times New Roman" panose="02020603050405020304" pitchFamily="18" charset="0"/>
                        </a:rPr>
                        <a:t> monthly, use regular meeting format/agenda, minutes, defined roles, or a current action plan.</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Team </a:t>
                      </a:r>
                      <a:r>
                        <a:rPr lang="en-US" sz="1200" b="1">
                          <a:solidFill>
                            <a:srgbClr val="000000"/>
                          </a:solidFill>
                          <a:effectLst/>
                          <a:latin typeface="Times New Roman" panose="02020603050405020304" pitchFamily="18" charset="0"/>
                          <a:ea typeface="Times New Roman" panose="02020603050405020304" pitchFamily="18" charset="0"/>
                        </a:rPr>
                        <a:t>meets at least monthly</a:t>
                      </a:r>
                      <a:r>
                        <a:rPr lang="en-US" sz="1200">
                          <a:solidFill>
                            <a:srgbClr val="000000"/>
                          </a:solidFill>
                          <a:effectLst/>
                          <a:latin typeface="Times New Roman" panose="02020603050405020304" pitchFamily="18" charset="0"/>
                          <a:ea typeface="Times New Roman" panose="02020603050405020304" pitchFamily="18" charset="0"/>
                        </a:rPr>
                        <a:t> and has </a:t>
                      </a:r>
                      <a:r>
                        <a:rPr lang="en-US" sz="1200" b="1">
                          <a:solidFill>
                            <a:srgbClr val="000000"/>
                          </a:solidFill>
                          <a:effectLst/>
                          <a:latin typeface="Times New Roman" panose="02020603050405020304" pitchFamily="18" charset="0"/>
                          <a:ea typeface="Times New Roman" panose="02020603050405020304" pitchFamily="18" charset="0"/>
                        </a:rPr>
                        <a:t>at least three but not all six of the procedures listed a-f.</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Team meets at least monthly and has </a:t>
                      </a:r>
                      <a:r>
                        <a:rPr lang="en-US" sz="1200" b="1">
                          <a:solidFill>
                            <a:srgbClr val="000000"/>
                          </a:solidFill>
                          <a:effectLst/>
                          <a:latin typeface="Times New Roman" panose="02020603050405020304" pitchFamily="18" charset="0"/>
                          <a:ea typeface="Times New Roman" panose="02020603050405020304" pitchFamily="18" charset="0"/>
                        </a:rPr>
                        <a:t>at least four but not all six of the procedures listed a-f.</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Team meets at least monthly and has </a:t>
                      </a:r>
                      <a:r>
                        <a:rPr lang="en-US" sz="1200" b="1" dirty="0">
                          <a:solidFill>
                            <a:srgbClr val="000000"/>
                          </a:solidFill>
                          <a:effectLst/>
                          <a:latin typeface="Times New Roman" panose="02020603050405020304" pitchFamily="18" charset="0"/>
                          <a:ea typeface="Times New Roman" panose="02020603050405020304" pitchFamily="18" charset="0"/>
                        </a:rPr>
                        <a:t>at least five but not all six</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of the procedures listed a-f, </a:t>
                      </a:r>
                      <a:r>
                        <a:rPr lang="en-US" sz="1200" dirty="0">
                          <a:solidFill>
                            <a:srgbClr val="000000"/>
                          </a:solidFill>
                          <a:effectLst/>
                          <a:latin typeface="Times New Roman" panose="02020603050405020304" pitchFamily="18" charset="0"/>
                          <a:ea typeface="Times New Roman" panose="02020603050405020304" pitchFamily="18" charset="0"/>
                        </a:rPr>
                        <a:t>and </a:t>
                      </a:r>
                      <a:r>
                        <a:rPr lang="en-US" sz="1200" b="1" dirty="0">
                          <a:solidFill>
                            <a:srgbClr val="000000"/>
                          </a:solidFill>
                          <a:effectLst/>
                          <a:latin typeface="Times New Roman" panose="02020603050405020304" pitchFamily="18" charset="0"/>
                          <a:ea typeface="Times New Roman" panose="02020603050405020304" pitchFamily="18" charset="0"/>
                        </a:rPr>
                        <a:t>either</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g or h.</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Team meets at least monthly and has </a:t>
                      </a:r>
                      <a:r>
                        <a:rPr lang="en-US" sz="1200" b="1" dirty="0">
                          <a:solidFill>
                            <a:srgbClr val="000000"/>
                          </a:solidFill>
                          <a:effectLst/>
                          <a:latin typeface="Times New Roman" panose="02020603050405020304" pitchFamily="18" charset="0"/>
                          <a:ea typeface="Times New Roman" panose="02020603050405020304" pitchFamily="18" charset="0"/>
                        </a:rPr>
                        <a:t>all eight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of the procedures listed a-h</a:t>
                      </a: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Reflective questions to focus the conversation:</a:t>
                      </a:r>
                    </a:p>
                    <a:p>
                      <a:pPr marL="342900" indent="-342900">
                        <a:spcAft>
                          <a:spcPts val="600"/>
                        </a:spcAft>
                        <a:buFont typeface="Wingdings" panose="05000000000000000000" pitchFamily="2" charset="2"/>
                        <a:buChar char="q"/>
                      </a:pPr>
                      <a:r>
                        <a:rPr lang="en-US" sz="1600" b="0" dirty="0"/>
                        <a:t>Does the team have regular monthly meetings, norms, and roles?</a:t>
                      </a:r>
                    </a:p>
                    <a:p>
                      <a:pPr marL="342900" indent="-342900">
                        <a:spcAft>
                          <a:spcPts val="600"/>
                        </a:spcAft>
                        <a:buFont typeface="Wingdings" panose="05000000000000000000" pitchFamily="2" charset="2"/>
                        <a:buChar char="q"/>
                      </a:pPr>
                      <a:r>
                        <a:rPr lang="en-US" sz="1600" b="0" dirty="0"/>
                        <a:t>Is there regular data sharing with the Tier 1 and 2 teams?</a:t>
                      </a:r>
                    </a:p>
                    <a:p>
                      <a:pPr marL="342900" indent="-342900">
                        <a:spcAft>
                          <a:spcPts val="600"/>
                        </a:spcAft>
                        <a:buFont typeface="Wingdings" panose="05000000000000000000" pitchFamily="2" charset="2"/>
                        <a:buChar char="q"/>
                      </a:pPr>
                      <a:r>
                        <a:rPr lang="en-US" sz="1600" b="0" dirty="0"/>
                        <a:t>Is there a current action plan?</a:t>
                      </a:r>
                    </a:p>
                    <a:p>
                      <a:pPr marL="342900" indent="-342900">
                        <a:spcAft>
                          <a:spcPts val="600"/>
                        </a:spcAft>
                        <a:buFont typeface="Wingdings" panose="05000000000000000000" pitchFamily="2" charset="2"/>
                        <a:buChar char="q"/>
                      </a:pPr>
                      <a:r>
                        <a:rPr lang="en-US" sz="1600" b="0" dirty="0"/>
                        <a:t>Does a procedure exist to review fidelity of team operating procedures and norms?</a:t>
                      </a:r>
                    </a:p>
                    <a:p>
                      <a:pPr marL="342900" indent="-342900">
                        <a:spcAft>
                          <a:spcPts val="600"/>
                        </a:spcAft>
                        <a:buFont typeface="Wingdings" panose="05000000000000000000" pitchFamily="2" charset="2"/>
                        <a:buChar char="q"/>
                      </a:pPr>
                      <a:r>
                        <a:rPr lang="en-US" sz="1600" b="0" dirty="0"/>
                        <a:t>Are there procedures to ensure equal participation of team members?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E7A861A8-B95A-9995-BE7E-35A75DE8DB2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0B0DF47B-9D9F-49EF-EBCF-83701031905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8300577"/>
      </p:ext>
    </p:extLst>
  </p:cSld>
  <p:clrMapOvr>
    <a:masterClrMapping/>
  </p:clrMapOvr>
  <mc:AlternateContent xmlns:mc="http://schemas.openxmlformats.org/markup-compatibility/2006" xmlns:p14="http://schemas.microsoft.com/office/powerpoint/2010/main">
    <mc:Choice Requires="p14">
      <p:transition spd="slow" p14:dur="2000" advTm="26397"/>
    </mc:Choice>
    <mc:Fallback xmlns="">
      <p:transition spd="slow" advTm="26397"/>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04C27-CBDF-EF66-AD59-DAC7839B8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84AD1-10FC-5934-D07C-C75BE23C0DC1}"/>
              </a:ext>
            </a:extLst>
          </p:cNvPr>
          <p:cNvSpPr>
            <a:spLocks noGrp="1"/>
          </p:cNvSpPr>
          <p:nvPr>
            <p:ph type="title"/>
          </p:nvPr>
        </p:nvSpPr>
        <p:spPr/>
        <p:txBody>
          <a:bodyPr/>
          <a:lstStyle/>
          <a:p>
            <a:r>
              <a:rPr lang="en-US" dirty="0"/>
              <a:t>3.3 Screening</a:t>
            </a:r>
          </a:p>
        </p:txBody>
      </p:sp>
      <p:graphicFrame>
        <p:nvGraphicFramePr>
          <p:cNvPr id="4" name="Content Placeholder 3">
            <a:extLst>
              <a:ext uri="{FF2B5EF4-FFF2-40B4-BE49-F238E27FC236}">
                <a16:creationId xmlns:a16="http://schemas.microsoft.com/office/drawing/2014/main" id="{DE02D31E-7AB7-479E-6E4F-8BFE09036B6F}"/>
              </a:ext>
            </a:extLst>
          </p:cNvPr>
          <p:cNvGraphicFramePr>
            <a:graphicFrameLocks noGrp="1"/>
          </p:cNvGraphicFramePr>
          <p:nvPr>
            <p:ph idx="1"/>
            <p:extLst>
              <p:ext uri="{D42A27DB-BD31-4B8C-83A1-F6EECF244321}">
                <p14:modId xmlns:p14="http://schemas.microsoft.com/office/powerpoint/2010/main" val="1456012832"/>
              </p:ext>
            </p:extLst>
          </p:nvPr>
        </p:nvGraphicFramePr>
        <p:xfrm>
          <a:off x="1006892" y="1134898"/>
          <a:ext cx="10515600" cy="523203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uses decision rules and multiple sources of data (e.g., discipline referrals, Tier 2 performance, request for assistance process, academic progress, screening tools, attendance, nominations, crisis/safety plan development) to identify students with internalizing or externalizing needs who require Tier 3 supports. Data are available from multiple informants (e.g., teacher, family, student) and at multiple points in time (e.g., screening at identified points, ongoing data review, ongoing access to request for assistance process).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Multiple data sources used (e.g., discipline referrals, time out of assigned instruction, attendance, academic performance)  </a:t>
                      </a:r>
                    </a:p>
                    <a:p>
                      <a:r>
                        <a:rPr lang="en-US" sz="1800" kern="1200" dirty="0">
                          <a:solidFill>
                            <a:schemeClr val="dk1"/>
                          </a:solidFill>
                          <a:effectLst/>
                          <a:latin typeface="+mn-lt"/>
                          <a:ea typeface="+mn-ea"/>
                          <a:cs typeface="+mn-cs"/>
                        </a:rPr>
                        <a:t>Team decision rubric  </a:t>
                      </a:r>
                    </a:p>
                    <a:p>
                      <a:r>
                        <a:rPr lang="en-US" sz="1800" kern="1200" dirty="0">
                          <a:solidFill>
                            <a:schemeClr val="dk1"/>
                          </a:solidFill>
                          <a:effectLst/>
                          <a:latin typeface="+mn-lt"/>
                          <a:ea typeface="+mn-ea"/>
                          <a:cs typeface="+mn-cs"/>
                        </a:rPr>
                        <a:t>Team meeting minutes </a:t>
                      </a:r>
                    </a:p>
                    <a:p>
                      <a:r>
                        <a:rPr lang="en-US" sz="1800" kern="1200" dirty="0">
                          <a:solidFill>
                            <a:schemeClr val="dk1"/>
                          </a:solidFill>
                          <a:effectLst/>
                          <a:latin typeface="+mn-lt"/>
                          <a:ea typeface="+mn-ea"/>
                          <a:cs typeface="+mn-cs"/>
                        </a:rPr>
                        <a:t>School policy  </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31819318-4866-1C82-CF63-C32E95AC0DA6}"/>
              </a:ext>
            </a:extLst>
          </p:cNvPr>
          <p:cNvSpPr/>
          <p:nvPr/>
        </p:nvSpPr>
        <p:spPr>
          <a:xfrm>
            <a:off x="3542791" y="1810017"/>
            <a:ext cx="5106418" cy="255695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Timely and accurate identification of students in need of Tier 3 supports improves the effectiveness of Tier 3 implementation.</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21E54088-4B8C-CE32-A631-2082D467C27E}"/>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B37AFB88-C061-7E9A-3D16-5548FD5DE7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9845"/>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21797012"/>
      </p:ext>
    </p:extLst>
  </p:cSld>
  <p:clrMapOvr>
    <a:masterClrMapping/>
  </p:clrMapOvr>
  <mc:AlternateContent xmlns:mc="http://schemas.openxmlformats.org/markup-compatibility/2006" xmlns:p14="http://schemas.microsoft.com/office/powerpoint/2010/main">
    <mc:Choice Requires="p14">
      <p:transition spd="slow" p14:dur="2000" advTm="24960"/>
    </mc:Choice>
    <mc:Fallback xmlns="">
      <p:transition spd="slow" advTm="24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19662-C001-0397-DE55-7F098E7AE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666E43-4EFD-F102-FA49-824CEB37ABEB}"/>
              </a:ext>
            </a:extLst>
          </p:cNvPr>
          <p:cNvSpPr>
            <a:spLocks noGrp="1"/>
          </p:cNvSpPr>
          <p:nvPr>
            <p:ph type="title"/>
          </p:nvPr>
        </p:nvSpPr>
        <p:spPr/>
        <p:txBody>
          <a:bodyPr/>
          <a:lstStyle/>
          <a:p>
            <a:r>
              <a:rPr lang="en-US" dirty="0"/>
              <a:t>3.3 Screening</a:t>
            </a:r>
          </a:p>
        </p:txBody>
      </p:sp>
      <p:pic>
        <p:nvPicPr>
          <p:cNvPr id="7" name="Recorded Sound">
            <a:hlinkClick r:id="" action="ppaction://media"/>
            <a:extLst>
              <a:ext uri="{FF2B5EF4-FFF2-40B4-BE49-F238E27FC236}">
                <a16:creationId xmlns:a16="http://schemas.microsoft.com/office/drawing/2014/main" id="{95731B81-6C16-E028-74AC-C0F0C39107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EDBD21A9-1FC2-0492-940F-2651764747EB}"/>
              </a:ext>
            </a:extLst>
          </p:cNvPr>
          <p:cNvGraphicFramePr>
            <a:graphicFrameLocks/>
          </p:cNvGraphicFramePr>
          <p:nvPr>
            <p:extLst>
              <p:ext uri="{D42A27DB-BD31-4B8C-83A1-F6EECF244321}">
                <p14:modId xmlns:p14="http://schemas.microsoft.com/office/powerpoint/2010/main" val="3018659787"/>
              </p:ext>
            </p:extLst>
          </p:nvPr>
        </p:nvGraphicFramePr>
        <p:xfrm>
          <a:off x="677333" y="1377308"/>
          <a:ext cx="10801880" cy="5397245"/>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Aft>
                          <a:spcPts val="1400"/>
                        </a:spcAft>
                      </a:pPr>
                      <a:r>
                        <a:rPr lang="en-US" sz="1200" b="1" dirty="0">
                          <a:solidFill>
                            <a:srgbClr val="000000"/>
                          </a:solidFill>
                          <a:effectLst/>
                          <a:latin typeface="Times New Roman" panose="02020603050405020304" pitchFamily="18" charset="0"/>
                          <a:ea typeface="Times"/>
                        </a:rPr>
                        <a:t>No specific rules</a:t>
                      </a:r>
                      <a:r>
                        <a:rPr lang="en-US" sz="1200" dirty="0">
                          <a:solidFill>
                            <a:srgbClr val="000000"/>
                          </a:solidFill>
                          <a:effectLst/>
                          <a:latin typeface="Times New Roman" panose="02020603050405020304" pitchFamily="18" charset="0"/>
                          <a:ea typeface="Times"/>
                        </a:rPr>
                        <a:t> for identifying students who qualify for Tier 3 supports.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b="1" dirty="0">
                          <a:solidFill>
                            <a:srgbClr val="000000"/>
                          </a:solidFill>
                          <a:effectLst/>
                          <a:latin typeface="Times New Roman" panose="02020603050405020304" pitchFamily="18" charset="0"/>
                          <a:ea typeface="Times"/>
                        </a:rPr>
                        <a:t>Decision rules established</a:t>
                      </a:r>
                      <a:r>
                        <a:rPr lang="en-US" sz="1200" dirty="0">
                          <a:solidFill>
                            <a:srgbClr val="000000"/>
                          </a:solidFill>
                          <a:effectLst/>
                          <a:latin typeface="Times New Roman" panose="02020603050405020304" pitchFamily="18" charset="0"/>
                          <a:ea typeface="Times"/>
                        </a:rPr>
                        <a:t> but </a:t>
                      </a:r>
                      <a:r>
                        <a:rPr lang="en-US" sz="1200" b="1" dirty="0">
                          <a:solidFill>
                            <a:srgbClr val="000000"/>
                          </a:solidFill>
                          <a:effectLst/>
                          <a:latin typeface="Times New Roman" panose="02020603050405020304" pitchFamily="18" charset="0"/>
                          <a:ea typeface="Times"/>
                        </a:rPr>
                        <a:t>not</a:t>
                      </a:r>
                      <a:r>
                        <a:rPr lang="en-US" sz="1200" dirty="0">
                          <a:solidFill>
                            <a:srgbClr val="000000"/>
                          </a:solidFill>
                          <a:effectLst/>
                          <a:latin typeface="Times New Roman" panose="02020603050405020304" pitchFamily="18" charset="0"/>
                          <a:ea typeface="Times"/>
                        </a:rPr>
                        <a:t> consistently followed.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Decision rules established with teams </a:t>
                      </a:r>
                      <a:r>
                        <a:rPr lang="en-US" sz="1200" b="1" dirty="0">
                          <a:solidFill>
                            <a:srgbClr val="000000"/>
                          </a:solidFill>
                          <a:effectLst/>
                          <a:latin typeface="Times New Roman" panose="02020603050405020304" pitchFamily="18" charset="0"/>
                          <a:ea typeface="Times New Roman" panose="02020603050405020304" pitchFamily="18" charset="0"/>
                        </a:rPr>
                        <a:t>using only 1 of the following:</a:t>
                      </a:r>
                      <a:r>
                        <a:rPr lang="en-US" sz="1200" dirty="0">
                          <a:solidFill>
                            <a:srgbClr val="000000"/>
                          </a:solidFill>
                          <a:effectLst/>
                          <a:latin typeface="Times New Roman" panose="02020603050405020304" pitchFamily="18" charset="0"/>
                          <a:ea typeface="Times New Roman" panose="02020603050405020304" pitchFamily="18" charset="0"/>
                        </a:rPr>
                        <a:t> multiple data sources, multiple informant options, multiple points in time.</a:t>
                      </a:r>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Decision rules established with teams </a:t>
                      </a:r>
                      <a:r>
                        <a:rPr lang="en-US" sz="1200" b="1">
                          <a:solidFill>
                            <a:srgbClr val="000000"/>
                          </a:solidFill>
                          <a:effectLst/>
                          <a:latin typeface="Times New Roman" panose="02020603050405020304" pitchFamily="18" charset="0"/>
                          <a:ea typeface="Times New Roman" panose="02020603050405020304" pitchFamily="18" charset="0"/>
                        </a:rPr>
                        <a:t>using only 2 of the following</a:t>
                      </a:r>
                      <a:r>
                        <a:rPr lang="en-US" sz="1200">
                          <a:solidFill>
                            <a:srgbClr val="000000"/>
                          </a:solidFill>
                          <a:effectLst/>
                          <a:latin typeface="Times New Roman" panose="02020603050405020304" pitchFamily="18" charset="0"/>
                          <a:ea typeface="Times New Roman" panose="02020603050405020304" pitchFamily="18" charset="0"/>
                        </a:rPr>
                        <a:t>: multiple data sources, multiple informant options, multiple points in time.</a:t>
                      </a:r>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Decision rules established with teams </a:t>
                      </a:r>
                      <a:r>
                        <a:rPr lang="en-US" sz="1200" b="1" dirty="0">
                          <a:solidFill>
                            <a:srgbClr val="000000"/>
                          </a:solidFill>
                          <a:effectLst/>
                          <a:latin typeface="Times New Roman" panose="02020603050405020304" pitchFamily="18" charset="0"/>
                          <a:ea typeface="Times New Roman" panose="02020603050405020304" pitchFamily="18" charset="0"/>
                        </a:rPr>
                        <a:t>using all of the following:</a:t>
                      </a:r>
                      <a:r>
                        <a:rPr lang="en-US" sz="1200" dirty="0">
                          <a:solidFill>
                            <a:srgbClr val="000000"/>
                          </a:solidFill>
                          <a:effectLst/>
                          <a:latin typeface="Times New Roman" panose="02020603050405020304" pitchFamily="18" charset="0"/>
                          <a:ea typeface="Times New Roman" panose="02020603050405020304" pitchFamily="18" charset="0"/>
                        </a:rPr>
                        <a:t> multiple data sources, multiple informant options, multiple points in time.</a:t>
                      </a:r>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lnSpc>
                          <a:spcPct val="80000"/>
                        </a:lnSpc>
                        <a:spcAft>
                          <a:spcPts val="600"/>
                        </a:spcAft>
                        <a:buFont typeface="Wingdings" panose="05000000000000000000" pitchFamily="2" charset="2"/>
                        <a:buChar char="q"/>
                      </a:pPr>
                      <a:r>
                        <a:rPr lang="en-US" sz="2400" b="0" dirty="0"/>
                        <a:t>Do you have a written policy or rubric for identifying students in need of assistance?</a:t>
                      </a:r>
                    </a:p>
                    <a:p>
                      <a:pPr marL="342900" indent="-342900">
                        <a:lnSpc>
                          <a:spcPct val="80000"/>
                        </a:lnSpc>
                        <a:spcAft>
                          <a:spcPts val="600"/>
                        </a:spcAft>
                        <a:buFont typeface="Wingdings" panose="05000000000000000000" pitchFamily="2" charset="2"/>
                        <a:buChar char="q"/>
                      </a:pPr>
                      <a:r>
                        <a:rPr lang="en-US" sz="2400" b="0" dirty="0"/>
                        <a:t>Is this policy consistently followed? </a:t>
                      </a:r>
                    </a:p>
                    <a:p>
                      <a:pPr marL="342900" indent="-342900">
                        <a:lnSpc>
                          <a:spcPct val="80000"/>
                        </a:lnSpc>
                        <a:spcAft>
                          <a:spcPts val="600"/>
                        </a:spcAft>
                        <a:buFont typeface="Wingdings" panose="05000000000000000000" pitchFamily="2" charset="2"/>
                        <a:buChar char="q"/>
                      </a:pPr>
                      <a:r>
                        <a:rPr lang="en-US" sz="2400" b="0" dirty="0"/>
                        <a:t>Do you use multiple data sources in identifying students for Tier 3 interventions?</a:t>
                      </a:r>
                    </a:p>
                    <a:p>
                      <a:pPr marL="342900" indent="-342900">
                        <a:lnSpc>
                          <a:spcPct val="80000"/>
                        </a:lnSpc>
                        <a:spcAft>
                          <a:spcPts val="600"/>
                        </a:spcAft>
                        <a:buFont typeface="Wingdings" panose="05000000000000000000" pitchFamily="2" charset="2"/>
                        <a:buChar char="q"/>
                      </a:pPr>
                      <a:r>
                        <a:rPr lang="en-US" sz="2400" b="0" dirty="0"/>
                        <a:t>Are there options for multiple informants?</a:t>
                      </a:r>
                    </a:p>
                    <a:p>
                      <a:pPr marL="342900" indent="-342900">
                        <a:lnSpc>
                          <a:spcPct val="80000"/>
                        </a:lnSpc>
                        <a:spcAft>
                          <a:spcPts val="600"/>
                        </a:spcAft>
                        <a:buFont typeface="Wingdings" panose="05000000000000000000" pitchFamily="2" charset="2"/>
                        <a:buChar char="q"/>
                      </a:pPr>
                      <a:r>
                        <a:rPr lang="en-US" sz="2400" b="0" dirty="0"/>
                        <a:t>Are data sources from multiple points in time?</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51857F3C-B60F-C63B-D67E-2C409498F02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07006D75-319A-B7CB-A7C5-69553FF3179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297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66007501"/>
      </p:ext>
    </p:extLst>
  </p:cSld>
  <p:clrMapOvr>
    <a:masterClrMapping/>
  </p:clrMapOvr>
  <mc:AlternateContent xmlns:mc="http://schemas.openxmlformats.org/markup-compatibility/2006" xmlns:p14="http://schemas.microsoft.com/office/powerpoint/2010/main">
    <mc:Choice Requires="p14">
      <p:transition spd="slow" p14:dur="2000" advTm="15645"/>
    </mc:Choice>
    <mc:Fallback xmlns="">
      <p:transition spd="slow" advTm="15645"/>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7D614-085A-6A29-AD44-29721292C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38755-7BE2-C0E5-7950-4D66331DE7CD}"/>
              </a:ext>
            </a:extLst>
          </p:cNvPr>
          <p:cNvSpPr>
            <a:spLocks noGrp="1"/>
          </p:cNvSpPr>
          <p:nvPr>
            <p:ph type="title"/>
          </p:nvPr>
        </p:nvSpPr>
        <p:spPr/>
        <p:txBody>
          <a:bodyPr/>
          <a:lstStyle/>
          <a:p>
            <a:r>
              <a:rPr lang="en-US" dirty="0"/>
              <a:t>3.4 Comprehensive Assessment Protocol</a:t>
            </a:r>
          </a:p>
        </p:txBody>
      </p:sp>
      <p:graphicFrame>
        <p:nvGraphicFramePr>
          <p:cNvPr id="4" name="Content Placeholder 3">
            <a:extLst>
              <a:ext uri="{FF2B5EF4-FFF2-40B4-BE49-F238E27FC236}">
                <a16:creationId xmlns:a16="http://schemas.microsoft.com/office/drawing/2014/main" id="{D39DDEEB-D961-0D4C-FFB4-0BFC8914E59D}"/>
              </a:ext>
            </a:extLst>
          </p:cNvPr>
          <p:cNvGraphicFramePr>
            <a:graphicFrameLocks noGrp="1"/>
          </p:cNvGraphicFramePr>
          <p:nvPr>
            <p:ph idx="1"/>
            <p:extLst>
              <p:ext uri="{D42A27DB-BD31-4B8C-83A1-F6EECF244321}">
                <p14:modId xmlns:p14="http://schemas.microsoft.com/office/powerpoint/2010/main" val="3177341969"/>
              </p:ext>
            </p:extLst>
          </p:nvPr>
        </p:nvGraphicFramePr>
        <p:xfrm>
          <a:off x="1006892" y="1134899"/>
          <a:ext cx="10515600" cy="5918428"/>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14618">
                <a:tc gridSpan="2">
                  <a:txBody>
                    <a:bodyPr/>
                    <a:lstStyle/>
                    <a:p>
                      <a:r>
                        <a:rPr lang="en-US" sz="2400" dirty="0"/>
                        <a:t>Subscale: Leadership Team Practices </a:t>
                      </a:r>
                    </a:p>
                  </a:txBody>
                  <a:tcPr anchor="ctr"/>
                </a:tc>
                <a:tc hMerge="1">
                  <a:txBody>
                    <a:bodyPr/>
                    <a:lstStyle/>
                    <a:p>
                      <a:endParaRPr lang="en-US"/>
                    </a:p>
                  </a:txBody>
                  <a:tcPr/>
                </a:tc>
                <a:extLst>
                  <a:ext uri="{0D108BD9-81ED-4DB2-BD59-A6C34878D82A}">
                    <a16:rowId xmlns:a16="http://schemas.microsoft.com/office/drawing/2014/main" val="3910577661"/>
                  </a:ext>
                </a:extLst>
              </a:tr>
              <a:tr h="3814488">
                <a:tc gridSpan="2">
                  <a:txBody>
                    <a:bodyPr/>
                    <a:lstStyle/>
                    <a:p>
                      <a:r>
                        <a:rPr lang="en-US" sz="1800" kern="1200" dirty="0">
                          <a:solidFill>
                            <a:schemeClr val="dk1"/>
                          </a:solidFill>
                          <a:effectLst/>
                          <a:latin typeface="+mn-lt"/>
                          <a:ea typeface="+mn-ea"/>
                          <a:cs typeface="+mn-cs"/>
                        </a:rPr>
                        <a:t>Tier 3 leadership team (defined in item 3.1) develops, implements, and monitors the use of a comprehensive assessment (e.g., functional behavioral assessment [FBA]) protocol to guide consideration of all data gathered in the context of Tiers 1 and 2, information uncovered during screening (item 3.3), and other relevant data sources on strengths and needs across life domains including behavioral (e.g., attendance, functional behavioral assessment, suspension/expulsion), academic (e.g., reading, math, writing), medical, and mental health data. The protocol prompts the examination of the following student-specific elements: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strengths: data-based statement of the student's SEB strengths that honors student and family values, student identity, and lived experiences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needs: operational description of internalizing or externalizing SEB need (e.g., chronic or significant display of contextually inappropriate behavior)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hypothesis statement: data-based identification of situations (antecedents) that predict and reinforcers that maintain these behaviors (i.e., statement of behavioral function)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additional information: other relevant indicators of strength and need relevant to developing an individual support plan (e.g., diagnostic academic data, attendance, mental health/wellness, physical health/wellness, basic needs across life domains)</a:t>
                      </a:r>
                      <a:r>
                        <a:rPr lang="en-US" dirty="0">
                          <a:effectLst/>
                        </a:rPr>
                        <a:t> </a:t>
                      </a:r>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254988">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Review of comprehensive assessment protocol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D00C3DBF-743F-9211-FBF3-CA89A7DBD6F2}"/>
              </a:ext>
            </a:extLst>
          </p:cNvPr>
          <p:cNvSpPr/>
          <p:nvPr/>
        </p:nvSpPr>
        <p:spPr>
          <a:xfrm>
            <a:off x="2784016" y="2023936"/>
            <a:ext cx="6623968" cy="281012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 thorough assessment protocol is needed to ensure consistency and technical adequacy across student assessments. </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D584DFE8-D813-DA86-199B-144844349076}"/>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017B7724-6580-031A-5EDE-D36482FED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5908"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7536765"/>
      </p:ext>
    </p:extLst>
  </p:cSld>
  <p:clrMapOvr>
    <a:masterClrMapping/>
  </p:clrMapOvr>
  <mc:AlternateContent xmlns:mc="http://schemas.openxmlformats.org/markup-compatibility/2006" xmlns:p14="http://schemas.microsoft.com/office/powerpoint/2010/main">
    <mc:Choice Requires="p14">
      <p:transition spd="slow" p14:dur="2000" advTm="20618"/>
    </mc:Choice>
    <mc:Fallback xmlns="">
      <p:transition spd="slow" advTm="206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F39DF-AA6E-4181-64C7-23A241EABB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CAA0A-E928-AEC8-AF85-803F5AB69C6D}"/>
              </a:ext>
            </a:extLst>
          </p:cNvPr>
          <p:cNvSpPr>
            <a:spLocks noGrp="1"/>
          </p:cNvSpPr>
          <p:nvPr>
            <p:ph type="title"/>
          </p:nvPr>
        </p:nvSpPr>
        <p:spPr/>
        <p:txBody>
          <a:bodyPr/>
          <a:lstStyle/>
          <a:p>
            <a:r>
              <a:rPr lang="en-US" dirty="0"/>
              <a:t>3.4 Comprehensive Assessment Protocol</a:t>
            </a:r>
          </a:p>
        </p:txBody>
      </p:sp>
      <p:pic>
        <p:nvPicPr>
          <p:cNvPr id="7" name="Recorded Sound">
            <a:hlinkClick r:id="" action="ppaction://media"/>
            <a:extLst>
              <a:ext uri="{FF2B5EF4-FFF2-40B4-BE49-F238E27FC236}">
                <a16:creationId xmlns:a16="http://schemas.microsoft.com/office/drawing/2014/main" id="{19F6BA10-CB4F-8CF2-7B1F-366CEE21B8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21529E5E-D4BE-A289-2D64-4B303C95B642}"/>
              </a:ext>
            </a:extLst>
          </p:cNvPr>
          <p:cNvGraphicFramePr>
            <a:graphicFrameLocks/>
          </p:cNvGraphicFramePr>
          <p:nvPr>
            <p:extLst>
              <p:ext uri="{D42A27DB-BD31-4B8C-83A1-F6EECF244321}">
                <p14:modId xmlns:p14="http://schemas.microsoft.com/office/powerpoint/2010/main" val="3724472984"/>
              </p:ext>
            </p:extLst>
          </p:nvPr>
        </p:nvGraphicFramePr>
        <p:xfrm>
          <a:off x="677333" y="1377308"/>
          <a:ext cx="10801880" cy="52497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lvl="0" indent="0" algn="l" defTabSz="914400" rtl="0" eaLnBrk="1" fontAlgn="auto" latinLnBrk="0" hangingPunct="1">
                        <a:lnSpc>
                          <a:spcPct val="100000"/>
                        </a:lnSpc>
                        <a:spcBef>
                          <a:spcPts val="0"/>
                        </a:spcBef>
                        <a:spcAft>
                          <a:spcPts val="1400"/>
                        </a:spcAft>
                        <a:buClrTx/>
                        <a:buSzTx/>
                        <a:buFontTx/>
                        <a:buNone/>
                        <a:tabLst/>
                        <a:defRPr/>
                      </a:pPr>
                      <a:r>
                        <a:rPr lang="en-US" sz="1200" b="1" dirty="0">
                          <a:solidFill>
                            <a:srgbClr val="000000"/>
                          </a:solidFill>
                          <a:effectLst/>
                          <a:latin typeface="Times New Roman" panose="02020603050405020304" pitchFamily="18" charset="0"/>
                          <a:ea typeface="Times"/>
                        </a:rPr>
                        <a:t>No protocol </a:t>
                      </a:r>
                      <a:r>
                        <a:rPr lang="en-US" sz="1200" dirty="0">
                          <a:solidFill>
                            <a:srgbClr val="000000"/>
                          </a:solidFill>
                          <a:effectLst/>
                          <a:latin typeface="Times New Roman" panose="02020603050405020304" pitchFamily="18" charset="0"/>
                          <a:ea typeface="Times"/>
                        </a:rPr>
                        <a:t>for conducting a comprehensive assessment exists.</a:t>
                      </a:r>
                    </a:p>
                    <a:p>
                      <a:pPr marL="0" marR="0" lvl="0" indent="0" algn="l" defTabSz="914400" rtl="0" eaLnBrk="1" fontAlgn="auto" latinLnBrk="0" hangingPunct="1">
                        <a:lnSpc>
                          <a:spcPct val="100000"/>
                        </a:lnSpc>
                        <a:spcBef>
                          <a:spcPts val="0"/>
                        </a:spcBef>
                        <a:spcAft>
                          <a:spcPts val="140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a:rPr>
                        <a:t>A </a:t>
                      </a:r>
                      <a:r>
                        <a:rPr lang="en-US" sz="1200" b="1" dirty="0">
                          <a:solidFill>
                            <a:srgbClr val="000000"/>
                          </a:solidFill>
                          <a:effectLst/>
                          <a:latin typeface="Times New Roman" panose="02020603050405020304" pitchFamily="18" charset="0"/>
                          <a:ea typeface="Times"/>
                        </a:rPr>
                        <a:t>protocol exists</a:t>
                      </a:r>
                      <a:r>
                        <a:rPr lang="en-US" sz="1200" dirty="0">
                          <a:solidFill>
                            <a:srgbClr val="000000"/>
                          </a:solidFill>
                          <a:effectLst/>
                          <a:latin typeface="Times New Roman" panose="02020603050405020304" pitchFamily="18" charset="0"/>
                          <a:ea typeface="Times"/>
                        </a:rPr>
                        <a:t> for conducting assessments in Tier 3, but the protocol </a:t>
                      </a:r>
                      <a:r>
                        <a:rPr lang="en-US" sz="1200" b="1" dirty="0">
                          <a:solidFill>
                            <a:srgbClr val="000000"/>
                          </a:solidFill>
                          <a:effectLst/>
                          <a:latin typeface="Times New Roman" panose="02020603050405020304" pitchFamily="18" charset="0"/>
                          <a:ea typeface="Times"/>
                        </a:rPr>
                        <a:t>does not include </a:t>
                      </a:r>
                      <a:r>
                        <a:rPr lang="en-US" sz="1200" dirty="0">
                          <a:solidFill>
                            <a:srgbClr val="000000"/>
                          </a:solidFill>
                          <a:effectLst/>
                          <a:latin typeface="Times New Roman" panose="02020603050405020304" pitchFamily="18" charset="0"/>
                          <a:ea typeface="Times"/>
                        </a:rPr>
                        <a:t>all data sources listed, or prompt all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a:rPr>
                        <a:t>student specific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a:rPr>
                        <a:t>A </a:t>
                      </a:r>
                      <a:r>
                        <a:rPr lang="en-US" sz="1200" b="1" dirty="0">
                          <a:solidFill>
                            <a:srgbClr val="000000"/>
                          </a:solidFill>
                          <a:effectLst/>
                          <a:latin typeface="Times New Roman" panose="02020603050405020304" pitchFamily="18" charset="0"/>
                          <a:ea typeface="Times"/>
                        </a:rPr>
                        <a:t>written protocol for conducting comprehensive assessment exists, includes all data sources listed and prompts all student-specific elements, but the leadership team does not actively monitor adherence to protocol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a:rPr>
                        <a:t>A written protocol for conducting comprehensive assessment exists, includes all data sources listed, prompts all student-specific elements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a:rPr>
                        <a:t>and it is used across </a:t>
                      </a:r>
                      <a:r>
                        <a:rPr lang="en-US" sz="1200" b="1" dirty="0">
                          <a:solidFill>
                            <a:srgbClr val="000000"/>
                          </a:solidFill>
                          <a:effectLst/>
                          <a:latin typeface="Times New Roman" panose="02020603050405020304" pitchFamily="18" charset="0"/>
                          <a:ea typeface="Times"/>
                        </a:rPr>
                        <a:t>most</a:t>
                      </a:r>
                      <a:r>
                        <a:rPr lang="en-US" sz="1200" dirty="0">
                          <a:solidFill>
                            <a:srgbClr val="000000"/>
                          </a:solidFill>
                          <a:effectLst/>
                          <a:latin typeface="Times New Roman" panose="02020603050405020304" pitchFamily="18" charset="0"/>
                          <a:ea typeface="Times"/>
                        </a:rPr>
                        <a:t> student support teams </a:t>
                      </a:r>
                      <a:r>
                        <a:rPr lang="en-US" sz="1200" b="1" dirty="0">
                          <a:solidFill>
                            <a:srgbClr val="000000"/>
                          </a:solidFill>
                          <a:effectLst/>
                          <a:latin typeface="Times New Roman" panose="02020603050405020304" pitchFamily="18" charset="0"/>
                          <a:ea typeface="Times"/>
                        </a:rPr>
                        <a:t>and </a:t>
                      </a:r>
                      <a:r>
                        <a:rPr lang="en-US" sz="1200" dirty="0">
                          <a:solidFill>
                            <a:srgbClr val="000000"/>
                          </a:solidFill>
                          <a:effectLst/>
                          <a:latin typeface="Times New Roman" panose="02020603050405020304" pitchFamily="18" charset="0"/>
                          <a:ea typeface="Times"/>
                        </a:rPr>
                        <a:t>the </a:t>
                      </a:r>
                      <a:r>
                        <a:rPr lang="en-US" sz="1200" b="1" dirty="0">
                          <a:solidFill>
                            <a:srgbClr val="000000"/>
                          </a:solidFill>
                          <a:effectLst/>
                          <a:latin typeface="Times New Roman" panose="02020603050405020304" pitchFamily="18" charset="0"/>
                          <a:ea typeface="Times"/>
                        </a:rPr>
                        <a:t>leadership team actively monitors adherence to protocol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Times New Roman" panose="02020603050405020304" pitchFamily="18" charset="0"/>
                          <a:ea typeface="Times"/>
                        </a:rPr>
                        <a:t>A written protocol for conducting comprehensive assessment exists, includes all data sources listed and prompts all student-specific elements, and it is implemented consistently across </a:t>
                      </a:r>
                      <a:r>
                        <a:rPr lang="en-US" sz="1200" b="1" dirty="0">
                          <a:solidFill>
                            <a:srgbClr val="000000"/>
                          </a:solidFill>
                          <a:effectLst/>
                          <a:latin typeface="Times New Roman" panose="02020603050405020304" pitchFamily="18" charset="0"/>
                          <a:ea typeface="Times"/>
                        </a:rPr>
                        <a:t>all</a:t>
                      </a:r>
                      <a:r>
                        <a:rPr lang="en-US" sz="1200" dirty="0">
                          <a:solidFill>
                            <a:srgbClr val="000000"/>
                          </a:solidFill>
                          <a:effectLst/>
                          <a:latin typeface="Times New Roman" panose="02020603050405020304" pitchFamily="18" charset="0"/>
                          <a:ea typeface="Times"/>
                        </a:rPr>
                        <a:t> student support teams, and the leadership team actively monitors adherence to protocol elements.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Is there a protocol in place that guides a comprehensive assessment?                         </a:t>
                      </a:r>
                    </a:p>
                    <a:p>
                      <a:pPr marL="342900" indent="-342900">
                        <a:spcAft>
                          <a:spcPts val="1200"/>
                        </a:spcAft>
                        <a:buFont typeface="Wingdings" panose="05000000000000000000" pitchFamily="2" charset="2"/>
                        <a:buChar char="q"/>
                      </a:pPr>
                      <a:r>
                        <a:rPr lang="en-US" sz="2400" b="0" dirty="0"/>
                        <a:t>Does the protocol include all data sources and student-specific elements?</a:t>
                      </a:r>
                    </a:p>
                    <a:p>
                      <a:pPr marL="342900" indent="-342900">
                        <a:spcAft>
                          <a:spcPts val="1200"/>
                        </a:spcAft>
                        <a:buFont typeface="Wingdings" panose="05000000000000000000" pitchFamily="2" charset="2"/>
                        <a:buChar char="q"/>
                      </a:pPr>
                      <a:r>
                        <a:rPr lang="en-US" sz="2400" b="0" dirty="0"/>
                        <a:t>Is there active monitoring to ensure that the protocol is followed?</a:t>
                      </a:r>
                    </a:p>
                    <a:p>
                      <a:pPr marL="342900" indent="-342900">
                        <a:spcAft>
                          <a:spcPts val="1200"/>
                        </a:spcAft>
                        <a:buFont typeface="Wingdings" panose="05000000000000000000" pitchFamily="2" charset="2"/>
                        <a:buChar char="q"/>
                      </a:pPr>
                      <a:r>
                        <a:rPr lang="en-US" sz="2400" b="0" dirty="0"/>
                        <a:t>Is the protocol used across all student support teams?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A0EA821E-429F-B4D5-B25A-56A4BB3C326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009D2590-08D8-0315-399C-E7A05FAC160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49628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9429026"/>
      </p:ext>
    </p:extLst>
  </p:cSld>
  <p:clrMapOvr>
    <a:masterClrMapping/>
  </p:clrMapOvr>
  <mc:AlternateContent xmlns:mc="http://schemas.openxmlformats.org/markup-compatibility/2006" xmlns:p14="http://schemas.microsoft.com/office/powerpoint/2010/main">
    <mc:Choice Requires="p14">
      <p:transition spd="slow" p14:dur="2000" advTm="45910"/>
    </mc:Choice>
    <mc:Fallback xmlns="">
      <p:transition spd="slow" advTm="4591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Hypothesis Statements:</a:t>
            </a:r>
          </a:p>
        </p:txBody>
      </p:sp>
      <p:sp>
        <p:nvSpPr>
          <p:cNvPr id="3" name="Content Placeholder 2"/>
          <p:cNvSpPr>
            <a:spLocks noGrp="1"/>
          </p:cNvSpPr>
          <p:nvPr>
            <p:ph idx="1"/>
          </p:nvPr>
        </p:nvSpPr>
        <p:spPr>
          <a:xfrm>
            <a:off x="862692" y="1240256"/>
            <a:ext cx="10839451" cy="5196114"/>
          </a:xfrm>
        </p:spPr>
        <p:txBody>
          <a:bodyPr>
            <a:normAutofit lnSpcReduction="10000"/>
          </a:bodyPr>
          <a:lstStyle/>
          <a:p>
            <a:r>
              <a:rPr lang="en-US" sz="3600" dirty="0"/>
              <a:t>Edith </a:t>
            </a:r>
            <a:r>
              <a:rPr lang="en-US" sz="3600" u="sng" dirty="0">
                <a:solidFill>
                  <a:srgbClr val="00B050"/>
                </a:solidFill>
              </a:rPr>
              <a:t>doesn’t line up on time </a:t>
            </a:r>
            <a:r>
              <a:rPr lang="en-US" sz="3600" dirty="0"/>
              <a:t>when the bell rings and morning </a:t>
            </a:r>
            <a:r>
              <a:rPr lang="en-US" sz="3600" u="sng" dirty="0">
                <a:solidFill>
                  <a:srgbClr val="00B050"/>
                </a:solidFill>
              </a:rPr>
              <a:t>recess</a:t>
            </a:r>
            <a:r>
              <a:rPr lang="en-US" sz="3600" dirty="0"/>
              <a:t> is over. She </a:t>
            </a:r>
            <a:r>
              <a:rPr lang="en-US" sz="3600" u="sng" dirty="0">
                <a:solidFill>
                  <a:srgbClr val="00B050"/>
                </a:solidFill>
              </a:rPr>
              <a:t>continues to play on the slide</a:t>
            </a:r>
            <a:r>
              <a:rPr lang="en-US" sz="3600" dirty="0"/>
              <a:t> until the </a:t>
            </a:r>
            <a:r>
              <a:rPr lang="en-US" sz="3600" u="sng" dirty="0">
                <a:solidFill>
                  <a:srgbClr val="00B050"/>
                </a:solidFill>
              </a:rPr>
              <a:t>EA comes to get her</a:t>
            </a:r>
            <a:r>
              <a:rPr lang="en-US" sz="3600" dirty="0"/>
              <a:t>.  The hypothesized function of her behavior is to gain </a:t>
            </a:r>
            <a:r>
              <a:rPr lang="en-US" sz="3600" u="sng" dirty="0">
                <a:solidFill>
                  <a:srgbClr val="00B050"/>
                </a:solidFill>
              </a:rPr>
              <a:t>adult attention.</a:t>
            </a:r>
          </a:p>
          <a:p>
            <a:pPr marL="0" indent="0">
              <a:buNone/>
            </a:pPr>
            <a:r>
              <a:rPr lang="en-US" sz="3600" dirty="0"/>
              <a:t> </a:t>
            </a:r>
          </a:p>
          <a:p>
            <a:r>
              <a:rPr lang="en-US" sz="3600" dirty="0"/>
              <a:t>Rogelio </a:t>
            </a:r>
            <a:r>
              <a:rPr lang="en-US" sz="3600" u="sng" dirty="0">
                <a:solidFill>
                  <a:srgbClr val="00B050"/>
                </a:solidFill>
              </a:rPr>
              <a:t>repeatedly talks out </a:t>
            </a:r>
            <a:r>
              <a:rPr lang="en-US" sz="3600" dirty="0"/>
              <a:t>in </a:t>
            </a:r>
            <a:r>
              <a:rPr lang="en-US" sz="3600" u="sng" dirty="0">
                <a:solidFill>
                  <a:srgbClr val="00B050"/>
                </a:solidFill>
              </a:rPr>
              <a:t>Math class </a:t>
            </a:r>
            <a:r>
              <a:rPr lang="en-US" sz="3600" dirty="0"/>
              <a:t>and </a:t>
            </a:r>
            <a:r>
              <a:rPr lang="en-US" sz="3600" u="sng" dirty="0">
                <a:solidFill>
                  <a:srgbClr val="00B050"/>
                </a:solidFill>
              </a:rPr>
              <a:t>interrupts the teacher </a:t>
            </a:r>
            <a:r>
              <a:rPr lang="en-US" sz="3600" dirty="0"/>
              <a:t>and students. He is </a:t>
            </a:r>
            <a:r>
              <a:rPr lang="en-US" sz="3600" u="sng" dirty="0">
                <a:solidFill>
                  <a:srgbClr val="00B050"/>
                </a:solidFill>
              </a:rPr>
              <a:t>sent to a buddy classroom </a:t>
            </a:r>
            <a:r>
              <a:rPr lang="en-US" sz="3600" dirty="0"/>
              <a:t>to complete his work. The hypothesized function of the behavior is to </a:t>
            </a:r>
            <a:r>
              <a:rPr lang="en-US" sz="3600" u="sng" dirty="0">
                <a:solidFill>
                  <a:srgbClr val="00B050"/>
                </a:solidFill>
              </a:rPr>
              <a:t>avoid Math </a:t>
            </a:r>
            <a:r>
              <a:rPr lang="en-US" sz="3600" dirty="0"/>
              <a:t>and </a:t>
            </a:r>
            <a:r>
              <a:rPr lang="en-US" sz="3600" u="sng" dirty="0">
                <a:solidFill>
                  <a:srgbClr val="00B050"/>
                </a:solidFill>
              </a:rPr>
              <a:t>gain peer attention.</a:t>
            </a:r>
          </a:p>
          <a:p>
            <a:pPr marL="0" indent="0">
              <a:buNone/>
            </a:pPr>
            <a:endParaRPr lang="en-US" dirty="0"/>
          </a:p>
        </p:txBody>
      </p:sp>
      <p:sp>
        <p:nvSpPr>
          <p:cNvPr id="5" name="Rounded Rectangle 4">
            <a:hlinkClick r:id="rId5" action="ppaction://hlinksldjump"/>
            <a:extLst>
              <a:ext uri="{FF2B5EF4-FFF2-40B4-BE49-F238E27FC236}">
                <a16:creationId xmlns:a16="http://schemas.microsoft.com/office/drawing/2014/main" id="{3774027A-BB85-9E4D-E946-FFC25BB5CFDA}"/>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40C7D857-36A5-E2CB-6BC6-8AB13B213F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4328445"/>
      </p:ext>
    </p:extLst>
  </p:cSld>
  <p:clrMapOvr>
    <a:masterClrMapping/>
  </p:clrMapOvr>
  <mc:AlternateContent xmlns:mc="http://schemas.openxmlformats.org/markup-compatibility/2006" xmlns:p14="http://schemas.microsoft.com/office/powerpoint/2010/main">
    <mc:Choice Requires="p14">
      <p:transition spd="slow" p14:dur="2000" advTm="45389"/>
    </mc:Choice>
    <mc:Fallback xmlns="">
      <p:transition spd="slow" advTm="45389"/>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this Resource: </a:t>
            </a:r>
          </a:p>
        </p:txBody>
      </p:sp>
      <p:sp>
        <p:nvSpPr>
          <p:cNvPr id="3" name="Content Placeholder 2"/>
          <p:cNvSpPr>
            <a:spLocks noGrp="1"/>
          </p:cNvSpPr>
          <p:nvPr>
            <p:ph idx="1"/>
          </p:nvPr>
        </p:nvSpPr>
        <p:spPr>
          <a:xfrm>
            <a:off x="1237484" y="1253331"/>
            <a:ext cx="8478016" cy="4351338"/>
          </a:xfrm>
        </p:spPr>
        <p:txBody>
          <a:bodyPr/>
          <a:lstStyle/>
          <a:p>
            <a:r>
              <a:rPr lang="en-US" b="1" dirty="0"/>
              <a:t>Intended use</a:t>
            </a:r>
            <a:r>
              <a:rPr lang="en-US" dirty="0"/>
              <a:t>: to prepare coaches and facilitators who will be guiding administration and use of the TFI with school teams.</a:t>
            </a:r>
          </a:p>
          <a:p>
            <a:r>
              <a:rPr lang="en-US" b="1" dirty="0"/>
              <a:t>Resource Components:</a:t>
            </a:r>
          </a:p>
          <a:p>
            <a:pPr lvl="1"/>
            <a:r>
              <a:rPr lang="en-US" u="sng" dirty="0">
                <a:solidFill>
                  <a:schemeClr val="accent1"/>
                </a:solidFill>
                <a:hlinkClick r:id="rId5" action="ppaction://hlinksldjump"/>
              </a:rPr>
              <a:t>Overview of the Tier 3 Administration Process</a:t>
            </a:r>
            <a:endParaRPr lang="en-US" u="sng" dirty="0">
              <a:solidFill>
                <a:schemeClr val="accent1"/>
              </a:solidFill>
            </a:endParaRPr>
          </a:p>
          <a:p>
            <a:pPr lvl="1"/>
            <a:r>
              <a:rPr lang="en-US" u="sng" dirty="0">
                <a:solidFill>
                  <a:schemeClr val="accent1"/>
                </a:solidFill>
                <a:hlinkClick r:id="rId6" action="ppaction://hlinksldjump"/>
              </a:rPr>
              <a:t>Preparation for Tier 3 Administration</a:t>
            </a:r>
            <a:endParaRPr lang="en-US" u="sng" dirty="0">
              <a:solidFill>
                <a:schemeClr val="accent1"/>
              </a:solidFill>
            </a:endParaRPr>
          </a:p>
          <a:p>
            <a:pPr lvl="1"/>
            <a:r>
              <a:rPr lang="en-US" u="sng" dirty="0">
                <a:solidFill>
                  <a:schemeClr val="accent1"/>
                </a:solidFill>
                <a:hlinkClick r:id="rId7" action="ppaction://hlinksldjump"/>
              </a:rPr>
              <a:t>Tier 3 Item Presentation</a:t>
            </a:r>
            <a:endParaRPr lang="en-US" u="sng" dirty="0">
              <a:solidFill>
                <a:schemeClr val="accent1"/>
              </a:solidFill>
            </a:endParaRPr>
          </a:p>
          <a:p>
            <a:pPr lvl="1"/>
            <a:endParaRPr lang="en-US" dirty="0"/>
          </a:p>
          <a:p>
            <a:pPr marL="0" indent="0">
              <a:buNone/>
            </a:pPr>
            <a:endParaRPr lang="en-US" dirty="0"/>
          </a:p>
        </p:txBody>
      </p:sp>
      <p:pic>
        <p:nvPicPr>
          <p:cNvPr id="4" name="Picture 3" descr="OELP Team Meeting | Organisation for Early Literacy Promotion"/>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316216" y="4467459"/>
            <a:ext cx="2675021" cy="2233643"/>
          </a:xfrm>
          <a:prstGeom prst="rect">
            <a:avLst/>
          </a:prstGeom>
        </p:spPr>
      </p:pic>
      <p:sp>
        <p:nvSpPr>
          <p:cNvPr id="6" name="TextBox 5">
            <a:extLst>
              <a:ext uri="{FF2B5EF4-FFF2-40B4-BE49-F238E27FC236}">
                <a16:creationId xmlns:a16="http://schemas.microsoft.com/office/drawing/2014/main" id="{1D239B85-A46A-BB47-2149-D6F27EEADFA4}"/>
              </a:ext>
            </a:extLst>
          </p:cNvPr>
          <p:cNvSpPr txBox="1"/>
          <p:nvPr/>
        </p:nvSpPr>
        <p:spPr>
          <a:xfrm>
            <a:off x="1307016" y="5453360"/>
            <a:ext cx="7939668" cy="923330"/>
          </a:xfrm>
          <a:prstGeom prst="rect">
            <a:avLst/>
          </a:prstGeom>
          <a:noFill/>
        </p:spPr>
        <p:txBody>
          <a:bodyPr wrap="square" rtlCol="0">
            <a:spAutoFit/>
          </a:bodyPr>
          <a:lstStyle/>
          <a:p>
            <a:r>
              <a:rPr lang="en-US" b="1" i="1" dirty="0"/>
              <a:t>Links to resources outside of this presentation: </a:t>
            </a:r>
          </a:p>
          <a:p>
            <a:r>
              <a:rPr lang="en-US" u="sng" dirty="0">
                <a:solidFill>
                  <a:schemeClr val="accent1"/>
                </a:solidFill>
                <a:hlinkClick r:id="rId9"/>
              </a:rPr>
              <a:t>Tiered Fidelity Inventory 3.0 Tier 1 Administration </a:t>
            </a:r>
            <a:endParaRPr lang="en-US" u="sng" dirty="0">
              <a:solidFill>
                <a:schemeClr val="accent1"/>
              </a:solidFill>
            </a:endParaRPr>
          </a:p>
          <a:p>
            <a:r>
              <a:rPr lang="en-US" u="sng" dirty="0">
                <a:solidFill>
                  <a:schemeClr val="accent1"/>
                </a:solidFill>
                <a:hlinkClick r:id="rId10"/>
              </a:rPr>
              <a:t>Tiered Fidelity Inventory 3.0 Tier 2 Administration </a:t>
            </a:r>
            <a:endParaRPr lang="en-US" u="sng" dirty="0">
              <a:solidFill>
                <a:schemeClr val="accent1"/>
              </a:solidFill>
            </a:endParaRPr>
          </a:p>
        </p:txBody>
      </p:sp>
      <p:pic>
        <p:nvPicPr>
          <p:cNvPr id="5" name="Recorded Sound">
            <a:hlinkClick r:id="" action="ppaction://media"/>
            <a:extLst>
              <a:ext uri="{FF2B5EF4-FFF2-40B4-BE49-F238E27FC236}">
                <a16:creationId xmlns:a16="http://schemas.microsoft.com/office/drawing/2014/main" id="{F8FF91D9-A893-7B1A-5FBF-BE61C09403C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52200" y="5915025"/>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97909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E5C3A-AE5C-D232-2757-97785F560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F1D89-D36C-574F-3A40-343819E3FCF4}"/>
              </a:ext>
            </a:extLst>
          </p:cNvPr>
          <p:cNvSpPr>
            <a:spLocks noGrp="1"/>
          </p:cNvSpPr>
          <p:nvPr>
            <p:ph type="title"/>
          </p:nvPr>
        </p:nvSpPr>
        <p:spPr/>
        <p:txBody>
          <a:bodyPr/>
          <a:lstStyle/>
          <a:p>
            <a:r>
              <a:rPr lang="en-US" dirty="0"/>
              <a:t>3.5 Individual Support Plan Protocol</a:t>
            </a:r>
          </a:p>
        </p:txBody>
      </p:sp>
      <p:graphicFrame>
        <p:nvGraphicFramePr>
          <p:cNvPr id="4" name="Content Placeholder 3">
            <a:extLst>
              <a:ext uri="{FF2B5EF4-FFF2-40B4-BE49-F238E27FC236}">
                <a16:creationId xmlns:a16="http://schemas.microsoft.com/office/drawing/2014/main" id="{A53AC6D3-E2B6-4EA3-E0CC-2DDDFCB25278}"/>
              </a:ext>
            </a:extLst>
          </p:cNvPr>
          <p:cNvGraphicFramePr>
            <a:graphicFrameLocks noGrp="1"/>
          </p:cNvGraphicFramePr>
          <p:nvPr>
            <p:ph idx="1"/>
            <p:extLst>
              <p:ext uri="{D42A27DB-BD31-4B8C-83A1-F6EECF244321}">
                <p14:modId xmlns:p14="http://schemas.microsoft.com/office/powerpoint/2010/main" val="2622595714"/>
              </p:ext>
            </p:extLst>
          </p:nvPr>
        </p:nvGraphicFramePr>
        <p:xfrm>
          <a:off x="1006892" y="1134898"/>
          <a:ext cx="10515600" cy="5498677"/>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Practices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pPr lvl="0"/>
                      <a:r>
                        <a:rPr lang="en-US" sz="1800" kern="1200" dirty="0">
                          <a:solidFill>
                            <a:schemeClr val="dk1"/>
                          </a:solidFill>
                          <a:effectLst/>
                          <a:latin typeface="+mn-lt"/>
                          <a:ea typeface="+mn-ea"/>
                          <a:cs typeface="+mn-cs"/>
                        </a:rPr>
                        <a:t>Tier 3 leadership team develops, implements and monitors the use of an individual support plan protocol to guide the development of individualized support plans based on individualized assessment data (item 3.16), including decision rules for matching plan to student level of need (e.g., brief, comprehensive, wrap-around) and all of the following plan elements:</a:t>
                      </a:r>
                      <a:r>
                        <a:rPr lang="en-US" dirty="0">
                          <a:effectLst/>
                        </a:rPr>
                        <a:t> </a:t>
                      </a:r>
                      <a:endParaRPr lang="en-US" sz="1800" kern="1200" dirty="0">
                        <a:solidFill>
                          <a:schemeClr val="dk1"/>
                        </a:solidFill>
                        <a:effectLst/>
                        <a:latin typeface="+mn-lt"/>
                        <a:ea typeface="+mn-ea"/>
                        <a:cs typeface="+mn-cs"/>
                      </a:endParaRPr>
                    </a:p>
                    <a:p>
                      <a:pPr marL="342900" lvl="0" indent="-342900">
                        <a:buFont typeface="+mj-lt"/>
                        <a:buAutoNum type="arabicPeriod"/>
                      </a:pPr>
                      <a:r>
                        <a:rPr lang="en-US" sz="1800" kern="1200" dirty="0">
                          <a:solidFill>
                            <a:schemeClr val="dk1"/>
                          </a:solidFill>
                          <a:effectLst/>
                          <a:latin typeface="+mn-lt"/>
                          <a:ea typeface="+mn-ea"/>
                          <a:cs typeface="+mn-cs"/>
                        </a:rPr>
                        <a:t>prevention strategies </a:t>
                      </a:r>
                    </a:p>
                    <a:p>
                      <a:pPr marL="342900" lvl="0" indent="-342900">
                        <a:buFont typeface="+mj-lt"/>
                        <a:buAutoNum type="arabicPeriod"/>
                      </a:pPr>
                      <a:r>
                        <a:rPr lang="en-US" sz="1800" kern="1200" dirty="0">
                          <a:solidFill>
                            <a:schemeClr val="dk1"/>
                          </a:solidFill>
                          <a:effectLst/>
                          <a:latin typeface="+mn-lt"/>
                          <a:ea typeface="+mn-ea"/>
                          <a:cs typeface="+mn-cs"/>
                        </a:rPr>
                        <a:t>teaching strategies  </a:t>
                      </a:r>
                    </a:p>
                    <a:p>
                      <a:pPr marL="342900" lvl="0" indent="-342900">
                        <a:buFont typeface="+mj-lt"/>
                        <a:buAutoNum type="arabicPeriod"/>
                      </a:pPr>
                      <a:r>
                        <a:rPr lang="en-US" sz="1800" kern="1200" dirty="0">
                          <a:solidFill>
                            <a:schemeClr val="dk1"/>
                          </a:solidFill>
                          <a:effectLst/>
                          <a:latin typeface="+mn-lt"/>
                          <a:ea typeface="+mn-ea"/>
                          <a:cs typeface="+mn-cs"/>
                        </a:rPr>
                        <a:t>consequence strategies: </a:t>
                      </a:r>
                    </a:p>
                    <a:p>
                      <a:pPr marL="800100" lvl="1" indent="-342900">
                        <a:buFont typeface="+mj-lt"/>
                        <a:buAutoNum type="alphaLcPeriod"/>
                      </a:pPr>
                      <a:r>
                        <a:rPr lang="en-US" sz="1800" kern="1200" dirty="0">
                          <a:solidFill>
                            <a:schemeClr val="dk1"/>
                          </a:solidFill>
                          <a:effectLst/>
                          <a:latin typeface="+mn-lt"/>
                          <a:ea typeface="+mn-ea"/>
                          <a:cs typeface="+mn-cs"/>
                        </a:rPr>
                        <a:t>to encourage or reinforce contextually appropriate behaviors</a:t>
                      </a:r>
                    </a:p>
                    <a:p>
                      <a:pPr marL="800100" lvl="1" indent="-342900">
                        <a:buFont typeface="+mj-lt"/>
                        <a:buAutoNum type="alphaLcPeriod"/>
                      </a:pPr>
                      <a:r>
                        <a:rPr lang="en-US" sz="1800" kern="1200" dirty="0">
                          <a:solidFill>
                            <a:schemeClr val="dk1"/>
                          </a:solidFill>
                          <a:effectLst/>
                          <a:latin typeface="+mn-lt"/>
                          <a:ea typeface="+mn-ea"/>
                          <a:cs typeface="+mn-cs"/>
                        </a:rPr>
                        <a:t>to prevent reinforcement of and respond to contextually inappropriate behaviors </a:t>
                      </a:r>
                    </a:p>
                    <a:p>
                      <a:pPr marL="342900" lvl="0" indent="-342900">
                        <a:buFont typeface="+mj-lt"/>
                        <a:buAutoNum type="arabicPeriod"/>
                      </a:pPr>
                      <a:r>
                        <a:rPr lang="en-US" sz="1800" kern="1200" dirty="0">
                          <a:solidFill>
                            <a:schemeClr val="dk1"/>
                          </a:solidFill>
                          <a:effectLst/>
                          <a:latin typeface="+mn-lt"/>
                          <a:ea typeface="+mn-ea"/>
                          <a:cs typeface="+mn-cs"/>
                        </a:rPr>
                        <a:t>safety elements that prioritize alternatives to restraint where needed</a:t>
                      </a:r>
                    </a:p>
                    <a:p>
                      <a:pPr marL="342900" lvl="0" indent="-342900">
                        <a:buFont typeface="+mj-lt"/>
                        <a:buAutoNum type="arabicPeriod"/>
                      </a:pPr>
                      <a:r>
                        <a:rPr lang="en-US" sz="1800" kern="1200" dirty="0">
                          <a:solidFill>
                            <a:schemeClr val="dk1"/>
                          </a:solidFill>
                          <a:effectLst/>
                          <a:latin typeface="+mn-lt"/>
                          <a:ea typeface="+mn-ea"/>
                          <a:cs typeface="+mn-cs"/>
                        </a:rPr>
                        <a:t>systematic process for assessing fidelity and impact</a:t>
                      </a:r>
                    </a:p>
                    <a:p>
                      <a:pPr marL="342900" lvl="0" indent="-342900">
                        <a:buFont typeface="+mj-lt"/>
                        <a:buAutoNum type="arabicPeriod"/>
                      </a:pPr>
                      <a:r>
                        <a:rPr lang="en-US" sz="1800" kern="1200" dirty="0">
                          <a:solidFill>
                            <a:schemeClr val="dk1"/>
                          </a:solidFill>
                          <a:effectLst/>
                          <a:latin typeface="+mn-lt"/>
                          <a:ea typeface="+mn-ea"/>
                          <a:cs typeface="+mn-cs"/>
                        </a:rPr>
                        <a:t>action plan for putting the comprehensive support plan in place</a:t>
                      </a:r>
                    </a:p>
                    <a:p>
                      <a:pPr marL="342900" indent="-342900">
                        <a:buFont typeface="+mj-lt"/>
                        <a:buAutoNum type="arabicPeriod"/>
                      </a:pPr>
                      <a:r>
                        <a:rPr lang="en-US" sz="1800" kern="1200" dirty="0">
                          <a:solidFill>
                            <a:schemeClr val="dk1"/>
                          </a:solidFill>
                          <a:effectLst/>
                          <a:latin typeface="+mn-lt"/>
                          <a:ea typeface="+mn-ea"/>
                          <a:cs typeface="+mn-cs"/>
                        </a:rPr>
                        <a:t>adaptations or modifications to Tier 1 and 2 supports are prioritized before adding new interventions</a:t>
                      </a:r>
                      <a:r>
                        <a:rPr lang="en-US" dirty="0">
                          <a:effectLst/>
                        </a:rPr>
                        <a:t> </a:t>
                      </a:r>
                      <a:endParaRPr lang="en-US" sz="3600" b="0" kern="1200" dirty="0">
                        <a:solidFill>
                          <a:schemeClr val="tx1"/>
                        </a:solidFill>
                        <a:effectLst/>
                      </a:endParaRPr>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Review of comprehensive individual support protocol </a:t>
                      </a:r>
                    </a:p>
                    <a:p>
                      <a:pPr algn="l"/>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04C67010-F580-83BF-93EC-3AE3F11394FF}"/>
              </a:ext>
            </a:extLst>
          </p:cNvPr>
          <p:cNvSpPr/>
          <p:nvPr/>
        </p:nvSpPr>
        <p:spPr>
          <a:xfrm>
            <a:off x="3613129" y="2159313"/>
            <a:ext cx="4965742" cy="253937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3 supports are more effective when matched to student need and include specific elements.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092CE51D-A4E5-2EB2-C782-A6D0C2B78E0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0858D10A-318F-69F5-050E-5E705E5C5A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34429331"/>
      </p:ext>
    </p:extLst>
  </p:cSld>
  <p:clrMapOvr>
    <a:masterClrMapping/>
  </p:clrMapOvr>
  <mc:AlternateContent xmlns:mc="http://schemas.openxmlformats.org/markup-compatibility/2006" xmlns:p14="http://schemas.microsoft.com/office/powerpoint/2010/main">
    <mc:Choice Requires="p14">
      <p:transition spd="slow" p14:dur="2000" advTm="31379"/>
    </mc:Choice>
    <mc:Fallback xmlns="">
      <p:transition spd="slow" advTm="313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Individual Support Plan Elements</a:t>
            </a:r>
          </a:p>
        </p:txBody>
      </p:sp>
      <p:graphicFrame>
        <p:nvGraphicFramePr>
          <p:cNvPr id="3" name="Table 2">
            <a:extLst>
              <a:ext uri="{FF2B5EF4-FFF2-40B4-BE49-F238E27FC236}">
                <a16:creationId xmlns:a16="http://schemas.microsoft.com/office/drawing/2014/main" id="{84C0C530-4610-9F6F-F9AB-94F91E8D3B71}"/>
              </a:ext>
            </a:extLst>
          </p:cNvPr>
          <p:cNvGraphicFramePr>
            <a:graphicFrameLocks noGrp="1"/>
          </p:cNvGraphicFramePr>
          <p:nvPr>
            <p:extLst>
              <p:ext uri="{D42A27DB-BD31-4B8C-83A1-F6EECF244321}">
                <p14:modId xmlns:p14="http://schemas.microsoft.com/office/powerpoint/2010/main" val="1174557175"/>
              </p:ext>
            </p:extLst>
          </p:nvPr>
        </p:nvGraphicFramePr>
        <p:xfrm>
          <a:off x="1163213" y="1338737"/>
          <a:ext cx="9865574" cy="4936104"/>
        </p:xfrm>
        <a:graphic>
          <a:graphicData uri="http://schemas.openxmlformats.org/drawingml/2006/table">
            <a:tbl>
              <a:tblPr/>
              <a:tblGrid>
                <a:gridCol w="2704692">
                  <a:extLst>
                    <a:ext uri="{9D8B030D-6E8A-4147-A177-3AD203B41FA5}">
                      <a16:colId xmlns:a16="http://schemas.microsoft.com/office/drawing/2014/main" val="3316541250"/>
                    </a:ext>
                  </a:extLst>
                </a:gridCol>
                <a:gridCol w="7160882">
                  <a:extLst>
                    <a:ext uri="{9D8B030D-6E8A-4147-A177-3AD203B41FA5}">
                      <a16:colId xmlns:a16="http://schemas.microsoft.com/office/drawing/2014/main" val="1394429042"/>
                    </a:ext>
                  </a:extLst>
                </a:gridCol>
              </a:tblGrid>
              <a:tr h="243065">
                <a:tc>
                  <a:txBody>
                    <a:bodyPr/>
                    <a:lstStyle/>
                    <a:p>
                      <a:pPr marL="0" marR="0"/>
                      <a:r>
                        <a:rPr lang="en-US" sz="1200" b="1" dirty="0">
                          <a:solidFill>
                            <a:schemeClr val="tx1"/>
                          </a:solidFill>
                          <a:effectLst/>
                          <a:latin typeface="Aptos" panose="020B0004020202020204" pitchFamily="34" charset="0"/>
                        </a:rPr>
                        <a:t>Strategies:</a:t>
                      </a:r>
                      <a:endParaRPr lang="en-US" sz="1200" dirty="0">
                        <a:solidFill>
                          <a:schemeClr val="tx1"/>
                        </a:solidFill>
                        <a:effectLst/>
                        <a:latin typeface="Aptos" panose="020B0004020202020204" pitchFamily="34" charset="0"/>
                      </a:endParaRP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pPr marL="0" marR="0"/>
                      <a:r>
                        <a:rPr lang="en-US" sz="1200" b="1">
                          <a:solidFill>
                            <a:schemeClr val="tx1"/>
                          </a:solidFill>
                          <a:effectLst/>
                          <a:latin typeface="Aptos" panose="020B0004020202020204" pitchFamily="34" charset="0"/>
                        </a:rPr>
                        <a:t>Description/Examples</a:t>
                      </a:r>
                      <a:endParaRPr lang="en-US" sz="1200">
                        <a:solidFill>
                          <a:schemeClr val="tx1"/>
                        </a:solidFill>
                        <a:effectLst/>
                        <a:latin typeface="Aptos" panose="020B0004020202020204" pitchFamily="34" charset="0"/>
                      </a:endParaRP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3469536825"/>
                  </a:ext>
                </a:extLst>
              </a:tr>
              <a:tr h="347916">
                <a:tc>
                  <a:txBody>
                    <a:bodyPr/>
                    <a:lstStyle/>
                    <a:p>
                      <a:pPr marL="0" marR="0"/>
                      <a:r>
                        <a:rPr lang="en-US" sz="1200" dirty="0">
                          <a:solidFill>
                            <a:schemeClr val="tx1"/>
                          </a:solidFill>
                          <a:effectLst/>
                          <a:latin typeface="Aptos" panose="020B0004020202020204" pitchFamily="34" charset="0"/>
                        </a:rPr>
                        <a:t>Prevention</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Focus on prevention first: reducing the situations that lead to these behaviors? (e.g., change seat, morning check in, etc.)</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2912293"/>
                  </a:ext>
                </a:extLst>
              </a:tr>
              <a:tr h="400342">
                <a:tc>
                  <a:txBody>
                    <a:bodyPr/>
                    <a:lstStyle/>
                    <a:p>
                      <a:pPr marL="0" marR="0"/>
                      <a:r>
                        <a:rPr lang="en-US" sz="1200">
                          <a:solidFill>
                            <a:schemeClr val="tx1"/>
                          </a:solidFill>
                          <a:effectLst/>
                          <a:latin typeface="Aptos" panose="020B0004020202020204" pitchFamily="34" charset="0"/>
                        </a:rPr>
                        <a:t>Teaching</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Ensure students know the correct behavior by teaching and re-teaching: (e.g., school-wide expectations, routine, social skills)</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6227953"/>
                  </a:ext>
                </a:extLst>
              </a:tr>
              <a:tr h="557619">
                <a:tc>
                  <a:txBody>
                    <a:bodyPr/>
                    <a:lstStyle/>
                    <a:p>
                      <a:pPr marL="0" marR="0"/>
                      <a:r>
                        <a:rPr lang="en-US" sz="1200" dirty="0">
                          <a:solidFill>
                            <a:schemeClr val="tx1"/>
                          </a:solidFill>
                          <a:effectLst/>
                          <a:latin typeface="Aptos" panose="020B0004020202020204" pitchFamily="34" charset="0"/>
                        </a:rPr>
                        <a:t>Specific rewards, that meet the function of behavior, to reinforce contextually appropriate behavior</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Ensure that appropriate behavior is rewarded in a functionally relevant manner (e.g., provide attention for students reinforced by accessing attention, provide brief break for students reinforced by escaping or avoiding) and strive for 5:1 positives to corrections</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9041884"/>
                  </a:ext>
                </a:extLst>
              </a:tr>
              <a:tr h="557619">
                <a:tc>
                  <a:txBody>
                    <a:bodyPr/>
                    <a:lstStyle/>
                    <a:p>
                      <a:pPr marL="0" marR="0"/>
                      <a:r>
                        <a:rPr lang="en-US" sz="1200" dirty="0">
                          <a:solidFill>
                            <a:schemeClr val="tx1"/>
                          </a:solidFill>
                          <a:effectLst/>
                          <a:latin typeface="Aptos" panose="020B0004020202020204" pitchFamily="34" charset="0"/>
                        </a:rPr>
                        <a:t>To prevent reinforcement of (and respond appropriately to) contextually inappropriate behavior</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Ensure that problem behavior isn’t rewarded: (e.g., student who wants to be sent out of class – provide consequence that doesn’t remove student from class). Use evidence-based response practices:  increase proximity; deliver error corrections with an instructional tone; ignore- attend-praise; use self-monitoring strategies.</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7797193"/>
                  </a:ext>
                </a:extLst>
              </a:tr>
              <a:tr h="400342">
                <a:tc>
                  <a:txBody>
                    <a:bodyPr/>
                    <a:lstStyle/>
                    <a:p>
                      <a:pPr marL="0" marR="0"/>
                      <a:r>
                        <a:rPr lang="en-US" sz="1200">
                          <a:solidFill>
                            <a:schemeClr val="tx1"/>
                          </a:solidFill>
                          <a:effectLst/>
                          <a:latin typeface="Aptos" panose="020B0004020202020204" pitchFamily="34" charset="0"/>
                        </a:rPr>
                        <a:t>Safety elements (when needed)</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If safety is a concern, develop a plan that includes prevention and a system for de-escalation and/or responding to the issue.</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6657772"/>
                  </a:ext>
                </a:extLst>
              </a:tr>
              <a:tr h="347916">
                <a:tc>
                  <a:txBody>
                    <a:bodyPr/>
                    <a:lstStyle/>
                    <a:p>
                      <a:pPr marL="0" marR="0"/>
                      <a:r>
                        <a:rPr lang="en-US" sz="1200" b="1">
                          <a:solidFill>
                            <a:schemeClr val="tx1"/>
                          </a:solidFill>
                          <a:effectLst/>
                          <a:latin typeface="Aptos" panose="020B0004020202020204" pitchFamily="34" charset="0"/>
                        </a:rPr>
                        <a:t>Systems:</a:t>
                      </a:r>
                      <a:endParaRPr lang="en-US" sz="1200">
                        <a:solidFill>
                          <a:schemeClr val="tx1"/>
                        </a:solidFill>
                        <a:effectLst/>
                        <a:latin typeface="Aptos" panose="020B0004020202020204" pitchFamily="34" charset="0"/>
                      </a:endParaRP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tc>
                  <a:txBody>
                    <a:bodyPr/>
                    <a:lstStyle/>
                    <a:p>
                      <a:endParaRPr lang="en-US" sz="1200" dirty="0">
                        <a:solidFill>
                          <a:schemeClr val="tx1"/>
                        </a:solidFill>
                        <a:effectLst/>
                      </a:endParaRP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CECE"/>
                    </a:solidFill>
                  </a:tcPr>
                </a:tc>
                <a:extLst>
                  <a:ext uri="{0D108BD9-81ED-4DB2-BD59-A6C34878D82A}">
                    <a16:rowId xmlns:a16="http://schemas.microsoft.com/office/drawing/2014/main" val="3735494038"/>
                  </a:ext>
                </a:extLst>
              </a:tr>
              <a:tr h="347916">
                <a:tc>
                  <a:txBody>
                    <a:bodyPr/>
                    <a:lstStyle/>
                    <a:p>
                      <a:pPr marL="0" marR="0"/>
                      <a:r>
                        <a:rPr lang="en-US" sz="1200">
                          <a:solidFill>
                            <a:schemeClr val="tx1"/>
                          </a:solidFill>
                          <a:effectLst/>
                          <a:latin typeface="Aptos" panose="020B0004020202020204" pitchFamily="34" charset="0"/>
                        </a:rPr>
                        <a:t>Assess fidelity &amp; impact</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Ensure assessment for fidelity of implementation to the plan and the impact on student behavior</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6770534"/>
                  </a:ext>
                </a:extLst>
              </a:tr>
              <a:tr h="347916">
                <a:tc>
                  <a:txBody>
                    <a:bodyPr/>
                    <a:lstStyle/>
                    <a:p>
                      <a:pPr marL="0" marR="0"/>
                      <a:r>
                        <a:rPr lang="en-US" sz="1200">
                          <a:solidFill>
                            <a:schemeClr val="tx1"/>
                          </a:solidFill>
                          <a:effectLst/>
                          <a:latin typeface="Aptos" panose="020B0004020202020204" pitchFamily="34" charset="0"/>
                        </a:rPr>
                        <a:t>Action plan</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Develop an action plan for putting the plan in place (What, Who, When)</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1773544"/>
                  </a:ext>
                </a:extLst>
              </a:tr>
              <a:tr h="400342">
                <a:tc>
                  <a:txBody>
                    <a:bodyPr/>
                    <a:lstStyle/>
                    <a:p>
                      <a:pPr marL="0" marR="0"/>
                      <a:r>
                        <a:rPr lang="en-US" sz="1200">
                          <a:solidFill>
                            <a:schemeClr val="tx1"/>
                          </a:solidFill>
                          <a:effectLst/>
                          <a:latin typeface="Aptos" panose="020B0004020202020204" pitchFamily="34" charset="0"/>
                        </a:rPr>
                        <a:t>Adaptations to Tier 1 and 2 supports prioritized </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r>
                        <a:rPr lang="en-US" sz="1200" dirty="0">
                          <a:solidFill>
                            <a:schemeClr val="tx1"/>
                          </a:solidFill>
                          <a:effectLst/>
                          <a:latin typeface="Aptos" panose="020B0004020202020204" pitchFamily="34" charset="0"/>
                        </a:rPr>
                        <a:t>Ensure that school-wide and classroom practices are used with fidelity; consider adaptations to Tier 2 interventions that are more student-specific (e.g., CICO goals expanded to include specific behaviors that meet the school-wide expectations).</a:t>
                      </a:r>
                    </a:p>
                  </a:txBody>
                  <a:tcPr marL="85788" marR="85788" marT="42894" marB="428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3536160"/>
                  </a:ext>
                </a:extLst>
              </a:tr>
            </a:tbl>
          </a:graphicData>
        </a:graphic>
      </p:graphicFrame>
      <p:sp>
        <p:nvSpPr>
          <p:cNvPr id="4" name="Rounded Rectangle 4">
            <a:hlinkClick r:id="rId5" action="ppaction://hlinksldjump"/>
            <a:extLst>
              <a:ext uri="{FF2B5EF4-FFF2-40B4-BE49-F238E27FC236}">
                <a16:creationId xmlns:a16="http://schemas.microsoft.com/office/drawing/2014/main" id="{D032A903-464A-F840-EBEC-7F04A27BA31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5" name="Recorded Sound">
            <a:hlinkClick r:id="" action="ppaction://media"/>
            <a:extLst>
              <a:ext uri="{FF2B5EF4-FFF2-40B4-BE49-F238E27FC236}">
                <a16:creationId xmlns:a16="http://schemas.microsoft.com/office/drawing/2014/main" id="{5E246DFB-4985-38A5-8D0A-7C67062B39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8927457"/>
      </p:ext>
    </p:extLst>
  </p:cSld>
  <p:clrMapOvr>
    <a:masterClrMapping/>
  </p:clrMapOvr>
  <mc:AlternateContent xmlns:mc="http://schemas.openxmlformats.org/markup-compatibility/2006" xmlns:p14="http://schemas.microsoft.com/office/powerpoint/2010/main">
    <mc:Choice Requires="p14">
      <p:transition spd="slow" p14:dur="2000" advTm="8431"/>
    </mc:Choice>
    <mc:Fallback xmlns="">
      <p:transition spd="slow" advTm="8431"/>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39FDC-FA96-BE12-3291-DEBEA187FD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1B72EE-94CB-293F-BDC6-31BF43FC6C29}"/>
              </a:ext>
            </a:extLst>
          </p:cNvPr>
          <p:cNvSpPr>
            <a:spLocks noGrp="1"/>
          </p:cNvSpPr>
          <p:nvPr>
            <p:ph type="title"/>
          </p:nvPr>
        </p:nvSpPr>
        <p:spPr/>
        <p:txBody>
          <a:bodyPr/>
          <a:lstStyle/>
          <a:p>
            <a:r>
              <a:rPr lang="en-US" dirty="0"/>
              <a:t>3.5 Individual Support Plan Protocol</a:t>
            </a:r>
          </a:p>
        </p:txBody>
      </p:sp>
      <p:pic>
        <p:nvPicPr>
          <p:cNvPr id="7" name="Recorded Sound">
            <a:hlinkClick r:id="" action="ppaction://media"/>
            <a:extLst>
              <a:ext uri="{FF2B5EF4-FFF2-40B4-BE49-F238E27FC236}">
                <a16:creationId xmlns:a16="http://schemas.microsoft.com/office/drawing/2014/main" id="{66253F8B-2B1A-11BE-6E3B-3489E8CF65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A17CB407-3F88-CF68-44B5-9CDDBCC2B1FC}"/>
              </a:ext>
            </a:extLst>
          </p:cNvPr>
          <p:cNvGraphicFramePr>
            <a:graphicFrameLocks/>
          </p:cNvGraphicFramePr>
          <p:nvPr>
            <p:extLst>
              <p:ext uri="{D42A27DB-BD31-4B8C-83A1-F6EECF244321}">
                <p14:modId xmlns:p14="http://schemas.microsoft.com/office/powerpoint/2010/main" val="2544222185"/>
              </p:ext>
            </p:extLst>
          </p:nvPr>
        </p:nvGraphicFramePr>
        <p:xfrm>
          <a:off x="677333" y="1377308"/>
          <a:ext cx="10801880" cy="546309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New Roman" panose="02020603050405020304" pitchFamily="18" charset="0"/>
                        </a:rPr>
                        <a:t>No protocol</a:t>
                      </a:r>
                      <a:r>
                        <a:rPr lang="en-US" sz="1200">
                          <a:solidFill>
                            <a:srgbClr val="000000"/>
                          </a:solidFill>
                          <a:effectLst/>
                          <a:latin typeface="Times New Roman" panose="02020603050405020304" pitchFamily="18" charset="0"/>
                          <a:ea typeface="Times New Roman" panose="02020603050405020304" pitchFamily="18" charset="0"/>
                        </a:rPr>
                        <a:t> for developing </a:t>
                      </a:r>
                      <a:r>
                        <a:rPr lang="en-US" sz="1200">
                          <a:solidFill>
                            <a:srgbClr val="000000"/>
                          </a:solidFill>
                          <a:effectLst/>
                          <a:latin typeface="Times New Roman" panose="02020603050405020304" pitchFamily="18" charset="0"/>
                          <a:ea typeface="Times"/>
                        </a:rPr>
                        <a:t>and implementing </a:t>
                      </a:r>
                      <a:r>
                        <a:rPr lang="en-US" sz="1200">
                          <a:solidFill>
                            <a:srgbClr val="000000"/>
                          </a:solidFill>
                          <a:effectLst/>
                          <a:latin typeface="Times New Roman" panose="02020603050405020304" pitchFamily="18" charset="0"/>
                          <a:ea typeface="Times New Roman" panose="02020603050405020304" pitchFamily="18" charset="0"/>
                        </a:rPr>
                        <a:t>individualized Tier 3 support exists.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A </a:t>
                      </a:r>
                      <a:r>
                        <a:rPr lang="en-US" sz="1200" b="1" dirty="0">
                          <a:solidFill>
                            <a:srgbClr val="000000"/>
                          </a:solidFill>
                          <a:effectLst/>
                          <a:latin typeface="Times New Roman" panose="02020603050405020304" pitchFamily="18" charset="0"/>
                          <a:ea typeface="Times"/>
                        </a:rPr>
                        <a:t>written</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protocol exists </a:t>
                      </a:r>
                      <a:r>
                        <a:rPr lang="en-US" sz="1200" dirty="0">
                          <a:solidFill>
                            <a:srgbClr val="000000"/>
                          </a:solidFill>
                          <a:effectLst/>
                          <a:latin typeface="Times New Roman" panose="02020603050405020304" pitchFamily="18" charset="0"/>
                          <a:ea typeface="Times"/>
                        </a:rPr>
                        <a:t>for </a:t>
                      </a:r>
                      <a:r>
                        <a:rPr lang="en-US" sz="1200" dirty="0">
                          <a:solidFill>
                            <a:srgbClr val="000000"/>
                          </a:solidFill>
                          <a:effectLst/>
                          <a:latin typeface="Times New Roman" panose="02020603050405020304" pitchFamily="18" charset="0"/>
                          <a:ea typeface="Times New Roman" panose="02020603050405020304" pitchFamily="18" charset="0"/>
                        </a:rPr>
                        <a:t>developing </a:t>
                      </a:r>
                      <a:r>
                        <a:rPr lang="en-US" sz="1200" dirty="0">
                          <a:solidFill>
                            <a:srgbClr val="000000"/>
                          </a:solidFill>
                          <a:effectLst/>
                          <a:latin typeface="Times New Roman" panose="02020603050405020304" pitchFamily="18" charset="0"/>
                          <a:ea typeface="Times"/>
                        </a:rPr>
                        <a:t>and implementing </a:t>
                      </a:r>
                      <a:r>
                        <a:rPr lang="en-US" sz="1200" dirty="0">
                          <a:solidFill>
                            <a:srgbClr val="000000"/>
                          </a:solidFill>
                          <a:effectLst/>
                          <a:latin typeface="Times New Roman" panose="02020603050405020304" pitchFamily="18" charset="0"/>
                          <a:ea typeface="Times New Roman" panose="02020603050405020304" pitchFamily="18" charset="0"/>
                        </a:rPr>
                        <a:t>individual support plans, </a:t>
                      </a:r>
                      <a:r>
                        <a:rPr lang="en-US" sz="1200" dirty="0">
                          <a:solidFill>
                            <a:srgbClr val="000000"/>
                          </a:solidFill>
                          <a:effectLst/>
                          <a:latin typeface="Times New Roman" panose="02020603050405020304" pitchFamily="18" charset="0"/>
                          <a:ea typeface="Times"/>
                        </a:rPr>
                        <a:t>but the protocol does </a:t>
                      </a:r>
                      <a:r>
                        <a:rPr lang="en-US" sz="1200" b="0" dirty="0">
                          <a:solidFill>
                            <a:srgbClr val="000000"/>
                          </a:solidFill>
                          <a:effectLst/>
                          <a:latin typeface="Times New Roman" panose="02020603050405020304" pitchFamily="18" charset="0"/>
                          <a:ea typeface="Times"/>
                        </a:rPr>
                        <a:t>not</a:t>
                      </a:r>
                      <a:r>
                        <a:rPr lang="en-US" sz="1200" dirty="0">
                          <a:solidFill>
                            <a:srgbClr val="000000"/>
                          </a:solidFill>
                          <a:effectLst/>
                          <a:latin typeface="Times New Roman" panose="02020603050405020304" pitchFamily="18" charset="0"/>
                          <a:ea typeface="Times"/>
                        </a:rPr>
                        <a:t> include decision rules for matching to student level of need or include all plan elements (1-7)</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A written protocol exists for </a:t>
                      </a:r>
                      <a:r>
                        <a:rPr lang="en-US" sz="1200" dirty="0">
                          <a:solidFill>
                            <a:srgbClr val="000000"/>
                          </a:solidFill>
                          <a:effectLst/>
                          <a:latin typeface="Times New Roman" panose="02020603050405020304" pitchFamily="18" charset="0"/>
                          <a:ea typeface="Times New Roman" panose="02020603050405020304" pitchFamily="18" charset="0"/>
                        </a:rPr>
                        <a:t>developing </a:t>
                      </a:r>
                      <a:r>
                        <a:rPr lang="en-US" sz="1200" dirty="0">
                          <a:solidFill>
                            <a:srgbClr val="000000"/>
                          </a:solidFill>
                          <a:effectLst/>
                          <a:latin typeface="Times New Roman" panose="02020603050405020304" pitchFamily="18" charset="0"/>
                          <a:ea typeface="Times"/>
                        </a:rPr>
                        <a:t>and implementing </a:t>
                      </a:r>
                      <a:r>
                        <a:rPr lang="en-US" sz="1200" dirty="0">
                          <a:solidFill>
                            <a:srgbClr val="000000"/>
                          </a:solidFill>
                          <a:effectLst/>
                          <a:latin typeface="Times New Roman" panose="02020603050405020304" pitchFamily="18" charset="0"/>
                          <a:ea typeface="Times New Roman" panose="02020603050405020304" pitchFamily="18" charset="0"/>
                        </a:rPr>
                        <a:t>individual support plans, </a:t>
                      </a:r>
                      <a:r>
                        <a:rPr lang="en-US" sz="1200" b="1" dirty="0">
                          <a:solidFill>
                            <a:srgbClr val="000000"/>
                          </a:solidFill>
                          <a:effectLst/>
                          <a:latin typeface="Times New Roman" panose="02020603050405020304" pitchFamily="18" charset="0"/>
                          <a:ea typeface="Times"/>
                        </a:rPr>
                        <a:t>and</a:t>
                      </a:r>
                      <a:r>
                        <a:rPr lang="en-US" sz="1200" dirty="0">
                          <a:solidFill>
                            <a:srgbClr val="000000"/>
                          </a:solidFill>
                          <a:effectLst/>
                          <a:latin typeface="Times New Roman" panose="02020603050405020304" pitchFamily="18" charset="0"/>
                          <a:ea typeface="Times"/>
                        </a:rPr>
                        <a:t> the protocol includes decision rules for matching to student level of need </a:t>
                      </a:r>
                      <a:r>
                        <a:rPr lang="en-US" sz="1200" b="0" dirty="0">
                          <a:solidFill>
                            <a:srgbClr val="000000"/>
                          </a:solidFill>
                          <a:effectLst/>
                          <a:latin typeface="Times New Roman" panose="02020603050405020304" pitchFamily="18" charset="0"/>
                          <a:ea typeface="Times"/>
                        </a:rPr>
                        <a:t>and</a:t>
                      </a:r>
                      <a:r>
                        <a:rPr lang="en-US" sz="1200" dirty="0">
                          <a:solidFill>
                            <a:srgbClr val="000000"/>
                          </a:solidFill>
                          <a:effectLst/>
                          <a:latin typeface="Times New Roman" panose="02020603050405020304" pitchFamily="18" charset="0"/>
                          <a:ea typeface="Times"/>
                        </a:rPr>
                        <a:t> includes all plan elements (1-7) but the </a:t>
                      </a:r>
                      <a:r>
                        <a:rPr lang="en-US" sz="1200" b="1" dirty="0">
                          <a:solidFill>
                            <a:srgbClr val="000000"/>
                          </a:solidFill>
                          <a:effectLst/>
                          <a:latin typeface="Times New Roman" panose="02020603050405020304" pitchFamily="18" charset="0"/>
                          <a:ea typeface="Times"/>
                        </a:rPr>
                        <a:t>leadership team does not actively monitor adherence to protocol elements.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A written protocol exists for </a:t>
                      </a:r>
                      <a:r>
                        <a:rPr lang="en-US" sz="1200" dirty="0">
                          <a:solidFill>
                            <a:srgbClr val="000000"/>
                          </a:solidFill>
                          <a:effectLst/>
                          <a:latin typeface="Times New Roman" panose="02020603050405020304" pitchFamily="18" charset="0"/>
                          <a:ea typeface="Times New Roman" panose="02020603050405020304" pitchFamily="18" charset="0"/>
                        </a:rPr>
                        <a:t>developing </a:t>
                      </a:r>
                      <a:r>
                        <a:rPr lang="en-US" sz="1200" dirty="0">
                          <a:solidFill>
                            <a:srgbClr val="000000"/>
                          </a:solidFill>
                          <a:effectLst/>
                          <a:latin typeface="Times New Roman" panose="02020603050405020304" pitchFamily="18" charset="0"/>
                          <a:ea typeface="Times"/>
                        </a:rPr>
                        <a:t>and implementing </a:t>
                      </a:r>
                      <a:r>
                        <a:rPr lang="en-US" sz="1200" dirty="0">
                          <a:solidFill>
                            <a:srgbClr val="000000"/>
                          </a:solidFill>
                          <a:effectLst/>
                          <a:latin typeface="Times New Roman" panose="02020603050405020304" pitchFamily="18" charset="0"/>
                          <a:ea typeface="Times New Roman" panose="02020603050405020304" pitchFamily="18" charset="0"/>
                        </a:rPr>
                        <a:t>individual support plans, </a:t>
                      </a:r>
                      <a:r>
                        <a:rPr lang="en-US" sz="1200" dirty="0">
                          <a:solidFill>
                            <a:srgbClr val="000000"/>
                          </a:solidFill>
                          <a:effectLst/>
                          <a:latin typeface="Times New Roman" panose="02020603050405020304" pitchFamily="18" charset="0"/>
                          <a:ea typeface="Times"/>
                        </a:rPr>
                        <a:t>and the protocol includes decision rules for matching to student level of need </a:t>
                      </a:r>
                      <a:r>
                        <a:rPr lang="en-US" sz="1200" b="1" dirty="0">
                          <a:solidFill>
                            <a:srgbClr val="000000"/>
                          </a:solidFill>
                          <a:effectLst/>
                          <a:latin typeface="Times New Roman" panose="02020603050405020304" pitchFamily="18" charset="0"/>
                          <a:ea typeface="Times"/>
                        </a:rPr>
                        <a:t>and</a:t>
                      </a:r>
                      <a:r>
                        <a:rPr lang="en-US" sz="1200" dirty="0">
                          <a:solidFill>
                            <a:srgbClr val="000000"/>
                          </a:solidFill>
                          <a:effectLst/>
                          <a:latin typeface="Times New Roman" panose="02020603050405020304" pitchFamily="18" charset="0"/>
                          <a:ea typeface="Times"/>
                        </a:rPr>
                        <a:t> includes all plan elements (1-7) and it is implemented consistently across </a:t>
                      </a:r>
                      <a:r>
                        <a:rPr lang="en-US" sz="1200" b="1" dirty="0">
                          <a:solidFill>
                            <a:srgbClr val="000000"/>
                          </a:solidFill>
                          <a:effectLst/>
                          <a:latin typeface="Times New Roman" panose="02020603050405020304" pitchFamily="18" charset="0"/>
                          <a:ea typeface="Times"/>
                        </a:rPr>
                        <a:t>some</a:t>
                      </a:r>
                      <a:r>
                        <a:rPr lang="en-US" sz="1200" dirty="0">
                          <a:solidFill>
                            <a:srgbClr val="000000"/>
                          </a:solidFill>
                          <a:effectLst/>
                          <a:latin typeface="Times New Roman" panose="02020603050405020304" pitchFamily="18" charset="0"/>
                          <a:ea typeface="Times"/>
                        </a:rPr>
                        <a:t> student support teams and the </a:t>
                      </a:r>
                      <a:r>
                        <a:rPr lang="en-US" sz="1200" b="1" dirty="0">
                          <a:solidFill>
                            <a:srgbClr val="000000"/>
                          </a:solidFill>
                          <a:effectLst/>
                          <a:latin typeface="Times New Roman" panose="02020603050405020304" pitchFamily="18" charset="0"/>
                          <a:ea typeface="Times"/>
                        </a:rPr>
                        <a:t>leadership team actively monitors adherence to protocol elements.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A written protocol exists for </a:t>
                      </a:r>
                      <a:r>
                        <a:rPr lang="en-US" sz="1200" dirty="0">
                          <a:solidFill>
                            <a:srgbClr val="000000"/>
                          </a:solidFill>
                          <a:effectLst/>
                          <a:latin typeface="Times New Roman" panose="02020603050405020304" pitchFamily="18" charset="0"/>
                          <a:ea typeface="Times New Roman" panose="02020603050405020304" pitchFamily="18" charset="0"/>
                        </a:rPr>
                        <a:t>developing </a:t>
                      </a:r>
                      <a:r>
                        <a:rPr lang="en-US" sz="1200" dirty="0">
                          <a:solidFill>
                            <a:srgbClr val="000000"/>
                          </a:solidFill>
                          <a:effectLst/>
                          <a:latin typeface="Times New Roman" panose="02020603050405020304" pitchFamily="18" charset="0"/>
                          <a:ea typeface="Times"/>
                        </a:rPr>
                        <a:t>and implementing </a:t>
                      </a:r>
                      <a:r>
                        <a:rPr lang="en-US" sz="1200" dirty="0">
                          <a:solidFill>
                            <a:srgbClr val="000000"/>
                          </a:solidFill>
                          <a:effectLst/>
                          <a:latin typeface="Times New Roman" panose="02020603050405020304" pitchFamily="18" charset="0"/>
                          <a:ea typeface="Times New Roman" panose="02020603050405020304" pitchFamily="18" charset="0"/>
                        </a:rPr>
                        <a:t>individual support plans, </a:t>
                      </a:r>
                      <a:r>
                        <a:rPr lang="en-US" sz="1200" dirty="0">
                          <a:solidFill>
                            <a:srgbClr val="000000"/>
                          </a:solidFill>
                          <a:effectLst/>
                          <a:latin typeface="Times New Roman" panose="02020603050405020304" pitchFamily="18" charset="0"/>
                          <a:ea typeface="Times"/>
                        </a:rPr>
                        <a:t>and the protocol includes decision rules for matching to student level of need and includes all plan elements (1-7) and it is implemented consistently across </a:t>
                      </a:r>
                      <a:r>
                        <a:rPr lang="en-US" sz="1200" b="1" dirty="0">
                          <a:solidFill>
                            <a:srgbClr val="000000"/>
                          </a:solidFill>
                          <a:effectLst/>
                          <a:latin typeface="Times New Roman" panose="02020603050405020304" pitchFamily="18" charset="0"/>
                          <a:ea typeface="Times"/>
                        </a:rPr>
                        <a:t>all</a:t>
                      </a:r>
                      <a:r>
                        <a:rPr lang="en-US" sz="1200" dirty="0">
                          <a:solidFill>
                            <a:srgbClr val="000000"/>
                          </a:solidFill>
                          <a:effectLst/>
                          <a:latin typeface="Times New Roman" panose="02020603050405020304" pitchFamily="18" charset="0"/>
                          <a:ea typeface="Times"/>
                        </a:rPr>
                        <a:t> student support teams and the leadership team actively monitors adherence to protocol elements.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Is there a protocol/process for developing and implementing student-specific supports?                       </a:t>
                      </a:r>
                    </a:p>
                    <a:p>
                      <a:pPr marL="342900" indent="-342900">
                        <a:spcAft>
                          <a:spcPts val="1200"/>
                        </a:spcAft>
                        <a:buFont typeface="Wingdings" panose="05000000000000000000" pitchFamily="2" charset="2"/>
                        <a:buChar char="q"/>
                      </a:pPr>
                      <a:r>
                        <a:rPr lang="en-US" sz="2000" b="0" dirty="0"/>
                        <a:t>Does the protocol include decision rules for matching to student level of need?</a:t>
                      </a:r>
                    </a:p>
                    <a:p>
                      <a:pPr marL="342900" indent="-342900">
                        <a:spcAft>
                          <a:spcPts val="1200"/>
                        </a:spcAft>
                        <a:buFont typeface="Wingdings" panose="05000000000000000000" pitchFamily="2" charset="2"/>
                        <a:buChar char="q"/>
                      </a:pPr>
                      <a:r>
                        <a:rPr lang="en-US" sz="2000" b="0" dirty="0"/>
                        <a:t>Are all of the elements included in student support plans?</a:t>
                      </a:r>
                    </a:p>
                    <a:p>
                      <a:pPr marL="342900" indent="-342900">
                        <a:spcAft>
                          <a:spcPts val="1200"/>
                        </a:spcAft>
                        <a:buFont typeface="Wingdings" panose="05000000000000000000" pitchFamily="2" charset="2"/>
                        <a:buChar char="q"/>
                      </a:pPr>
                      <a:r>
                        <a:rPr lang="en-US" sz="2000" b="0" dirty="0"/>
                        <a:t>Is there a process to monitor adherence to protocol elements (i.e., fidelity)?</a:t>
                      </a:r>
                    </a:p>
                    <a:p>
                      <a:pPr marL="342900" indent="-342900">
                        <a:spcAft>
                          <a:spcPts val="1200"/>
                        </a:spcAft>
                        <a:buFont typeface="Wingdings" panose="05000000000000000000" pitchFamily="2" charset="2"/>
                        <a:buChar char="q"/>
                      </a:pPr>
                      <a:r>
                        <a:rPr lang="en-US" sz="2000" b="0" dirty="0"/>
                        <a:t>Is the protocol used across all student support teams?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86EC85DB-BFDA-159E-7065-F176287F23A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0AFA866A-7038-F72B-4784-BC4E49610DF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7396380"/>
      </p:ext>
    </p:extLst>
  </p:cSld>
  <p:clrMapOvr>
    <a:masterClrMapping/>
  </p:clrMapOvr>
  <mc:AlternateContent xmlns:mc="http://schemas.openxmlformats.org/markup-compatibility/2006" xmlns:p14="http://schemas.microsoft.com/office/powerpoint/2010/main">
    <mc:Choice Requires="p14">
      <p:transition spd="slow" p14:dur="2000" advTm="35193"/>
    </mc:Choice>
    <mc:Fallback xmlns="">
      <p:transition spd="slow" advTm="35193"/>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772C0-AFC7-00E0-AF86-0C94922342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AF4D9-2ACD-1576-9742-3B6BC10AFD3E}"/>
              </a:ext>
            </a:extLst>
          </p:cNvPr>
          <p:cNvSpPr>
            <a:spLocks noGrp="1"/>
          </p:cNvSpPr>
          <p:nvPr>
            <p:ph type="title"/>
          </p:nvPr>
        </p:nvSpPr>
        <p:spPr/>
        <p:txBody>
          <a:bodyPr/>
          <a:lstStyle/>
          <a:p>
            <a:r>
              <a:rPr lang="en-US" dirty="0"/>
              <a:t>3.6 Access to Tier 1 &amp; Tier 2 Supports</a:t>
            </a:r>
          </a:p>
        </p:txBody>
      </p:sp>
      <p:graphicFrame>
        <p:nvGraphicFramePr>
          <p:cNvPr id="4" name="Content Placeholder 3">
            <a:extLst>
              <a:ext uri="{FF2B5EF4-FFF2-40B4-BE49-F238E27FC236}">
                <a16:creationId xmlns:a16="http://schemas.microsoft.com/office/drawing/2014/main" id="{88A53D92-A866-9C43-267C-DDD21E712D1A}"/>
              </a:ext>
            </a:extLst>
          </p:cNvPr>
          <p:cNvGraphicFramePr>
            <a:graphicFrameLocks noGrp="1"/>
          </p:cNvGraphicFramePr>
          <p:nvPr>
            <p:ph idx="1"/>
            <p:extLst>
              <p:ext uri="{D42A27DB-BD31-4B8C-83A1-F6EECF244321}">
                <p14:modId xmlns:p14="http://schemas.microsoft.com/office/powerpoint/2010/main" val="835788735"/>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Name</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supports are explicitly linked to Tier 1 and Tier 2 supports, and all students receiving Tier 3 supports have access to and are included in Tier 1 and Tier 2 supports.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1 lesson plans and teaching schedules</a:t>
                      </a:r>
                    </a:p>
                    <a:p>
                      <a:r>
                        <a:rPr lang="en-US" sz="1800" kern="1200" dirty="0">
                          <a:solidFill>
                            <a:schemeClr val="dk1"/>
                          </a:solidFill>
                          <a:effectLst/>
                          <a:latin typeface="+mn-lt"/>
                          <a:ea typeface="+mn-ea"/>
                          <a:cs typeface="+mn-cs"/>
                        </a:rPr>
                        <a:t>Tier 2 lesson plans</a:t>
                      </a:r>
                    </a:p>
                    <a:p>
                      <a:r>
                        <a:rPr lang="en-US" dirty="0"/>
                        <a:t>Acknowledgement system</a:t>
                      </a:r>
                    </a:p>
                    <a:p>
                      <a:r>
                        <a:rPr lang="en-US" dirty="0"/>
                        <a:t>Family communication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073EE998-D0E2-0428-8C56-7B1DE5446D90}"/>
              </a:ext>
            </a:extLst>
          </p:cNvPr>
          <p:cNvSpPr/>
          <p:nvPr/>
        </p:nvSpPr>
        <p:spPr>
          <a:xfrm>
            <a:off x="3533998" y="2326367"/>
            <a:ext cx="5124003" cy="220526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3 supports are more effective when layered within Tiers 1 and 2.</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AEAA2207-FBEB-0C81-0126-3E1D0412D820}"/>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29702711-002C-F4C7-8419-70B690CBBA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3757030"/>
      </p:ext>
    </p:extLst>
  </p:cSld>
  <p:clrMapOvr>
    <a:masterClrMapping/>
  </p:clrMapOvr>
  <mc:AlternateContent xmlns:mc="http://schemas.openxmlformats.org/markup-compatibility/2006" xmlns:p14="http://schemas.microsoft.com/office/powerpoint/2010/main">
    <mc:Choice Requires="p14">
      <p:transition spd="slow" p14:dur="2000" advTm="18715"/>
    </mc:Choice>
    <mc:Fallback xmlns="">
      <p:transition spd="slow" advTm="18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158CE-F3C9-7E6A-817B-08D80771EB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37405-7B6E-7599-9433-CC4BA3D2E547}"/>
              </a:ext>
            </a:extLst>
          </p:cNvPr>
          <p:cNvSpPr>
            <a:spLocks noGrp="1"/>
          </p:cNvSpPr>
          <p:nvPr>
            <p:ph type="title"/>
          </p:nvPr>
        </p:nvSpPr>
        <p:spPr/>
        <p:txBody>
          <a:bodyPr/>
          <a:lstStyle/>
          <a:p>
            <a:r>
              <a:rPr lang="en-US" dirty="0"/>
              <a:t>3.6 Access to Tier 1 &amp; Tier 2 Supports</a:t>
            </a:r>
          </a:p>
        </p:txBody>
      </p:sp>
      <p:pic>
        <p:nvPicPr>
          <p:cNvPr id="7" name="Recorded Sound">
            <a:hlinkClick r:id="" action="ppaction://media"/>
            <a:extLst>
              <a:ext uri="{FF2B5EF4-FFF2-40B4-BE49-F238E27FC236}">
                <a16:creationId xmlns:a16="http://schemas.microsoft.com/office/drawing/2014/main" id="{4A43C911-771B-683F-1121-9FB56FC86D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4E5348CA-EE22-79F3-C96B-42D3C3FEAB2C}"/>
              </a:ext>
            </a:extLst>
          </p:cNvPr>
          <p:cNvGraphicFramePr>
            <a:graphicFrameLocks/>
          </p:cNvGraphicFramePr>
          <p:nvPr>
            <p:extLst>
              <p:ext uri="{D42A27DB-BD31-4B8C-83A1-F6EECF244321}">
                <p14:modId xmlns:p14="http://schemas.microsoft.com/office/powerpoint/2010/main" val="132250987"/>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a:rPr>
                        <a:t>No evidence</a:t>
                      </a:r>
                      <a:r>
                        <a:rPr lang="en-US" sz="1200">
                          <a:solidFill>
                            <a:srgbClr val="000000"/>
                          </a:solidFill>
                          <a:effectLst/>
                          <a:latin typeface="Times New Roman" panose="02020603050405020304" pitchFamily="18" charset="0"/>
                          <a:ea typeface="Times"/>
                        </a:rPr>
                        <a:t> exists that students receiving Tier 3 interventions have </a:t>
                      </a:r>
                      <a:r>
                        <a:rPr lang="en-US" sz="1200" b="1">
                          <a:solidFill>
                            <a:srgbClr val="000000"/>
                          </a:solidFill>
                          <a:effectLst/>
                          <a:latin typeface="Times New Roman" panose="02020603050405020304" pitchFamily="18" charset="0"/>
                          <a:ea typeface="Times"/>
                        </a:rPr>
                        <a:t>access to Tier 1 and Tier 2 supports.</a:t>
                      </a:r>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Evidence shows students have </a:t>
                      </a:r>
                      <a:r>
                        <a:rPr lang="en-US" sz="1200" b="1">
                          <a:solidFill>
                            <a:srgbClr val="000000"/>
                          </a:solidFill>
                          <a:effectLst/>
                          <a:latin typeface="Times New Roman" panose="02020603050405020304" pitchFamily="18" charset="0"/>
                          <a:ea typeface="Times"/>
                        </a:rPr>
                        <a:t>some (not full) access </a:t>
                      </a:r>
                      <a:r>
                        <a:rPr lang="en-US" sz="1200">
                          <a:solidFill>
                            <a:srgbClr val="000000"/>
                          </a:solidFill>
                          <a:effectLst/>
                          <a:latin typeface="Times New Roman" panose="02020603050405020304" pitchFamily="18" charset="0"/>
                          <a:ea typeface="Times"/>
                        </a:rPr>
                        <a:t>to Tier 1 and Tier 2 supports.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Evidence shows students have </a:t>
                      </a:r>
                      <a:r>
                        <a:rPr lang="en-US" sz="1200" b="1">
                          <a:solidFill>
                            <a:srgbClr val="000000"/>
                          </a:solidFill>
                          <a:effectLst/>
                          <a:latin typeface="Times New Roman" panose="02020603050405020304" pitchFamily="18" charset="0"/>
                          <a:ea typeface="Times"/>
                        </a:rPr>
                        <a:t>full access </a:t>
                      </a:r>
                      <a:r>
                        <a:rPr lang="en-US" sz="1200">
                          <a:solidFill>
                            <a:srgbClr val="000000"/>
                          </a:solidFill>
                          <a:effectLst/>
                          <a:latin typeface="Times New Roman" panose="02020603050405020304" pitchFamily="18" charset="0"/>
                          <a:ea typeface="Times"/>
                        </a:rPr>
                        <a:t>to Tier 1 and Tier 2 supports, but Tier 3 supports are </a:t>
                      </a:r>
                      <a:r>
                        <a:rPr lang="en-US" sz="1200" b="1">
                          <a:solidFill>
                            <a:srgbClr val="000000"/>
                          </a:solidFill>
                          <a:effectLst/>
                          <a:latin typeface="Times New Roman" panose="02020603050405020304" pitchFamily="18" charset="0"/>
                          <a:ea typeface="Times"/>
                        </a:rPr>
                        <a:t>not</a:t>
                      </a:r>
                      <a:r>
                        <a:rPr lang="en-US" sz="1200" b="1" i="1">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explicitly linked </a:t>
                      </a:r>
                      <a:r>
                        <a:rPr lang="en-US" sz="1200">
                          <a:solidFill>
                            <a:srgbClr val="000000"/>
                          </a:solidFill>
                          <a:effectLst/>
                          <a:latin typeface="Times New Roman" panose="02020603050405020304" pitchFamily="18" charset="0"/>
                          <a:ea typeface="Times"/>
                        </a:rPr>
                        <a:t>to Tier 1 and Tier 2 supports.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Evidence shows students have full access to Tier 1 and Tier 2 supports, </a:t>
                      </a:r>
                      <a:r>
                        <a:rPr lang="en-US" sz="1200" b="1">
                          <a:solidFill>
                            <a:srgbClr val="000000"/>
                          </a:solidFill>
                          <a:effectLst/>
                          <a:latin typeface="Times New Roman" panose="02020603050405020304" pitchFamily="18" charset="0"/>
                          <a:ea typeface="Times"/>
                        </a:rPr>
                        <a:t>and</a:t>
                      </a:r>
                      <a:r>
                        <a:rPr lang="en-US" sz="1200">
                          <a:solidFill>
                            <a:srgbClr val="000000"/>
                          </a:solidFill>
                          <a:effectLst/>
                          <a:latin typeface="Times New Roman" panose="02020603050405020304" pitchFamily="18" charset="0"/>
                          <a:ea typeface="Times"/>
                        </a:rPr>
                        <a:t> most Tier 3 support plans are </a:t>
                      </a:r>
                      <a:r>
                        <a:rPr lang="en-US" sz="1200" b="1">
                          <a:solidFill>
                            <a:srgbClr val="000000"/>
                          </a:solidFill>
                          <a:effectLst/>
                          <a:latin typeface="Times New Roman" panose="02020603050405020304" pitchFamily="18" charset="0"/>
                          <a:ea typeface="Times"/>
                        </a:rPr>
                        <a:t>explicitly linked to Tier 1 and Tier 2 supports.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Evidence shows students have full access to Tier 1 and Tier 2 supports, and </a:t>
                      </a:r>
                      <a:r>
                        <a:rPr lang="en-US" sz="1200" b="1" dirty="0">
                          <a:solidFill>
                            <a:srgbClr val="000000"/>
                          </a:solidFill>
                          <a:effectLst/>
                          <a:latin typeface="Times New Roman" panose="02020603050405020304" pitchFamily="18" charset="0"/>
                          <a:ea typeface="Times"/>
                        </a:rPr>
                        <a:t>all</a:t>
                      </a:r>
                      <a:r>
                        <a:rPr lang="en-US" sz="1200" dirty="0">
                          <a:solidFill>
                            <a:srgbClr val="000000"/>
                          </a:solidFill>
                          <a:effectLst/>
                          <a:latin typeface="Times New Roman" panose="02020603050405020304" pitchFamily="18" charset="0"/>
                          <a:ea typeface="Times"/>
                        </a:rPr>
                        <a:t> Tier 3 support plans are explicitly linked to Tier 1 and Tier 2 supports.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spcAft>
                          <a:spcPts val="600"/>
                        </a:spcAft>
                        <a:buFont typeface="Wingdings" panose="05000000000000000000" pitchFamily="2" charset="2"/>
                        <a:buChar char="q"/>
                      </a:pPr>
                      <a:r>
                        <a:rPr lang="en-US" sz="2400" b="0" dirty="0"/>
                        <a:t>Are Tier 3 support plans linked/layered/aligned with the school-wide, universal system?</a:t>
                      </a:r>
                    </a:p>
                    <a:p>
                      <a:pPr marL="342900" indent="-342900">
                        <a:buFont typeface="Wingdings" panose="05000000000000000000" pitchFamily="2" charset="2"/>
                        <a:buChar char="q"/>
                      </a:pPr>
                      <a:r>
                        <a:rPr lang="en-US" sz="2400" b="0" dirty="0"/>
                        <a:t>Do students receiving Tier 3 supports still receive full access to Tier 1 and Tier 2 systems?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7F0EF7A2-4255-D2CC-D4D8-835F3C9297E7}"/>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F3D5F324-5EBC-1A9B-3F52-9FD2FE11A35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170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4556363"/>
      </p:ext>
    </p:extLst>
  </p:cSld>
  <p:clrMapOvr>
    <a:masterClrMapping/>
  </p:clrMapOvr>
  <mc:AlternateContent xmlns:mc="http://schemas.openxmlformats.org/markup-compatibility/2006" xmlns:p14="http://schemas.microsoft.com/office/powerpoint/2010/main">
    <mc:Choice Requires="p14">
      <p:transition spd="slow" p14:dur="2000" advTm="38812"/>
    </mc:Choice>
    <mc:Fallback xmlns="">
      <p:transition spd="slow" advTm="38812"/>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7F7D5-AD13-6F19-E0F3-2882A68E4A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CD4AA-523B-C9F4-1688-E54158E48CAB}"/>
              </a:ext>
            </a:extLst>
          </p:cNvPr>
          <p:cNvSpPr>
            <a:spLocks noGrp="1"/>
          </p:cNvSpPr>
          <p:nvPr>
            <p:ph type="title"/>
          </p:nvPr>
        </p:nvSpPr>
        <p:spPr/>
        <p:txBody>
          <a:bodyPr>
            <a:normAutofit fontScale="90000"/>
          </a:bodyPr>
          <a:lstStyle/>
          <a:p>
            <a:r>
              <a:rPr lang="en-US" dirty="0"/>
              <a:t>3.7 Leadership Team Professional Development &amp; Coaching </a:t>
            </a:r>
          </a:p>
        </p:txBody>
      </p:sp>
      <p:graphicFrame>
        <p:nvGraphicFramePr>
          <p:cNvPr id="4" name="Content Placeholder 3">
            <a:extLst>
              <a:ext uri="{FF2B5EF4-FFF2-40B4-BE49-F238E27FC236}">
                <a16:creationId xmlns:a16="http://schemas.microsoft.com/office/drawing/2014/main" id="{E986199F-23BE-A5CC-0F48-A3B6BC49C709}"/>
              </a:ext>
            </a:extLst>
          </p:cNvPr>
          <p:cNvGraphicFramePr>
            <a:graphicFrameLocks noGrp="1"/>
          </p:cNvGraphicFramePr>
          <p:nvPr>
            <p:ph idx="1"/>
            <p:extLst>
              <p:ext uri="{D42A27DB-BD31-4B8C-83A1-F6EECF244321}">
                <p14:modId xmlns:p14="http://schemas.microsoft.com/office/powerpoint/2010/main" val="200494304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and Tier 3 facilitators have access to ongoing professional development and coaching on comprehensive assessment and individualized support plan development guided by the review of fidelity and student performance data.</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Professional development calendar</a:t>
                      </a:r>
                    </a:p>
                    <a:p>
                      <a:pPr algn="l"/>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6264689B-8657-1654-3A29-915573B8B1AF}"/>
              </a:ext>
            </a:extLst>
          </p:cNvPr>
          <p:cNvSpPr/>
          <p:nvPr/>
        </p:nvSpPr>
        <p:spPr>
          <a:xfrm>
            <a:off x="3173514" y="2249975"/>
            <a:ext cx="5844972" cy="255695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Effective implementation of Tier 3 supports requires that relevant staff have the knowledge base necessary for success.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0CACD550-A8B8-EBF1-9331-3EB92214A6C9}"/>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B3F2E79C-EB93-08FB-1924-45352947DC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5443280"/>
      </p:ext>
    </p:extLst>
  </p:cSld>
  <p:clrMapOvr>
    <a:masterClrMapping/>
  </p:clrMapOvr>
  <mc:AlternateContent xmlns:mc="http://schemas.openxmlformats.org/markup-compatibility/2006" xmlns:p14="http://schemas.microsoft.com/office/powerpoint/2010/main">
    <mc:Choice Requires="p14">
      <p:transition spd="slow" p14:dur="2000" advTm="22744"/>
    </mc:Choice>
    <mc:Fallback xmlns="">
      <p:transition spd="slow" advTm="22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7DE38-C3B6-C2D3-9625-E6DF35EE3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CD6D0-95A0-3511-C0AE-9E6D6D550EFB}"/>
              </a:ext>
            </a:extLst>
          </p:cNvPr>
          <p:cNvSpPr>
            <a:spLocks noGrp="1"/>
          </p:cNvSpPr>
          <p:nvPr>
            <p:ph type="title"/>
          </p:nvPr>
        </p:nvSpPr>
        <p:spPr/>
        <p:txBody>
          <a:bodyPr>
            <a:normAutofit fontScale="90000"/>
          </a:bodyPr>
          <a:lstStyle/>
          <a:p>
            <a:r>
              <a:rPr lang="en-US" dirty="0"/>
              <a:t>3.7 Leadership Team Professional Development &amp; Coaching </a:t>
            </a:r>
          </a:p>
        </p:txBody>
      </p:sp>
      <p:pic>
        <p:nvPicPr>
          <p:cNvPr id="7" name="Recorded Sound">
            <a:hlinkClick r:id="" action="ppaction://media"/>
            <a:extLst>
              <a:ext uri="{FF2B5EF4-FFF2-40B4-BE49-F238E27FC236}">
                <a16:creationId xmlns:a16="http://schemas.microsoft.com/office/drawing/2014/main" id="{371C1B89-3184-2000-1C19-21243D8BBA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BB134383-243C-0DF0-D76B-07C2742C7E7F}"/>
              </a:ext>
            </a:extLst>
          </p:cNvPr>
          <p:cNvGraphicFramePr>
            <a:graphicFrameLocks/>
          </p:cNvGraphicFramePr>
          <p:nvPr>
            <p:extLst>
              <p:ext uri="{D42A27DB-BD31-4B8C-83A1-F6EECF244321}">
                <p14:modId xmlns:p14="http://schemas.microsoft.com/office/powerpoint/2010/main" val="1803194374"/>
              </p:ext>
            </p:extLst>
          </p:nvPr>
        </p:nvGraphicFramePr>
        <p:xfrm>
          <a:off x="677333" y="1377308"/>
          <a:ext cx="10801880" cy="531069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New Roman" panose="02020603050405020304" pitchFamily="18" charset="0"/>
                        </a:rPr>
                        <a:t>No process</a:t>
                      </a:r>
                      <a:r>
                        <a:rPr lang="en-US" sz="1200">
                          <a:solidFill>
                            <a:srgbClr val="000000"/>
                          </a:solidFill>
                          <a:effectLst/>
                          <a:latin typeface="Times New Roman" panose="02020603050405020304" pitchFamily="18" charset="0"/>
                          <a:ea typeface="Times New Roman" panose="02020603050405020304" pitchFamily="18" charset="0"/>
                        </a:rPr>
                        <a:t> for training leadership team members in place.</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Professional development and coaching process is </a:t>
                      </a:r>
                      <a:r>
                        <a:rPr lang="en-US" sz="1200" b="1" dirty="0">
                          <a:solidFill>
                            <a:srgbClr val="000000"/>
                          </a:solidFill>
                          <a:effectLst/>
                          <a:latin typeface="Times New Roman" panose="02020603050405020304" pitchFamily="18" charset="0"/>
                          <a:ea typeface="Times New Roman" panose="02020603050405020304" pitchFamily="18" charset="0"/>
                        </a:rPr>
                        <a:t>informal.</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Professional development and coaching process is </a:t>
                      </a:r>
                      <a:r>
                        <a:rPr lang="en-US" sz="1200" b="1" dirty="0">
                          <a:solidFill>
                            <a:srgbClr val="000000"/>
                          </a:solidFill>
                          <a:effectLst/>
                          <a:latin typeface="Times New Roman" panose="02020603050405020304" pitchFamily="18" charset="0"/>
                          <a:ea typeface="Times New Roman" panose="02020603050405020304" pitchFamily="18" charset="0"/>
                        </a:rPr>
                        <a:t>formal</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but does not include both</a:t>
                      </a:r>
                      <a:r>
                        <a:rPr lang="en-US" sz="1200" dirty="0">
                          <a:solidFill>
                            <a:srgbClr val="000000"/>
                          </a:solidFill>
                          <a:effectLst/>
                          <a:latin typeface="Times New Roman" panose="02020603050405020304" pitchFamily="18" charset="0"/>
                          <a:ea typeface="Times New Roman" panose="02020603050405020304" pitchFamily="18" charset="0"/>
                        </a:rPr>
                        <a:t> comprehensive assessment and individualized support plan development.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Professional development and coaching process is formal, </a:t>
                      </a:r>
                      <a:r>
                        <a:rPr lang="en-US" sz="1200" b="1" dirty="0">
                          <a:solidFill>
                            <a:srgbClr val="000000"/>
                          </a:solidFill>
                          <a:effectLst/>
                          <a:latin typeface="Times New Roman" panose="02020603050405020304" pitchFamily="18" charset="0"/>
                          <a:ea typeface="Times New Roman" panose="02020603050405020304" pitchFamily="18" charset="0"/>
                        </a:rPr>
                        <a:t>includes both comprehensive assessment and individualized support plan development</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and ongoing training and coaching needs are determined through fidelity and student performance data review.</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Professional development and coaching process is formal, includes both comprehensive assessment and individualized support plan development,</a:t>
                      </a:r>
                      <a:r>
                        <a:rPr lang="en-US" sz="1200" dirty="0">
                          <a:solidFill>
                            <a:srgbClr val="000000"/>
                          </a:solidFill>
                          <a:effectLst/>
                          <a:latin typeface="Times New Roman" panose="02020603050405020304" pitchFamily="18" charset="0"/>
                          <a:ea typeface="Times"/>
                        </a:rPr>
                        <a:t> ongoing training and coaching needs are determined through fidelity and student performance data review, </a:t>
                      </a:r>
                      <a:r>
                        <a:rPr lang="en-US" sz="1200" b="1" dirty="0">
                          <a:solidFill>
                            <a:srgbClr val="000000"/>
                          </a:solidFill>
                          <a:effectLst/>
                          <a:latin typeface="Times New Roman" panose="02020603050405020304" pitchFamily="18" charset="0"/>
                          <a:ea typeface="Times"/>
                        </a:rPr>
                        <a:t>and all leadership team members have had access within the last 12 months.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spcAft>
                          <a:spcPts val="600"/>
                        </a:spcAft>
                        <a:buFont typeface="Wingdings" panose="05000000000000000000" pitchFamily="2" charset="2"/>
                        <a:buChar char="q"/>
                      </a:pPr>
                      <a:r>
                        <a:rPr lang="en-US" sz="2400" b="0" dirty="0"/>
                        <a:t>Are there scheduled trainings for Tier 3 team members and facilitators?</a:t>
                      </a:r>
                    </a:p>
                    <a:p>
                      <a:pPr marL="342900" indent="-342900">
                        <a:spcAft>
                          <a:spcPts val="600"/>
                        </a:spcAft>
                        <a:buFont typeface="Wingdings" panose="05000000000000000000" pitchFamily="2" charset="2"/>
                        <a:buChar char="q"/>
                      </a:pPr>
                      <a:r>
                        <a:rPr lang="en-US" sz="2400" b="0" dirty="0"/>
                        <a:t>Does the content include comprehensive assessment and support plan development?</a:t>
                      </a:r>
                    </a:p>
                    <a:p>
                      <a:pPr marL="342900" indent="-342900">
                        <a:spcAft>
                          <a:spcPts val="600"/>
                        </a:spcAft>
                        <a:buFont typeface="Wingdings" panose="05000000000000000000" pitchFamily="2" charset="2"/>
                        <a:buChar char="q"/>
                      </a:pPr>
                      <a:r>
                        <a:rPr lang="en-US" sz="2400" b="0" dirty="0"/>
                        <a:t>Does fidelity and student outcome data drive the professional learning opportunities?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8A993019-EC4C-AF02-E46B-AA9B51DEA5DD}"/>
              </a:ext>
            </a:extLst>
          </p:cNvPr>
          <p:cNvSpPr/>
          <p:nvPr/>
        </p:nvSpPr>
        <p:spPr>
          <a:xfrm>
            <a:off x="10976297" y="625928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D53CC816-98B0-42EB-64D3-23A30E5A925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15700" y="5632776"/>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31185912"/>
      </p:ext>
    </p:extLst>
  </p:cSld>
  <p:clrMapOvr>
    <a:masterClrMapping/>
  </p:clrMapOvr>
  <mc:AlternateContent xmlns:mc="http://schemas.openxmlformats.org/markup-compatibility/2006" xmlns:p14="http://schemas.microsoft.com/office/powerpoint/2010/main">
    <mc:Choice Requires="p14">
      <p:transition spd="slow" p14:dur="2000" advTm="17695"/>
    </mc:Choice>
    <mc:Fallback xmlns="">
      <p:transition spd="slow" advTm="17695"/>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8D9B-0370-672C-1BE1-40F490032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1B32D-CAC9-5175-9EFF-66AF308FD6F8}"/>
              </a:ext>
            </a:extLst>
          </p:cNvPr>
          <p:cNvSpPr>
            <a:spLocks noGrp="1"/>
          </p:cNvSpPr>
          <p:nvPr>
            <p:ph type="title"/>
          </p:nvPr>
        </p:nvSpPr>
        <p:spPr/>
        <p:txBody>
          <a:bodyPr/>
          <a:lstStyle/>
          <a:p>
            <a:r>
              <a:rPr lang="en-US" dirty="0"/>
              <a:t>3.8 Level of Use</a:t>
            </a:r>
          </a:p>
        </p:txBody>
      </p:sp>
      <p:graphicFrame>
        <p:nvGraphicFramePr>
          <p:cNvPr id="4" name="Content Placeholder 3">
            <a:extLst>
              <a:ext uri="{FF2B5EF4-FFF2-40B4-BE49-F238E27FC236}">
                <a16:creationId xmlns:a16="http://schemas.microsoft.com/office/drawing/2014/main" id="{1E4B44D4-4CCB-0FE1-B9C6-BA5E6399AAA0}"/>
              </a:ext>
            </a:extLst>
          </p:cNvPr>
          <p:cNvGraphicFramePr>
            <a:graphicFrameLocks noGrp="1"/>
          </p:cNvGraphicFramePr>
          <p:nvPr>
            <p:ph idx="1"/>
            <p:extLst>
              <p:ext uri="{D42A27DB-BD31-4B8C-83A1-F6EECF244321}">
                <p14:modId xmlns:p14="http://schemas.microsoft.com/office/powerpoint/2010/main" val="2366067072"/>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Name</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follows a written process to track the proportion of students participating in and experiencing success in Tier 3 supports, determining if access is appropriate (i.e., % of total student population supported by Tier 3 is reasonable given context) and equitable (i.e., disaggregated data demonstrate equitable representation in Tier 2 support by group [e.g., race/ethnicity, IEP/504, language status, gender]), and disaggregated data are examined and shared with Tier 1 and Tier 2 teams to inform the distribution of tiered supports.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Tier 3 enrollment data</a:t>
                      </a:r>
                    </a:p>
                    <a:p>
                      <a:r>
                        <a:rPr lang="en-US" dirty="0"/>
                        <a:t>Tier 3 team meeting minutes</a:t>
                      </a:r>
                    </a:p>
                    <a:p>
                      <a:r>
                        <a:rPr lang="en-US" dirty="0"/>
                        <a:t>Progress monitoring tools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D1501054-C77B-7C48-FAA6-B6598021709D}"/>
              </a:ext>
            </a:extLst>
          </p:cNvPr>
          <p:cNvSpPr/>
          <p:nvPr/>
        </p:nvSpPr>
        <p:spPr>
          <a:xfrm>
            <a:off x="2892160" y="2005793"/>
            <a:ext cx="6407680"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3 supports that are used with too few students (e.g. fewer than 1% of enrollment) or by too many students (e.g. more than 5% of enrollment) are not sustainable.</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0D2EF490-545E-6519-8A92-61B9911973D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F2431BBB-321F-E95D-5E61-325D0505D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34962998"/>
      </p:ext>
    </p:extLst>
  </p:cSld>
  <p:clrMapOvr>
    <a:masterClrMapping/>
  </p:clrMapOvr>
  <mc:AlternateContent xmlns:mc="http://schemas.openxmlformats.org/markup-compatibility/2006" xmlns:p14="http://schemas.microsoft.com/office/powerpoint/2010/main">
    <mc:Choice Requires="p14">
      <p:transition spd="slow" p14:dur="2000" advTm="37417"/>
    </mc:Choice>
    <mc:Fallback xmlns="">
      <p:transition spd="slow" advTm="37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72D2-11CB-9ACB-66EA-C2E0D80B0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91CF1-2E98-94BE-D290-1347DCC033D9}"/>
              </a:ext>
            </a:extLst>
          </p:cNvPr>
          <p:cNvSpPr>
            <a:spLocks noGrp="1"/>
          </p:cNvSpPr>
          <p:nvPr>
            <p:ph type="title"/>
          </p:nvPr>
        </p:nvSpPr>
        <p:spPr/>
        <p:txBody>
          <a:bodyPr/>
          <a:lstStyle/>
          <a:p>
            <a:r>
              <a:rPr lang="en-US" dirty="0"/>
              <a:t>3.8 Level of Use</a:t>
            </a:r>
          </a:p>
        </p:txBody>
      </p:sp>
      <p:pic>
        <p:nvPicPr>
          <p:cNvPr id="7" name="Recorded Sound">
            <a:hlinkClick r:id="" action="ppaction://media"/>
            <a:extLst>
              <a:ext uri="{FF2B5EF4-FFF2-40B4-BE49-F238E27FC236}">
                <a16:creationId xmlns:a16="http://schemas.microsoft.com/office/drawing/2014/main" id="{442DAEC1-135D-1A29-5324-9364DFFEEF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23C40A64-44A6-CDE9-48C2-EC5E2B5F7295}"/>
              </a:ext>
            </a:extLst>
          </p:cNvPr>
          <p:cNvGraphicFramePr>
            <a:graphicFrameLocks/>
          </p:cNvGraphicFramePr>
          <p:nvPr>
            <p:extLst>
              <p:ext uri="{D42A27DB-BD31-4B8C-83A1-F6EECF244321}">
                <p14:modId xmlns:p14="http://schemas.microsoft.com/office/powerpoint/2010/main" val="3921542727"/>
              </p:ext>
            </p:extLst>
          </p:nvPr>
        </p:nvGraphicFramePr>
        <p:xfrm>
          <a:off x="677333" y="1377308"/>
          <a:ext cx="10801880" cy="5354982"/>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dirty="0">
                          <a:solidFill>
                            <a:srgbClr val="000000"/>
                          </a:solidFill>
                          <a:effectLst/>
                          <a:latin typeface="Times New Roman" panose="02020603050405020304" pitchFamily="18" charset="0"/>
                          <a:ea typeface="Times"/>
                        </a:rPr>
                        <a:t>Team </a:t>
                      </a:r>
                      <a:r>
                        <a:rPr lang="en-US" sz="1200" b="1" dirty="0">
                          <a:solidFill>
                            <a:srgbClr val="000000"/>
                          </a:solidFill>
                          <a:effectLst/>
                          <a:latin typeface="Times New Roman" panose="02020603050405020304" pitchFamily="18" charset="0"/>
                          <a:ea typeface="Times"/>
                        </a:rPr>
                        <a:t>does not have criteria </a:t>
                      </a:r>
                      <a:r>
                        <a:rPr lang="en-US" sz="1200" dirty="0">
                          <a:solidFill>
                            <a:srgbClr val="000000"/>
                          </a:solidFill>
                          <a:effectLst/>
                          <a:latin typeface="Times New Roman" panose="02020603050405020304" pitchFamily="18" charset="0"/>
                          <a:ea typeface="Times"/>
                        </a:rPr>
                        <a:t>for or track the number of students participating or experiencing success in Tier 3 interventions.</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Team has </a:t>
                      </a:r>
                      <a:r>
                        <a:rPr lang="en-US" sz="1200" b="1" dirty="0">
                          <a:solidFill>
                            <a:srgbClr val="000000"/>
                          </a:solidFill>
                          <a:effectLst/>
                          <a:latin typeface="Times New Roman" panose="02020603050405020304" pitchFamily="18" charset="0"/>
                          <a:ea typeface="Times"/>
                        </a:rPr>
                        <a:t>defined criteria</a:t>
                      </a:r>
                      <a:r>
                        <a:rPr lang="en-US" sz="1200" dirty="0">
                          <a:solidFill>
                            <a:srgbClr val="000000"/>
                          </a:solidFill>
                          <a:effectLst/>
                          <a:latin typeface="Times New Roman" panose="02020603050405020304" pitchFamily="18" charset="0"/>
                          <a:ea typeface="Times"/>
                        </a:rPr>
                        <a:t> for counting a student as participating</a:t>
                      </a:r>
                      <a:r>
                        <a:rPr lang="en-US" sz="1200" b="1" dirty="0">
                          <a:solidFill>
                            <a:srgbClr val="000000"/>
                          </a:solidFill>
                          <a:effectLst/>
                          <a:latin typeface="Times New Roman" panose="02020603050405020304" pitchFamily="18" charset="0"/>
                          <a:ea typeface="Times"/>
                        </a:rPr>
                        <a:t> and </a:t>
                      </a:r>
                      <a:r>
                        <a:rPr lang="en-US" sz="1200" dirty="0">
                          <a:solidFill>
                            <a:srgbClr val="000000"/>
                          </a:solidFill>
                          <a:effectLst/>
                          <a:latin typeface="Times New Roman" panose="02020603050405020304" pitchFamily="18" charset="0"/>
                          <a:ea typeface="Times"/>
                        </a:rPr>
                        <a:t>experiencing success in Tier 3 </a:t>
                      </a:r>
                      <a:r>
                        <a:rPr lang="en-US" sz="1200" b="0" dirty="0">
                          <a:solidFill>
                            <a:srgbClr val="000000"/>
                          </a:solidFill>
                          <a:effectLst/>
                          <a:latin typeface="Times New Roman" panose="02020603050405020304" pitchFamily="18" charset="0"/>
                          <a:ea typeface="Times"/>
                        </a:rPr>
                        <a:t>and</a:t>
                      </a:r>
                      <a:r>
                        <a:rPr lang="en-US" sz="1200" dirty="0">
                          <a:solidFill>
                            <a:srgbClr val="000000"/>
                          </a:solidFill>
                          <a:effectLst/>
                          <a:latin typeface="Times New Roman" panose="02020603050405020304" pitchFamily="18" charset="0"/>
                          <a:ea typeface="Times"/>
                        </a:rPr>
                        <a:t> uses criteria to report the </a:t>
                      </a:r>
                      <a:r>
                        <a:rPr lang="en-US" sz="1200" b="1" dirty="0">
                          <a:solidFill>
                            <a:srgbClr val="000000"/>
                          </a:solidFill>
                          <a:effectLst/>
                          <a:latin typeface="Times New Roman" panose="02020603050405020304" pitchFamily="18" charset="0"/>
                          <a:ea typeface="Times"/>
                        </a:rPr>
                        <a:t>number and percentage</a:t>
                      </a:r>
                      <a:r>
                        <a:rPr lang="en-US" sz="1200" dirty="0">
                          <a:solidFill>
                            <a:srgbClr val="000000"/>
                          </a:solidFill>
                          <a:effectLst/>
                          <a:latin typeface="Times New Roman" panose="02020603050405020304" pitchFamily="18" charset="0"/>
                          <a:ea typeface="Times"/>
                        </a:rPr>
                        <a:t> of students participating and experiencing success in Tier 3 interventions</a:t>
                      </a:r>
                      <a:r>
                        <a:rPr lang="en-US" sz="1200" b="1" dirty="0">
                          <a:solidFill>
                            <a:srgbClr val="000000"/>
                          </a:solidFill>
                          <a:effectLst/>
                          <a:latin typeface="Times New Roman" panose="02020603050405020304" pitchFamily="18" charset="0"/>
                          <a:ea typeface="Times"/>
                        </a:rPr>
                        <a:t> overall to Tier 1 and 3 teams at least annually.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Team has defined criteria for counting a student as participating and experiencing success in Tier 3 and uses criteria to report the number and percentage of students participating and experiencing success in Tier 3 interventions</a:t>
                      </a:r>
                      <a:r>
                        <a:rPr lang="en-US" sz="1200" b="1">
                          <a:solidFill>
                            <a:srgbClr val="000000"/>
                          </a:solidFill>
                          <a:effectLst/>
                          <a:latin typeface="Times New Roman" panose="02020603050405020304" pitchFamily="18" charset="0"/>
                          <a:ea typeface="Times"/>
                        </a:rPr>
                        <a:t> </a:t>
                      </a:r>
                      <a:r>
                        <a:rPr lang="en-US" sz="1200">
                          <a:solidFill>
                            <a:srgbClr val="000000"/>
                          </a:solidFill>
                          <a:effectLst/>
                          <a:latin typeface="Times New Roman" panose="02020603050405020304" pitchFamily="18" charset="0"/>
                          <a:ea typeface="Times"/>
                        </a:rPr>
                        <a:t>overall</a:t>
                      </a:r>
                      <a:r>
                        <a:rPr lang="en-US" sz="1200" b="1">
                          <a:solidFill>
                            <a:srgbClr val="000000"/>
                          </a:solidFill>
                          <a:effectLst/>
                          <a:latin typeface="Times New Roman" panose="02020603050405020304" pitchFamily="18" charset="0"/>
                          <a:ea typeface="Times"/>
                        </a:rPr>
                        <a:t> and</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by group</a:t>
                      </a:r>
                      <a:r>
                        <a:rPr lang="en-US" sz="1200">
                          <a:solidFill>
                            <a:srgbClr val="000000"/>
                          </a:solidFill>
                          <a:effectLst/>
                          <a:latin typeface="Times New Roman" panose="02020603050405020304" pitchFamily="18" charset="0"/>
                          <a:ea typeface="Times"/>
                        </a:rPr>
                        <a:t> to Tier 1 and 2 teams at least annually.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Team has defined criteria for counting a student as participating and experiencing success in Tier 3 and uses criteria to report the number and percentage of students participating and experiencing success in Tier 3 interventions</a:t>
                      </a:r>
                      <a:r>
                        <a:rPr lang="en-US" sz="1200" b="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overall</a:t>
                      </a:r>
                      <a:r>
                        <a:rPr lang="en-US" sz="1200" b="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and by group </a:t>
                      </a:r>
                      <a:r>
                        <a:rPr lang="en-US" sz="1200" b="1" dirty="0">
                          <a:solidFill>
                            <a:srgbClr val="000000"/>
                          </a:solidFill>
                          <a:effectLst/>
                          <a:latin typeface="Times New Roman" panose="02020603050405020304" pitchFamily="18" charset="0"/>
                          <a:ea typeface="Times"/>
                        </a:rPr>
                        <a:t>and examines data to</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determine whether access is appropriate and equitable </a:t>
                      </a:r>
                      <a:r>
                        <a:rPr lang="en-US" sz="1200" dirty="0">
                          <a:solidFill>
                            <a:srgbClr val="000000"/>
                          </a:solidFill>
                          <a:effectLst/>
                          <a:latin typeface="Times New Roman" panose="02020603050405020304" pitchFamily="18" charset="0"/>
                          <a:ea typeface="Times"/>
                        </a:rPr>
                        <a:t>and </a:t>
                      </a:r>
                      <a:r>
                        <a:rPr lang="en-US" sz="1200" b="1" dirty="0">
                          <a:solidFill>
                            <a:srgbClr val="000000"/>
                          </a:solidFill>
                          <a:effectLst/>
                          <a:latin typeface="Times New Roman" panose="02020603050405020304" pitchFamily="18" charset="0"/>
                          <a:ea typeface="Times"/>
                        </a:rPr>
                        <a:t>shares data with Tier 1 and 2 teams at least annually.</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Team has defined criteria for counting a student as participating and experiencing success in Tier 3 and uses criteria to report the number and percentage of students participating and experiencing success in Tier 3 interventions</a:t>
                      </a:r>
                      <a:r>
                        <a:rPr lang="en-US" sz="1200" b="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overall</a:t>
                      </a:r>
                      <a:r>
                        <a:rPr lang="en-US" sz="1200" b="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and by group </a:t>
                      </a:r>
                      <a:r>
                        <a:rPr lang="en-US" sz="1200" b="0" dirty="0">
                          <a:solidFill>
                            <a:srgbClr val="000000"/>
                          </a:solidFill>
                          <a:effectLst/>
                          <a:latin typeface="Times New Roman" panose="02020603050405020304" pitchFamily="18" charset="0"/>
                          <a:ea typeface="Times"/>
                        </a:rPr>
                        <a:t>and examines data to determine whether access is appropriate and equitable </a:t>
                      </a:r>
                      <a:r>
                        <a:rPr lang="en-US" sz="1200" dirty="0">
                          <a:solidFill>
                            <a:srgbClr val="000000"/>
                          </a:solidFill>
                          <a:effectLst/>
                          <a:latin typeface="Times New Roman" panose="02020603050405020304" pitchFamily="18" charset="0"/>
                          <a:ea typeface="Times"/>
                        </a:rPr>
                        <a:t>and shares data with Tier 1 and 2 teams at least </a:t>
                      </a:r>
                      <a:r>
                        <a:rPr lang="en-US" sz="1200" b="1" dirty="0">
                          <a:solidFill>
                            <a:srgbClr val="000000"/>
                          </a:solidFill>
                          <a:effectLst/>
                          <a:latin typeface="Times New Roman" panose="02020603050405020304" pitchFamily="18" charset="0"/>
                          <a:ea typeface="Times"/>
                        </a:rPr>
                        <a:t>quarterly.</a:t>
                      </a:r>
                      <a:endParaRPr lang="en-US" sz="1200" b="1"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Reflective questions to focus the conversation:</a:t>
                      </a:r>
                    </a:p>
                    <a:p>
                      <a:pPr marL="457200" indent="-457200">
                        <a:spcAft>
                          <a:spcPts val="1200"/>
                        </a:spcAft>
                        <a:buFont typeface="Wingdings" panose="05000000000000000000" pitchFamily="2" charset="2"/>
                        <a:buChar char="q"/>
                      </a:pPr>
                      <a:r>
                        <a:rPr lang="en-US" sz="1800" b="0" dirty="0"/>
                        <a:t>Is participation and success in Tier II supports currently tracked?</a:t>
                      </a:r>
                    </a:p>
                    <a:p>
                      <a:pPr marL="457200" indent="-457200">
                        <a:spcAft>
                          <a:spcPts val="1200"/>
                        </a:spcAft>
                        <a:buFont typeface="Wingdings" panose="05000000000000000000" pitchFamily="2" charset="2"/>
                        <a:buChar char="q"/>
                      </a:pPr>
                      <a:r>
                        <a:rPr lang="en-US" sz="1800" b="0" dirty="0"/>
                        <a:t>Is the criteria for counting a student as participating clearly defined?</a:t>
                      </a:r>
                    </a:p>
                    <a:p>
                      <a:pPr marL="457200" indent="-457200">
                        <a:spcAft>
                          <a:spcPts val="1200"/>
                        </a:spcAft>
                        <a:buFont typeface="Wingdings" panose="05000000000000000000" pitchFamily="2" charset="2"/>
                        <a:buChar char="q"/>
                      </a:pPr>
                      <a:r>
                        <a:rPr lang="en-US" sz="1800" b="0" dirty="0"/>
                        <a:t>Are the data disaggregated and reviewed for disproportionality?</a:t>
                      </a:r>
                    </a:p>
                    <a:p>
                      <a:pPr marL="457200" indent="-457200">
                        <a:spcAft>
                          <a:spcPts val="1200"/>
                        </a:spcAft>
                        <a:buFont typeface="Wingdings" panose="05000000000000000000" pitchFamily="2" charset="2"/>
                        <a:buChar char="q"/>
                      </a:pPr>
                      <a:r>
                        <a:rPr lang="en-US" sz="1800" b="0" dirty="0"/>
                        <a:t>Is participation appropriate and equitable?</a:t>
                      </a:r>
                    </a:p>
                    <a:p>
                      <a:pPr marL="457200" indent="-457200">
                        <a:spcAft>
                          <a:spcPts val="1200"/>
                        </a:spcAft>
                        <a:buFont typeface="Wingdings" panose="05000000000000000000" pitchFamily="2" charset="2"/>
                        <a:buChar char="q"/>
                      </a:pPr>
                      <a:r>
                        <a:rPr lang="en-US" sz="1800" b="0" dirty="0"/>
                        <a:t>Is the data regularly shared with the Tier I and III teams?</a:t>
                      </a:r>
                      <a:endParaRPr lang="en-US" sz="1600" b="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C1D145CD-CC40-B313-5D65-C5614747DB1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1360EA57-148B-52BC-B33F-E312C02BB9D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07104557"/>
      </p:ext>
    </p:extLst>
  </p:cSld>
  <p:clrMapOvr>
    <a:masterClrMapping/>
  </p:clrMapOvr>
  <mc:AlternateContent xmlns:mc="http://schemas.openxmlformats.org/markup-compatibility/2006" xmlns:p14="http://schemas.microsoft.com/office/powerpoint/2010/main">
    <mc:Choice Requires="p14">
      <p:transition spd="slow" p14:dur="2000" advTm="27649"/>
    </mc:Choice>
    <mc:Fallback xmlns="">
      <p:transition spd="slow" advTm="27649"/>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3009-7103-62E8-2E81-23E1D57743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9B9AF-46FD-6B31-F009-CC941D9E8449}"/>
              </a:ext>
            </a:extLst>
          </p:cNvPr>
          <p:cNvSpPr>
            <a:spLocks noGrp="1"/>
          </p:cNvSpPr>
          <p:nvPr>
            <p:ph type="title"/>
          </p:nvPr>
        </p:nvSpPr>
        <p:spPr/>
        <p:txBody>
          <a:bodyPr/>
          <a:lstStyle/>
          <a:p>
            <a:r>
              <a:rPr lang="en-US" dirty="0"/>
              <a:t>3.9 Staffing</a:t>
            </a:r>
          </a:p>
        </p:txBody>
      </p:sp>
      <p:graphicFrame>
        <p:nvGraphicFramePr>
          <p:cNvPr id="4" name="Content Placeholder 3">
            <a:extLst>
              <a:ext uri="{FF2B5EF4-FFF2-40B4-BE49-F238E27FC236}">
                <a16:creationId xmlns:a16="http://schemas.microsoft.com/office/drawing/2014/main" id="{4C538E00-7396-C404-EECC-EDBE6E77D0EB}"/>
              </a:ext>
            </a:extLst>
          </p:cNvPr>
          <p:cNvGraphicFramePr>
            <a:graphicFrameLocks noGrp="1"/>
          </p:cNvGraphicFramePr>
          <p:nvPr>
            <p:ph idx="1"/>
            <p:extLst>
              <p:ext uri="{D42A27DB-BD31-4B8C-83A1-F6EECF244321}">
                <p14:modId xmlns:p14="http://schemas.microsoft.com/office/powerpoint/2010/main" val="484994690"/>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A written administrative plan is used to ensure staff with adequate FTE, training, and support are available to consistently facilitate individualized plans for the students enrolled in Tier 3 supports.</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Administrative plan</a:t>
                      </a:r>
                    </a:p>
                    <a:p>
                      <a:r>
                        <a:rPr lang="en-US" dirty="0"/>
                        <a:t>Tier 3 team meeting minutes</a:t>
                      </a:r>
                    </a:p>
                    <a:p>
                      <a:r>
                        <a:rPr lang="en-US" dirty="0"/>
                        <a:t>FTE (i.e., paid time) allocated to Tier 3 supports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82626043-948A-BD42-EF8A-6E090FD68BC0}"/>
              </a:ext>
            </a:extLst>
          </p:cNvPr>
          <p:cNvSpPr/>
          <p:nvPr/>
        </p:nvSpPr>
        <p:spPr>
          <a:xfrm>
            <a:off x="3226267" y="2005793"/>
            <a:ext cx="5739465"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Main idea:</a:t>
            </a:r>
          </a:p>
          <a:p>
            <a:pPr algn="ctr"/>
            <a:r>
              <a:rPr lang="en-US" sz="2800" dirty="0">
                <a:solidFill>
                  <a:schemeClr val="tx1"/>
                </a:solidFill>
              </a:rPr>
              <a:t>Tier 3 student supports cannot be implemented effectively without dedicated staff.</a:t>
            </a:r>
          </a:p>
        </p:txBody>
      </p:sp>
      <p:sp>
        <p:nvSpPr>
          <p:cNvPr id="3" name="Rounded Rectangle 4">
            <a:hlinkClick r:id="rId5" action="ppaction://hlinksldjump"/>
            <a:extLst>
              <a:ext uri="{FF2B5EF4-FFF2-40B4-BE49-F238E27FC236}">
                <a16:creationId xmlns:a16="http://schemas.microsoft.com/office/drawing/2014/main" id="{3191A602-7550-1BFD-DE28-28D47F17A53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CEE6481A-E969-F871-39F0-A8125F6BF0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2329823"/>
      </p:ext>
    </p:extLst>
  </p:cSld>
  <p:clrMapOvr>
    <a:masterClrMapping/>
  </p:clrMapOvr>
  <mc:AlternateContent xmlns:mc="http://schemas.openxmlformats.org/markup-compatibility/2006" xmlns:p14="http://schemas.microsoft.com/office/powerpoint/2010/main">
    <mc:Choice Requires="p14">
      <p:transition spd="slow" p14:dur="2000" advTm="16854"/>
    </mc:Choice>
    <mc:Fallback xmlns="">
      <p:transition spd="slow" advTm="16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7450B-3904-4395-B9FC-C86836C83E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E1602-2F82-8982-6FB4-C12A4A2CBBCB}"/>
              </a:ext>
            </a:extLst>
          </p:cNvPr>
          <p:cNvSpPr>
            <a:spLocks noGrp="1"/>
          </p:cNvSpPr>
          <p:nvPr>
            <p:ph type="title"/>
          </p:nvPr>
        </p:nvSpPr>
        <p:spPr/>
        <p:txBody>
          <a:bodyPr/>
          <a:lstStyle/>
          <a:p>
            <a:r>
              <a:rPr lang="en-US" dirty="0"/>
              <a:t>Overview of the TFI</a:t>
            </a:r>
          </a:p>
        </p:txBody>
      </p:sp>
      <p:sp>
        <p:nvSpPr>
          <p:cNvPr id="6" name="Content Placeholder 5">
            <a:extLst>
              <a:ext uri="{FF2B5EF4-FFF2-40B4-BE49-F238E27FC236}">
                <a16:creationId xmlns:a16="http://schemas.microsoft.com/office/drawing/2014/main" id="{76794989-14C5-9910-A2EB-53E8C50BCD09}"/>
              </a:ext>
            </a:extLst>
          </p:cNvPr>
          <p:cNvSpPr>
            <a:spLocks noGrp="1"/>
          </p:cNvSpPr>
          <p:nvPr>
            <p:ph idx="1"/>
          </p:nvPr>
        </p:nvSpPr>
        <p:spPr>
          <a:xfrm>
            <a:off x="838200" y="1825625"/>
            <a:ext cx="9201150" cy="4351338"/>
          </a:xfrm>
        </p:spPr>
        <p:txBody>
          <a:bodyPr>
            <a:normAutofit lnSpcReduction="10000"/>
          </a:bodyPr>
          <a:lstStyle/>
          <a:p>
            <a:pPr marL="0" indent="0">
              <a:buNone/>
            </a:pPr>
            <a:r>
              <a:rPr lang="en-US" dirty="0"/>
              <a:t>The Tiered Fidelity Inventory 3.0 is a measure of the extent to which school teams are applying core features of school-wide PBIS (SWPBIS).</a:t>
            </a:r>
          </a:p>
          <a:p>
            <a:pPr marL="0" indent="0">
              <a:buNone/>
            </a:pPr>
            <a:endParaRPr lang="en-US" dirty="0"/>
          </a:p>
          <a:p>
            <a:pPr marL="0" indent="0">
              <a:buNone/>
            </a:pPr>
            <a:r>
              <a:rPr lang="en-US" dirty="0"/>
              <a:t>The TFI 3.0 has three subscales:</a:t>
            </a:r>
          </a:p>
          <a:p>
            <a:pPr lvl="1">
              <a:lnSpc>
                <a:spcPct val="110000"/>
              </a:lnSpc>
              <a:spcBef>
                <a:spcPts val="0"/>
              </a:spcBef>
              <a:spcAft>
                <a:spcPts val="2400"/>
              </a:spcAft>
            </a:pPr>
            <a:r>
              <a:rPr lang="en-US" dirty="0"/>
              <a:t>Tier I: 20 Items</a:t>
            </a:r>
          </a:p>
          <a:p>
            <a:pPr lvl="1">
              <a:lnSpc>
                <a:spcPct val="110000"/>
              </a:lnSpc>
              <a:spcBef>
                <a:spcPts val="0"/>
              </a:spcBef>
              <a:spcAft>
                <a:spcPts val="2400"/>
              </a:spcAft>
            </a:pPr>
            <a:r>
              <a:rPr lang="en-US" dirty="0"/>
              <a:t>Tier II: 15 Items</a:t>
            </a:r>
          </a:p>
          <a:p>
            <a:pPr lvl="1">
              <a:lnSpc>
                <a:spcPct val="110000"/>
              </a:lnSpc>
              <a:spcBef>
                <a:spcPts val="0"/>
              </a:spcBef>
              <a:spcAft>
                <a:spcPts val="2400"/>
              </a:spcAft>
            </a:pPr>
            <a:r>
              <a:rPr lang="en-US" dirty="0"/>
              <a:t>Tier III: 19 Items</a:t>
            </a:r>
          </a:p>
          <a:p>
            <a:pPr marL="0" indent="0">
              <a:buNone/>
            </a:pPr>
            <a:endParaRPr lang="en-US" dirty="0"/>
          </a:p>
        </p:txBody>
      </p:sp>
      <p:grpSp>
        <p:nvGrpSpPr>
          <p:cNvPr id="10" name="Group 9">
            <a:extLst>
              <a:ext uri="{FF2B5EF4-FFF2-40B4-BE49-F238E27FC236}">
                <a16:creationId xmlns:a16="http://schemas.microsoft.com/office/drawing/2014/main" id="{A4DE2F4C-5233-AB6E-95F7-F9F6A67E9244}"/>
              </a:ext>
            </a:extLst>
          </p:cNvPr>
          <p:cNvGrpSpPr/>
          <p:nvPr/>
        </p:nvGrpSpPr>
        <p:grpSpPr>
          <a:xfrm>
            <a:off x="5986468" y="2803116"/>
            <a:ext cx="3756455" cy="3781166"/>
            <a:chOff x="76200" y="1600200"/>
            <a:chExt cx="4419600" cy="4686115"/>
          </a:xfrm>
        </p:grpSpPr>
        <p:sp>
          <p:nvSpPr>
            <p:cNvPr id="11" name="Isosceles Triangle 4">
              <a:extLst>
                <a:ext uri="{FF2B5EF4-FFF2-40B4-BE49-F238E27FC236}">
                  <a16:creationId xmlns:a16="http://schemas.microsoft.com/office/drawing/2014/main" id="{0190B721-4497-D6E8-2FB2-7BA096F761ED}"/>
                </a:ext>
              </a:extLst>
            </p:cNvPr>
            <p:cNvSpPr/>
            <p:nvPr/>
          </p:nvSpPr>
          <p:spPr>
            <a:xfrm>
              <a:off x="76200" y="1600200"/>
              <a:ext cx="4419600" cy="4191000"/>
            </a:xfrm>
            <a:prstGeom prst="triangle">
              <a:avLst/>
            </a:prstGeom>
            <a:gradFill flip="none" rotWithShape="1">
              <a:gsLst>
                <a:gs pos="34000">
                  <a:srgbClr val="00B050"/>
                </a:gs>
                <a:gs pos="79000">
                  <a:srgbClr val="FFFF00">
                    <a:lumMod val="100000"/>
                  </a:srgbClr>
                </a:gs>
                <a:gs pos="94000">
                  <a:srgbClr val="FF0000"/>
                </a:gs>
              </a:gsLst>
              <a:lin ang="16200000" scaled="1"/>
              <a:tileRect/>
            </a:gradFill>
            <a:ln>
              <a:noFill/>
            </a:ln>
            <a:scene3d>
              <a:camera prst="isometricLeftDown"/>
              <a:lightRig rig="threePt" dir="t"/>
            </a:scene3d>
            <a:sp3d>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9C6B6A-00AF-19EB-8377-EE75E061BDEE}"/>
                </a:ext>
              </a:extLst>
            </p:cNvPr>
            <p:cNvSpPr/>
            <p:nvPr/>
          </p:nvSpPr>
          <p:spPr>
            <a:xfrm rot="20408615">
              <a:off x="3031408" y="1695214"/>
              <a:ext cx="914400" cy="4591101"/>
            </a:xfrm>
            <a:prstGeom prst="rect">
              <a:avLst/>
            </a:prstGeom>
            <a:gradFill>
              <a:gsLst>
                <a:gs pos="34000">
                  <a:srgbClr val="00B050"/>
                </a:gs>
                <a:gs pos="79000">
                  <a:srgbClr val="FFFF00">
                    <a:lumMod val="100000"/>
                  </a:srgbClr>
                </a:gs>
                <a:gs pos="94000">
                  <a:srgbClr val="FF000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ounded Rectangle 2">
            <a:extLst>
              <a:ext uri="{FF2B5EF4-FFF2-40B4-BE49-F238E27FC236}">
                <a16:creationId xmlns:a16="http://schemas.microsoft.com/office/drawing/2014/main" id="{551A6A8B-C3C3-787C-2C68-9069381D4464}"/>
              </a:ext>
            </a:extLst>
          </p:cNvPr>
          <p:cNvSpPr/>
          <p:nvPr/>
        </p:nvSpPr>
        <p:spPr>
          <a:xfrm>
            <a:off x="870412" y="5047811"/>
            <a:ext cx="3157330" cy="75537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 name="Recorded Sound">
            <a:hlinkClick r:id="" action="ppaction://media"/>
            <a:extLst>
              <a:ext uri="{FF2B5EF4-FFF2-40B4-BE49-F238E27FC236}">
                <a16:creationId xmlns:a16="http://schemas.microsoft.com/office/drawing/2014/main" id="{0F5FA2B6-9736-56DC-AEE5-EAD15F212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646" y="5803185"/>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238276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2529A-9CC3-C13C-69FF-9680AB8BA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9A144-F09B-F2D1-0E6F-CEE824102EF9}"/>
              </a:ext>
            </a:extLst>
          </p:cNvPr>
          <p:cNvSpPr>
            <a:spLocks noGrp="1"/>
          </p:cNvSpPr>
          <p:nvPr>
            <p:ph type="title"/>
          </p:nvPr>
        </p:nvSpPr>
        <p:spPr/>
        <p:txBody>
          <a:bodyPr/>
          <a:lstStyle/>
          <a:p>
            <a:r>
              <a:rPr lang="en-US" dirty="0"/>
              <a:t>3.9 Staffing</a:t>
            </a:r>
          </a:p>
        </p:txBody>
      </p:sp>
      <p:pic>
        <p:nvPicPr>
          <p:cNvPr id="7" name="Recorded Sound">
            <a:hlinkClick r:id="" action="ppaction://media"/>
            <a:extLst>
              <a:ext uri="{FF2B5EF4-FFF2-40B4-BE49-F238E27FC236}">
                <a16:creationId xmlns:a16="http://schemas.microsoft.com/office/drawing/2014/main" id="{3FEA1EF7-7978-BE1B-DC96-8D83E8926E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C9EFD639-B0D0-A1B4-BBCB-F334D32CB375}"/>
              </a:ext>
            </a:extLst>
          </p:cNvPr>
          <p:cNvGraphicFramePr>
            <a:graphicFrameLocks/>
          </p:cNvGraphicFramePr>
          <p:nvPr>
            <p:extLst>
              <p:ext uri="{D42A27DB-BD31-4B8C-83A1-F6EECF244321}">
                <p14:modId xmlns:p14="http://schemas.microsoft.com/office/powerpoint/2010/main" val="3586255508"/>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spcAft>
                          <a:spcPts val="1400"/>
                        </a:spcAft>
                      </a:pPr>
                      <a:r>
                        <a:rPr lang="en-US" sz="1200">
                          <a:solidFill>
                            <a:srgbClr val="000000"/>
                          </a:solidFill>
                          <a:effectLst/>
                          <a:latin typeface="Times New Roman" panose="02020603050405020304" pitchFamily="18" charset="0"/>
                          <a:ea typeface="Calibri" panose="020F0502020204030204" pitchFamily="34" charset="0"/>
                        </a:rPr>
                        <a:t>Personnel </a:t>
                      </a:r>
                      <a:r>
                        <a:rPr lang="en-US" sz="1200" b="1">
                          <a:solidFill>
                            <a:srgbClr val="000000"/>
                          </a:solidFill>
                          <a:effectLst/>
                          <a:latin typeface="Times New Roman" panose="02020603050405020304" pitchFamily="18" charset="0"/>
                          <a:ea typeface="Calibri" panose="020F0502020204030204" pitchFamily="34" charset="0"/>
                        </a:rPr>
                        <a:t>are not assigned </a:t>
                      </a:r>
                      <a:r>
                        <a:rPr lang="en-US" sz="1200">
                          <a:solidFill>
                            <a:srgbClr val="000000"/>
                          </a:solidFill>
                          <a:effectLst/>
                          <a:latin typeface="Times New Roman" panose="02020603050405020304" pitchFamily="18" charset="0"/>
                          <a:ea typeface="Calibri" panose="020F0502020204030204" pitchFamily="34" charset="0"/>
                        </a:rPr>
                        <a:t>to facilitate student support teams.</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Calibri" panose="020F0502020204030204" pitchFamily="34" charset="0"/>
                        </a:rPr>
                        <a:t>Personnel are available but do not have adequate FTE or there is </a:t>
                      </a:r>
                      <a:r>
                        <a:rPr lang="en-US" sz="1200" b="1">
                          <a:solidFill>
                            <a:srgbClr val="000000"/>
                          </a:solidFill>
                          <a:effectLst/>
                          <a:latin typeface="Times New Roman" panose="02020603050405020304" pitchFamily="18" charset="0"/>
                          <a:ea typeface="Calibri" panose="020F0502020204030204" pitchFamily="34" charset="0"/>
                        </a:rPr>
                        <a:t>no system for assigning staff to facilitate student support teams or no evidence of adequate training and support.</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Calibri" panose="020F0502020204030204" pitchFamily="34" charset="0"/>
                        </a:rPr>
                        <a:t>Personnel are available, have adequate FTE, and, </a:t>
                      </a:r>
                      <a:r>
                        <a:rPr lang="en-US" sz="1200" b="1" dirty="0">
                          <a:solidFill>
                            <a:srgbClr val="000000"/>
                          </a:solidFill>
                          <a:effectLst/>
                          <a:latin typeface="Times New Roman" panose="02020603050405020304" pitchFamily="18" charset="0"/>
                          <a:ea typeface="Calibri" panose="020F0502020204030204" pitchFamily="34" charset="0"/>
                        </a:rPr>
                        <a:t>an administrator assigns them to facilitate student support teams</a:t>
                      </a:r>
                      <a:r>
                        <a:rPr lang="en-US" sz="1200" dirty="0">
                          <a:solidFill>
                            <a:srgbClr val="000000"/>
                          </a:solidFill>
                          <a:effectLst/>
                          <a:latin typeface="Times New Roman" panose="02020603050405020304" pitchFamily="18" charset="0"/>
                          <a:ea typeface="Calibri" panose="020F0502020204030204" pitchFamily="34" charset="0"/>
                        </a:rPr>
                        <a:t> </a:t>
                      </a:r>
                      <a:r>
                        <a:rPr lang="en-US" sz="1200" b="1" dirty="0">
                          <a:solidFill>
                            <a:srgbClr val="000000"/>
                          </a:solidFill>
                          <a:effectLst/>
                          <a:latin typeface="Times New Roman" panose="02020603050405020304" pitchFamily="18" charset="0"/>
                          <a:ea typeface="Calibri" panose="020F0502020204030204" pitchFamily="34" charset="0"/>
                        </a:rPr>
                        <a:t>and</a:t>
                      </a:r>
                      <a:r>
                        <a:rPr lang="en-US" sz="1200" dirty="0">
                          <a:solidFill>
                            <a:srgbClr val="000000"/>
                          </a:solidFill>
                          <a:effectLst/>
                          <a:latin typeface="Times New Roman" panose="02020603050405020304" pitchFamily="18" charset="0"/>
                          <a:ea typeface="Calibri" panose="020F0502020204030204" pitchFamily="34" charset="0"/>
                        </a:rPr>
                        <a:t> </a:t>
                      </a:r>
                      <a:r>
                        <a:rPr lang="en-US" sz="1200" b="1" dirty="0">
                          <a:solidFill>
                            <a:srgbClr val="000000"/>
                          </a:solidFill>
                          <a:effectLst/>
                          <a:latin typeface="Times New Roman" panose="02020603050405020304" pitchFamily="18" charset="0"/>
                          <a:ea typeface="Calibri" panose="020F0502020204030204" pitchFamily="34" charset="0"/>
                        </a:rPr>
                        <a:t>there is</a:t>
                      </a:r>
                      <a:r>
                        <a:rPr lang="en-US" sz="1200" dirty="0">
                          <a:solidFill>
                            <a:srgbClr val="000000"/>
                          </a:solidFill>
                          <a:effectLst/>
                          <a:latin typeface="Times New Roman" panose="02020603050405020304" pitchFamily="18" charset="0"/>
                          <a:ea typeface="Calibri" panose="020F0502020204030204" pitchFamily="34" charset="0"/>
                        </a:rPr>
                        <a:t> </a:t>
                      </a:r>
                      <a:r>
                        <a:rPr lang="en-US" sz="1200" b="1" dirty="0">
                          <a:solidFill>
                            <a:srgbClr val="000000"/>
                          </a:solidFill>
                          <a:effectLst/>
                          <a:latin typeface="Times New Roman" panose="02020603050405020304" pitchFamily="18" charset="0"/>
                          <a:ea typeface="Calibri" panose="020F0502020204030204" pitchFamily="34" charset="0"/>
                        </a:rPr>
                        <a:t>evidence of adequate training and staffing for some but not all student support plans.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Calibri" panose="020F0502020204030204" pitchFamily="34" charset="0"/>
                        </a:rPr>
                        <a:t>Personnel are available, have adequate FTE, and an administrator assigns them to facilitate student support teams and there is evidence of adequate training and staffing for </a:t>
                      </a:r>
                      <a:r>
                        <a:rPr lang="en-US" sz="1200" b="1">
                          <a:solidFill>
                            <a:srgbClr val="000000"/>
                          </a:solidFill>
                          <a:effectLst/>
                          <a:latin typeface="Times New Roman" panose="02020603050405020304" pitchFamily="18" charset="0"/>
                          <a:ea typeface="Calibri" panose="020F0502020204030204" pitchFamily="34" charset="0"/>
                        </a:rPr>
                        <a:t>all student support plans.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Calibri" panose="020F0502020204030204" pitchFamily="34" charset="0"/>
                        </a:rPr>
                        <a:t>Personnel are available, have adequate FTE, and an administrator assigns them to facilitate student support teams, there is evidence of adequate training and staffing for all student support plans</a:t>
                      </a:r>
                      <a:r>
                        <a:rPr lang="en-US" sz="1200" b="1" dirty="0">
                          <a:solidFill>
                            <a:srgbClr val="000000"/>
                          </a:solidFill>
                          <a:effectLst/>
                          <a:latin typeface="Times New Roman" panose="02020603050405020304" pitchFamily="18" charset="0"/>
                          <a:ea typeface="Times"/>
                        </a:rPr>
                        <a:t>, and clear protocols are in place to ensure student support is not impacted by staff absences.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indent="-342900">
                        <a:spcAft>
                          <a:spcPts val="600"/>
                        </a:spcAft>
                        <a:buFont typeface="Wingdings" panose="05000000000000000000" pitchFamily="2" charset="2"/>
                        <a:buChar char="q"/>
                      </a:pPr>
                      <a:r>
                        <a:rPr lang="en-US" sz="2400" b="0" dirty="0"/>
                        <a:t>Are there designated personnel with the responsibility of coordinating student-specific, Tier 3 teams?</a:t>
                      </a:r>
                    </a:p>
                    <a:p>
                      <a:pPr marL="342900" indent="-342900">
                        <a:buFont typeface="Wingdings" panose="05000000000000000000" pitchFamily="2" charset="2"/>
                        <a:buChar char="q"/>
                      </a:pPr>
                      <a:r>
                        <a:rPr lang="en-US" sz="2400" b="0" dirty="0"/>
                        <a:t>Is training and support available for all staff facilitating these plans?</a:t>
                      </a:r>
                    </a:p>
                    <a:p>
                      <a:pPr marL="342900" indent="-342900">
                        <a:buFont typeface="Wingdings" panose="05000000000000000000" pitchFamily="2" charset="2"/>
                        <a:buChar char="q"/>
                      </a:pPr>
                      <a:r>
                        <a:rPr lang="en-US" sz="2400" b="0" dirty="0"/>
                        <a:t>Is there a plan in place to ensure consistent support?</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05536D87-0F1C-8B7F-0309-625C5FF32BF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CB5304FA-C845-D46A-1E15-BE02C2ECFD1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09867"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4391770"/>
      </p:ext>
    </p:extLst>
  </p:cSld>
  <p:clrMapOvr>
    <a:masterClrMapping/>
  </p:clrMapOvr>
  <mc:AlternateContent xmlns:mc="http://schemas.openxmlformats.org/markup-compatibility/2006" xmlns:p14="http://schemas.microsoft.com/office/powerpoint/2010/main">
    <mc:Choice Requires="p14">
      <p:transition spd="slow" p14:dur="2000" advTm="25546"/>
    </mc:Choice>
    <mc:Fallback xmlns="">
      <p:transition spd="slow" advTm="25546"/>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272D-94B2-5C84-B146-F0A6CCB25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5411B-DEE8-3204-CB89-70008E6AC656}"/>
              </a:ext>
            </a:extLst>
          </p:cNvPr>
          <p:cNvSpPr>
            <a:spLocks noGrp="1"/>
          </p:cNvSpPr>
          <p:nvPr>
            <p:ph type="title"/>
          </p:nvPr>
        </p:nvSpPr>
        <p:spPr/>
        <p:txBody>
          <a:bodyPr/>
          <a:lstStyle/>
          <a:p>
            <a:r>
              <a:rPr lang="en-US" dirty="0"/>
              <a:t>3.10 Student Engagement </a:t>
            </a:r>
          </a:p>
        </p:txBody>
      </p:sp>
      <p:graphicFrame>
        <p:nvGraphicFramePr>
          <p:cNvPr id="4" name="Content Placeholder 3">
            <a:extLst>
              <a:ext uri="{FF2B5EF4-FFF2-40B4-BE49-F238E27FC236}">
                <a16:creationId xmlns:a16="http://schemas.microsoft.com/office/drawing/2014/main" id="{BF832333-DE9D-60BA-DFF4-4DB5039C3233}"/>
              </a:ext>
            </a:extLst>
          </p:cNvPr>
          <p:cNvGraphicFramePr>
            <a:graphicFrameLocks noGrp="1"/>
          </p:cNvGraphicFramePr>
          <p:nvPr>
            <p:ph idx="1"/>
            <p:extLst>
              <p:ext uri="{D42A27DB-BD31-4B8C-83A1-F6EECF244321}">
                <p14:modId xmlns:p14="http://schemas.microsoft.com/office/powerpoint/2010/main" val="18150479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purposefully and regularly engages students that are representative of the school’s demographics and any marginalized groups in the regular review of schoolwide and community data in order to identify systemic barriers that may contribute to over or under representation of student groups in Tier 3 supports, and co-design and actively revise the selection and adaptation of interventions and the implementation of Tier 3 foundational practices (items 3.3-3.6).</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dirty="0"/>
                        <a:t>Social validity surveys</a:t>
                      </a:r>
                    </a:p>
                    <a:p>
                      <a:r>
                        <a:rPr lang="en-US" dirty="0"/>
                        <a:t>Team meeting minutes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D0E2E86B-201C-A3AD-1C23-D7DA540AF424}"/>
              </a:ext>
            </a:extLst>
          </p:cNvPr>
          <p:cNvSpPr/>
          <p:nvPr/>
        </p:nvSpPr>
        <p:spPr>
          <a:xfrm>
            <a:off x="3356083" y="2284941"/>
            <a:ext cx="5479833" cy="248868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Implementation will be more effective and culturally responsive with active engagement from students.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C965EE89-9FDF-3B31-F07A-6CF611F12906}"/>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F071F7E3-00E1-CF2D-0FE7-144A894DA8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67359619"/>
      </p:ext>
    </p:extLst>
  </p:cSld>
  <p:clrMapOvr>
    <a:masterClrMapping/>
  </p:clrMapOvr>
  <mc:AlternateContent xmlns:mc="http://schemas.openxmlformats.org/markup-compatibility/2006" xmlns:p14="http://schemas.microsoft.com/office/powerpoint/2010/main">
    <mc:Choice Requires="p14">
      <p:transition spd="slow" p14:dur="2000" advTm="26714"/>
    </mc:Choice>
    <mc:Fallback xmlns="">
      <p:transition spd="slow" advTm="26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2FCE-5179-3844-6D7F-764C00F52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924935-F616-39C7-1089-F6129BCFBDD2}"/>
              </a:ext>
            </a:extLst>
          </p:cNvPr>
          <p:cNvSpPr>
            <a:spLocks noGrp="1"/>
          </p:cNvSpPr>
          <p:nvPr>
            <p:ph type="title"/>
          </p:nvPr>
        </p:nvSpPr>
        <p:spPr/>
        <p:txBody>
          <a:bodyPr/>
          <a:lstStyle/>
          <a:p>
            <a:r>
              <a:rPr lang="en-US" dirty="0"/>
              <a:t>3.10 Student Engagement </a:t>
            </a:r>
          </a:p>
        </p:txBody>
      </p:sp>
      <p:pic>
        <p:nvPicPr>
          <p:cNvPr id="7" name="Recorded Sound">
            <a:hlinkClick r:id="" action="ppaction://media"/>
            <a:extLst>
              <a:ext uri="{FF2B5EF4-FFF2-40B4-BE49-F238E27FC236}">
                <a16:creationId xmlns:a16="http://schemas.microsoft.com/office/drawing/2014/main" id="{D4645BFB-F62A-4FCE-B581-6B0762B854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8D5DFF18-65F8-7462-E63E-DDC880E4955D}"/>
              </a:ext>
            </a:extLst>
          </p:cNvPr>
          <p:cNvGraphicFramePr>
            <a:graphicFrameLocks/>
          </p:cNvGraphicFramePr>
          <p:nvPr>
            <p:extLst>
              <p:ext uri="{D42A27DB-BD31-4B8C-83A1-F6EECF244321}">
                <p14:modId xmlns:p14="http://schemas.microsoft.com/office/powerpoint/2010/main" val="2161097487"/>
              </p:ext>
            </p:extLst>
          </p:nvPr>
        </p:nvGraphicFramePr>
        <p:xfrm>
          <a:off x="677333" y="1377308"/>
          <a:ext cx="10801880" cy="5271309"/>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rPr>
                        <a:t>No documentation or no opportunities </a:t>
                      </a:r>
                      <a:r>
                        <a:rPr lang="en-US" sz="1200" dirty="0">
                          <a:solidFill>
                            <a:srgbClr val="000000"/>
                          </a:solidFill>
                          <a:effectLst/>
                          <a:latin typeface="Times New Roman" panose="02020603050405020304" pitchFamily="18" charset="0"/>
                          <a:ea typeface="Times"/>
                        </a:rPr>
                        <a:t>exist for students to engage in examining data or developing/revising foundational Tier 3 practices.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Some students </a:t>
                      </a:r>
                      <a:r>
                        <a:rPr lang="en-US" sz="1200" b="1">
                          <a:solidFill>
                            <a:srgbClr val="000000"/>
                          </a:solidFill>
                          <a:effectLst/>
                          <a:latin typeface="Times New Roman" panose="02020603050405020304" pitchFamily="18" charset="0"/>
                          <a:ea typeface="Times New Roman" panose="02020603050405020304" pitchFamily="18" charset="0"/>
                        </a:rPr>
                        <a:t>are engaged in providing input on some foundational Tier 3 practices</a:t>
                      </a:r>
                      <a:r>
                        <a:rPr lang="en-US" sz="1200">
                          <a:solidFill>
                            <a:srgbClr val="000000"/>
                          </a:solidFill>
                          <a:effectLst/>
                          <a:latin typeface="Times New Roman" panose="02020603050405020304" pitchFamily="18" charset="0"/>
                          <a:ea typeface="Times New Roman" panose="02020603050405020304" pitchFamily="18" charset="0"/>
                        </a:rPr>
                        <a:t> based on a review of school and community data, </a:t>
                      </a:r>
                      <a:r>
                        <a:rPr lang="en-US" sz="1200" b="1">
                          <a:solidFill>
                            <a:srgbClr val="000000"/>
                          </a:solidFill>
                          <a:effectLst/>
                          <a:latin typeface="Times New Roman" panose="02020603050405020304" pitchFamily="18" charset="0"/>
                          <a:ea typeface="Times New Roman" panose="02020603050405020304" pitchFamily="18" charset="0"/>
                        </a:rPr>
                        <a:t>within the past 12 months</a:t>
                      </a:r>
                      <a:r>
                        <a:rPr lang="en-US" sz="1200">
                          <a:solidFill>
                            <a:srgbClr val="000000"/>
                          </a:solidFill>
                          <a:effectLst/>
                          <a:latin typeface="Times New Roman" panose="02020603050405020304" pitchFamily="18" charset="0"/>
                          <a:ea typeface="Times New Roman" panose="02020603050405020304" pitchFamily="18" charset="0"/>
                        </a:rPr>
                        <a: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A representative group(s) of students is actively engaged in the </a:t>
                      </a:r>
                      <a:r>
                        <a:rPr lang="en-US" sz="1200" b="1">
                          <a:solidFill>
                            <a:srgbClr val="000000"/>
                          </a:solidFill>
                          <a:effectLst/>
                          <a:latin typeface="Times New Roman" panose="02020603050405020304" pitchFamily="18" charset="0"/>
                          <a:ea typeface="Times New Roman" panose="02020603050405020304" pitchFamily="18" charset="0"/>
                        </a:rPr>
                        <a:t>selection and interpretation of school and community data</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to identify potential systemic barriers</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rPr>
                        <a:t> provide input on the </a:t>
                      </a:r>
                      <a:r>
                        <a:rPr lang="en-US" sz="1200">
                          <a:solidFill>
                            <a:srgbClr val="000000"/>
                          </a:solidFill>
                          <a:effectLst/>
                          <a:latin typeface="Times New Roman" panose="02020603050405020304" pitchFamily="18" charset="0"/>
                          <a:ea typeface="Times"/>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rPr>
                        <a:t>of some foundational Tier 3 practices and interventions within the past 12 months.</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A representative group(s) of students is actively engaged in the selection and interpretation of school and community data to identify potential systemic barriers and provide input on the </a:t>
                      </a:r>
                      <a:r>
                        <a:rPr lang="en-US" sz="1200">
                          <a:solidFill>
                            <a:srgbClr val="000000"/>
                          </a:solidFill>
                          <a:effectLst/>
                          <a:latin typeface="Times New Roman" panose="02020603050405020304" pitchFamily="18" charset="0"/>
                          <a:ea typeface="Times"/>
                        </a:rPr>
                        <a:t>selection, implementation, and adaptation </a:t>
                      </a:r>
                      <a:r>
                        <a:rPr lang="en-US" sz="1200">
                          <a:solidFill>
                            <a:srgbClr val="000000"/>
                          </a:solidFill>
                          <a:effectLst/>
                          <a:latin typeface="Times New Roman" panose="02020603050405020304" pitchFamily="18" charset="0"/>
                          <a:ea typeface="Times New Roman" panose="02020603050405020304" pitchFamily="18" charset="0"/>
                        </a:rPr>
                        <a:t>of </a:t>
                      </a:r>
                      <a:r>
                        <a:rPr lang="en-US" sz="1200" b="1">
                          <a:solidFill>
                            <a:srgbClr val="000000"/>
                          </a:solidFill>
                          <a:effectLst/>
                          <a:latin typeface="Times New Roman" panose="02020603050405020304" pitchFamily="18" charset="0"/>
                          <a:ea typeface="Times New Roman" panose="02020603050405020304" pitchFamily="18" charset="0"/>
                        </a:rPr>
                        <a:t>all</a:t>
                      </a:r>
                      <a:r>
                        <a:rPr lang="en-US" sz="1200">
                          <a:solidFill>
                            <a:srgbClr val="000000"/>
                          </a:solidFill>
                          <a:effectLst/>
                          <a:latin typeface="Times New Roman" panose="02020603050405020304" pitchFamily="18" charset="0"/>
                          <a:ea typeface="Times New Roman" panose="02020603050405020304" pitchFamily="18" charset="0"/>
                        </a:rPr>
                        <a:t> foundational Tier 3 practices and interventions within the past 12 months</a:t>
                      </a:r>
                      <a:r>
                        <a:rPr lang="en-US" sz="1200" b="1">
                          <a:solidFill>
                            <a:srgbClr val="000000"/>
                          </a:solidFill>
                          <a:effectLst/>
                          <a:latin typeface="Times New Roman" panose="02020603050405020304" pitchFamily="18" charset="0"/>
                          <a:ea typeface="Times"/>
                        </a:rPr>
                        <a:t>, and if data indicate a problem, an action plan is developed to enhance or modify foundational Tier 3 practices.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A representative group(s) of students is actively engaged in the selection and interpretation of school and community data to identify potential systemic barriers and provide input on the </a:t>
                      </a:r>
                      <a:r>
                        <a:rPr lang="en-US" sz="1200" dirty="0">
                          <a:solidFill>
                            <a:srgbClr val="000000"/>
                          </a:solidFill>
                          <a:effectLst/>
                          <a:latin typeface="Times New Roman" panose="02020603050405020304" pitchFamily="18" charset="0"/>
                          <a:ea typeface="Times"/>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rPr>
                        <a:t>of all foundational Tier 3 practices and interventions </a:t>
                      </a:r>
                      <a:r>
                        <a:rPr lang="en-US" sz="1200" b="1" dirty="0">
                          <a:solidFill>
                            <a:srgbClr val="000000"/>
                          </a:solidFill>
                          <a:effectLst/>
                          <a:latin typeface="Times New Roman" panose="02020603050405020304" pitchFamily="18" charset="0"/>
                          <a:ea typeface="Times New Roman" panose="02020603050405020304" pitchFamily="18" charset="0"/>
                        </a:rPr>
                        <a:t>at least twice per year, </a:t>
                      </a:r>
                      <a:r>
                        <a:rPr lang="en-US" sz="1200" dirty="0">
                          <a:solidFill>
                            <a:srgbClr val="000000"/>
                          </a:solidFill>
                          <a:effectLst/>
                          <a:latin typeface="Times New Roman" panose="02020603050405020304" pitchFamily="18" charset="0"/>
                          <a:ea typeface="Times"/>
                        </a:rPr>
                        <a:t>and if data indicate a problem, an action plan is developed to enhance or modify foundational Tier 3 practices.</a:t>
                      </a:r>
                      <a:r>
                        <a:rPr lang="en-US" sz="1200" b="1"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What opportunities exist for students to examine data or provide feedback on Tier III practices?                         </a:t>
                      </a:r>
                    </a:p>
                    <a:p>
                      <a:pPr marL="342900" indent="-342900">
                        <a:spcAft>
                          <a:spcPts val="1200"/>
                        </a:spcAft>
                        <a:buFont typeface="Wingdings" panose="05000000000000000000" pitchFamily="2" charset="2"/>
                        <a:buChar char="q"/>
                      </a:pPr>
                      <a:r>
                        <a:rPr lang="en-US" sz="2000" b="0" dirty="0"/>
                        <a:t>Is student voice representative of the school community and include marginalized groups?             </a:t>
                      </a:r>
                    </a:p>
                    <a:p>
                      <a:pPr marL="342900" indent="-342900">
                        <a:spcAft>
                          <a:spcPts val="1200"/>
                        </a:spcAft>
                        <a:buFont typeface="Wingdings" panose="05000000000000000000" pitchFamily="2" charset="2"/>
                        <a:buChar char="q"/>
                      </a:pPr>
                      <a:r>
                        <a:rPr lang="en-US" sz="2000" b="0" dirty="0"/>
                        <a:t>Do these actions happen consistently?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10BAB0CE-71CB-95A0-0D6E-4AEC2F958CA5}"/>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950261DC-4C45-28C5-235F-E51531949C2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0173585"/>
      </p:ext>
    </p:extLst>
  </p:cSld>
  <p:clrMapOvr>
    <a:masterClrMapping/>
  </p:clrMapOvr>
  <mc:AlternateContent xmlns:mc="http://schemas.openxmlformats.org/markup-compatibility/2006" xmlns:p14="http://schemas.microsoft.com/office/powerpoint/2010/main">
    <mc:Choice Requires="p14">
      <p:transition spd="slow" p14:dur="2000" advTm="16036"/>
    </mc:Choice>
    <mc:Fallback xmlns="">
      <p:transition spd="slow" advTm="16036"/>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E0E12-B902-BF7A-8F23-EC2FDA893F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DC113-B6F4-8C08-3814-8500E46E77DD}"/>
              </a:ext>
            </a:extLst>
          </p:cNvPr>
          <p:cNvSpPr>
            <a:spLocks noGrp="1"/>
          </p:cNvSpPr>
          <p:nvPr>
            <p:ph type="title"/>
          </p:nvPr>
        </p:nvSpPr>
        <p:spPr/>
        <p:txBody>
          <a:bodyPr/>
          <a:lstStyle/>
          <a:p>
            <a:r>
              <a:rPr lang="en-US" dirty="0"/>
              <a:t>3.11 Family and Community Engagement </a:t>
            </a:r>
          </a:p>
        </p:txBody>
      </p:sp>
      <p:graphicFrame>
        <p:nvGraphicFramePr>
          <p:cNvPr id="4" name="Content Placeholder 3">
            <a:extLst>
              <a:ext uri="{FF2B5EF4-FFF2-40B4-BE49-F238E27FC236}">
                <a16:creationId xmlns:a16="http://schemas.microsoft.com/office/drawing/2014/main" id="{094BA611-5429-57A5-A766-50FDF2DBDE50}"/>
              </a:ext>
            </a:extLst>
          </p:cNvPr>
          <p:cNvGraphicFramePr>
            <a:graphicFrameLocks noGrp="1"/>
          </p:cNvGraphicFramePr>
          <p:nvPr>
            <p:ph idx="1"/>
            <p:extLst>
              <p:ext uri="{D42A27DB-BD31-4B8C-83A1-F6EECF244321}">
                <p14:modId xmlns:p14="http://schemas.microsoft.com/office/powerpoint/2010/main" val="2016367527"/>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purposefully and regularly engages families and community members that are representative of the school’s demographics and any marginalized groups in the regular review of schoolwide and community data in order to identify systemic barriers that may contribute to over or under representation of student groups in Tier 3 supports and co-design and actively revise the selection and adaptation of interventions and the implementation of Tier 3 foundational practices (items 3.3-3.6).</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Social validity surveys</a:t>
                      </a:r>
                    </a:p>
                    <a:p>
                      <a:r>
                        <a:rPr lang="en-US" dirty="0"/>
                        <a:t>Team meeting minutes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F58C48C6-D839-7745-85B1-796E200B4DF7}"/>
              </a:ext>
            </a:extLst>
          </p:cNvPr>
          <p:cNvSpPr/>
          <p:nvPr/>
        </p:nvSpPr>
        <p:spPr>
          <a:xfrm>
            <a:off x="3472452" y="2170844"/>
            <a:ext cx="5247095" cy="271521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Implementation will be more effective and culturally responsive with active engagement from family and community members.</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70A4ED31-08E6-F533-01C9-24EAB8441AD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D8D01792-9FDA-8853-63C3-232FD9329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7633043"/>
      </p:ext>
    </p:extLst>
  </p:cSld>
  <p:clrMapOvr>
    <a:masterClrMapping/>
  </p:clrMapOvr>
  <mc:AlternateContent xmlns:mc="http://schemas.openxmlformats.org/markup-compatibility/2006" xmlns:p14="http://schemas.microsoft.com/office/powerpoint/2010/main">
    <mc:Choice Requires="p14">
      <p:transition spd="slow" p14:dur="2000" advTm="31747"/>
    </mc:Choice>
    <mc:Fallback xmlns="">
      <p:transition spd="slow" advTm="31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C916-6E19-A331-7B0B-10D4778AD0AF}"/>
            </a:ext>
          </a:extLst>
        </p:cNvPr>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1D373EC9-1543-EAFD-ECC4-9D43597B712F}"/>
              </a:ext>
            </a:extLst>
          </p:cNvPr>
          <p:cNvGraphicFramePr>
            <a:graphicFrameLocks/>
          </p:cNvGraphicFramePr>
          <p:nvPr>
            <p:extLst>
              <p:ext uri="{D42A27DB-BD31-4B8C-83A1-F6EECF244321}">
                <p14:modId xmlns:p14="http://schemas.microsoft.com/office/powerpoint/2010/main" val="3107807156"/>
              </p:ext>
            </p:extLst>
          </p:nvPr>
        </p:nvGraphicFramePr>
        <p:xfrm>
          <a:off x="677335" y="1142846"/>
          <a:ext cx="10801880" cy="5598822"/>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Calibri" panose="020F0502020204030204" pitchFamily="34" charset="0"/>
                          <a:ea typeface="Times"/>
                        </a:rPr>
                        <a:t>No documentation or no opportunities </a:t>
                      </a:r>
                      <a:r>
                        <a:rPr lang="en-US" sz="1200" dirty="0">
                          <a:solidFill>
                            <a:srgbClr val="000000"/>
                          </a:solidFill>
                          <a:effectLst/>
                          <a:latin typeface="Calibri" panose="020F0502020204030204" pitchFamily="34" charset="0"/>
                          <a:ea typeface="Times"/>
                        </a:rPr>
                        <a:t>exist for families to engage in examining data or developing/revising foundational Tier 3 practices. </a:t>
                      </a:r>
                      <a:endParaRPr lang="en-US" sz="1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r>
                        <a:rPr lang="en-US" sz="1200">
                          <a:solidFill>
                            <a:srgbClr val="000000"/>
                          </a:solidFill>
                          <a:effectLst/>
                          <a:latin typeface="Calibri" panose="020F0502020204030204" pitchFamily="34" charset="0"/>
                          <a:ea typeface="Calibri" panose="020F0502020204030204" pitchFamily="34" charset="0"/>
                        </a:rPr>
                        <a:t>Some families and community members </a:t>
                      </a:r>
                      <a:r>
                        <a:rPr lang="en-US" sz="1200" b="1">
                          <a:solidFill>
                            <a:srgbClr val="000000"/>
                          </a:solidFill>
                          <a:effectLst/>
                          <a:latin typeface="Calibri" panose="020F0502020204030204" pitchFamily="34" charset="0"/>
                          <a:ea typeface="Calibri" panose="020F0502020204030204" pitchFamily="34" charset="0"/>
                        </a:rPr>
                        <a:t>are engaged in providing input on some foundational Tier 3 practices</a:t>
                      </a:r>
                      <a:r>
                        <a:rPr lang="en-US" sz="1200">
                          <a:solidFill>
                            <a:srgbClr val="000000"/>
                          </a:solidFill>
                          <a:effectLst/>
                          <a:latin typeface="Calibri" panose="020F0502020204030204" pitchFamily="34" charset="0"/>
                          <a:ea typeface="Calibri" panose="020F0502020204030204" pitchFamily="34" charset="0"/>
                        </a:rPr>
                        <a:t> based on a review of school and community data, </a:t>
                      </a:r>
                      <a:r>
                        <a:rPr lang="en-US" sz="1200" b="1">
                          <a:solidFill>
                            <a:srgbClr val="000000"/>
                          </a:solidFill>
                          <a:effectLst/>
                          <a:latin typeface="Calibri" panose="020F0502020204030204" pitchFamily="34" charset="0"/>
                          <a:ea typeface="Calibri" panose="020F0502020204030204" pitchFamily="34" charset="0"/>
                        </a:rPr>
                        <a:t>within the past 12 months</a:t>
                      </a:r>
                      <a:r>
                        <a:rPr lang="en-US" sz="1200">
                          <a:solidFill>
                            <a:srgbClr val="000000"/>
                          </a:solidFill>
                          <a:effectLst/>
                          <a:latin typeface="Calibri" panose="020F0502020204030204" pitchFamily="34" charset="0"/>
                          <a:ea typeface="Calibri" panose="020F0502020204030204" pitchFamily="34" charset="0"/>
                        </a:rPr>
                        <a:t>.</a:t>
                      </a:r>
                      <a:endParaRPr lang="en-US" sz="1200">
                        <a:effectLst/>
                        <a:latin typeface="Calibri" panose="020F0502020204030204" pitchFamily="34" charset="0"/>
                        <a:ea typeface="Calibri" panose="020F0502020204030204" pitchFamily="34"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A representative group(s) of families and community members is actively engaged in the </a:t>
                      </a:r>
                      <a:r>
                        <a:rPr lang="en-US" sz="1200" b="1" dirty="0">
                          <a:solidFill>
                            <a:srgbClr val="000000"/>
                          </a:solidFill>
                          <a:effectLst/>
                          <a:latin typeface="Times New Roman" panose="02020603050405020304" pitchFamily="18" charset="0"/>
                          <a:ea typeface="Times New Roman" panose="02020603050405020304" pitchFamily="18" charset="0"/>
                        </a:rPr>
                        <a:t>selection and interpretation of school and community data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to identify potential systemic barriers</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and</a:t>
                      </a:r>
                      <a:r>
                        <a:rPr lang="en-US" sz="1200" dirty="0">
                          <a:solidFill>
                            <a:srgbClr val="000000"/>
                          </a:solidFill>
                          <a:effectLst/>
                          <a:latin typeface="Times New Roman" panose="02020603050405020304" pitchFamily="18" charset="0"/>
                          <a:ea typeface="Times New Roman" panose="02020603050405020304" pitchFamily="18" charset="0"/>
                        </a:rPr>
                        <a:t> provide input on the </a:t>
                      </a:r>
                      <a:r>
                        <a:rPr lang="en-US" sz="1200" dirty="0">
                          <a:solidFill>
                            <a:srgbClr val="000000"/>
                          </a:solidFill>
                          <a:effectLst/>
                          <a:latin typeface="Times New Roman" panose="02020603050405020304" pitchFamily="18" charset="0"/>
                          <a:ea typeface="Times"/>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rPr>
                        <a:t>of some foundational Tier 3 practices and interventions within the past 12 months.</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Calibri" panose="020F0502020204030204" pitchFamily="34" charset="0"/>
                          <a:ea typeface="Times"/>
                        </a:rPr>
                        <a:t> </a:t>
                      </a:r>
                      <a:endParaRPr lang="en-US" sz="1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r>
                        <a:rPr lang="en-US" sz="1200" dirty="0">
                          <a:solidFill>
                            <a:srgbClr val="000000"/>
                          </a:solidFill>
                          <a:effectLst/>
                          <a:latin typeface="Calibri" panose="020F0502020204030204" pitchFamily="34" charset="0"/>
                          <a:ea typeface="Calibri" panose="020F0502020204030204" pitchFamily="34" charset="0"/>
                        </a:rPr>
                        <a:t>A representative group(s) of families and community members is actively engaged in the selection and interpretation of school and community data to identify potential systemic barriers and provide input on the </a:t>
                      </a:r>
                      <a:r>
                        <a:rPr lang="en-US" sz="1200" dirty="0">
                          <a:solidFill>
                            <a:srgbClr val="000000"/>
                          </a:solidFill>
                          <a:effectLst/>
                          <a:latin typeface="Calibri" panose="020F0502020204030204" pitchFamily="34" charset="0"/>
                          <a:ea typeface="Times"/>
                        </a:rPr>
                        <a:t>selection, implementation, and adaptation </a:t>
                      </a:r>
                      <a:r>
                        <a:rPr lang="en-US" sz="1200" dirty="0">
                          <a:solidFill>
                            <a:srgbClr val="000000"/>
                          </a:solidFill>
                          <a:effectLst/>
                          <a:latin typeface="Calibri" panose="020F0502020204030204" pitchFamily="34" charset="0"/>
                          <a:ea typeface="Calibri" panose="020F0502020204030204" pitchFamily="34" charset="0"/>
                        </a:rPr>
                        <a:t>of </a:t>
                      </a:r>
                      <a:r>
                        <a:rPr lang="en-US" sz="1200" b="1" dirty="0">
                          <a:solidFill>
                            <a:srgbClr val="000000"/>
                          </a:solidFill>
                          <a:effectLst/>
                          <a:latin typeface="Calibri" panose="020F0502020204030204" pitchFamily="34" charset="0"/>
                          <a:ea typeface="Calibri" panose="020F0502020204030204" pitchFamily="34" charset="0"/>
                        </a:rPr>
                        <a:t>all</a:t>
                      </a:r>
                      <a:r>
                        <a:rPr lang="en-US" sz="1200" dirty="0">
                          <a:solidFill>
                            <a:srgbClr val="000000"/>
                          </a:solidFill>
                          <a:effectLst/>
                          <a:latin typeface="Calibri" panose="020F0502020204030204" pitchFamily="34" charset="0"/>
                          <a:ea typeface="Calibri" panose="020F0502020204030204" pitchFamily="34" charset="0"/>
                        </a:rPr>
                        <a:t> foundational Tier 3 practices and interventions within the past 12 months.</a:t>
                      </a:r>
                      <a:r>
                        <a:rPr lang="en-US" sz="1200" b="1" dirty="0">
                          <a:solidFill>
                            <a:srgbClr val="000000"/>
                          </a:solidFill>
                          <a:effectLst/>
                          <a:latin typeface="Calibri" panose="020F0502020204030204" pitchFamily="34" charset="0"/>
                          <a:ea typeface="Times"/>
                        </a:rPr>
                        <a:t>, and if data indicate a problem, an action plan is developed to enhance or modify foundational Tier 3 practices. </a:t>
                      </a:r>
                      <a:endParaRPr lang="en-US" sz="1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r>
                        <a:rPr lang="en-US" sz="1200" dirty="0">
                          <a:solidFill>
                            <a:srgbClr val="000000"/>
                          </a:solidFill>
                          <a:effectLst/>
                          <a:latin typeface="Calibri" panose="020F0502020204030204" pitchFamily="34" charset="0"/>
                          <a:ea typeface="Calibri" panose="020F0502020204030204" pitchFamily="34" charset="0"/>
                        </a:rPr>
                        <a:t>A representative group(s) of families and community members is actively engaged in the selection and interpretation of school and community data to identify potential systemic barriers and provide input on the </a:t>
                      </a:r>
                      <a:r>
                        <a:rPr lang="en-US" sz="1200" dirty="0">
                          <a:solidFill>
                            <a:srgbClr val="000000"/>
                          </a:solidFill>
                          <a:effectLst/>
                          <a:latin typeface="Calibri" panose="020F0502020204030204" pitchFamily="34" charset="0"/>
                          <a:ea typeface="Times"/>
                        </a:rPr>
                        <a:t>selection, implementation, and adaptation </a:t>
                      </a:r>
                      <a:r>
                        <a:rPr lang="en-US" sz="1200" dirty="0">
                          <a:solidFill>
                            <a:srgbClr val="000000"/>
                          </a:solidFill>
                          <a:effectLst/>
                          <a:latin typeface="Calibri" panose="020F0502020204030204" pitchFamily="34" charset="0"/>
                          <a:ea typeface="Calibri" panose="020F0502020204030204" pitchFamily="34" charset="0"/>
                        </a:rPr>
                        <a:t>of all foundational Tier 3 practices and interventions </a:t>
                      </a:r>
                      <a:r>
                        <a:rPr lang="en-US" sz="1200" b="1" dirty="0">
                          <a:solidFill>
                            <a:srgbClr val="000000"/>
                          </a:solidFill>
                          <a:effectLst/>
                          <a:latin typeface="Calibri" panose="020F0502020204030204" pitchFamily="34" charset="0"/>
                          <a:ea typeface="Calibri" panose="020F0502020204030204" pitchFamily="34" charset="0"/>
                        </a:rPr>
                        <a:t>at least twice per year, </a:t>
                      </a:r>
                      <a:r>
                        <a:rPr lang="en-US" sz="1200" dirty="0">
                          <a:solidFill>
                            <a:srgbClr val="000000"/>
                          </a:solidFill>
                          <a:effectLst/>
                          <a:latin typeface="Calibri" panose="020F0502020204030204" pitchFamily="34" charset="0"/>
                          <a:ea typeface="Times"/>
                        </a:rPr>
                        <a:t>and if data indicate a problem, an action plan is developed to enhance or modify foundational Tier 3 practices.</a:t>
                      </a:r>
                      <a:r>
                        <a:rPr lang="en-US" sz="1200" b="1" dirty="0">
                          <a:solidFill>
                            <a:srgbClr val="000000"/>
                          </a:solidFill>
                          <a:effectLst/>
                          <a:latin typeface="Calibri" panose="020F0502020204030204" pitchFamily="34" charset="0"/>
                          <a:ea typeface="Times"/>
                        </a:rPr>
                        <a:t> </a:t>
                      </a:r>
                      <a:endParaRPr lang="en-US" sz="1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What opportunities exist for these partners to examine data or provide feedback on Tier II practices?                         </a:t>
                      </a:r>
                    </a:p>
                    <a:p>
                      <a:pPr marL="342900" indent="-342900">
                        <a:spcAft>
                          <a:spcPts val="1200"/>
                        </a:spcAft>
                        <a:buFont typeface="Wingdings" panose="05000000000000000000" pitchFamily="2" charset="2"/>
                        <a:buChar char="q"/>
                      </a:pPr>
                      <a:r>
                        <a:rPr lang="en-US" sz="2000" b="0" dirty="0"/>
                        <a:t>Are the voices of families and community partners representative of the school community and include marginalized groups?             </a:t>
                      </a:r>
                    </a:p>
                    <a:p>
                      <a:pPr marL="342900" indent="-342900">
                        <a:spcAft>
                          <a:spcPts val="1200"/>
                        </a:spcAft>
                        <a:buFont typeface="Wingdings" panose="05000000000000000000" pitchFamily="2" charset="2"/>
                        <a:buChar char="q"/>
                      </a:pPr>
                      <a:r>
                        <a:rPr lang="en-US" sz="2000" b="0" dirty="0"/>
                        <a:t>Do these actions happen consistently?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2" name="Title 1">
            <a:extLst>
              <a:ext uri="{FF2B5EF4-FFF2-40B4-BE49-F238E27FC236}">
                <a16:creationId xmlns:a16="http://schemas.microsoft.com/office/drawing/2014/main" id="{21032731-71A7-1CF9-840D-2B5568ADCD6E}"/>
              </a:ext>
            </a:extLst>
          </p:cNvPr>
          <p:cNvSpPr>
            <a:spLocks noGrp="1"/>
          </p:cNvSpPr>
          <p:nvPr>
            <p:ph type="title"/>
          </p:nvPr>
        </p:nvSpPr>
        <p:spPr/>
        <p:txBody>
          <a:bodyPr/>
          <a:lstStyle/>
          <a:p>
            <a:r>
              <a:rPr lang="en-US" dirty="0"/>
              <a:t>3.11 Family and Community Engagement </a:t>
            </a:r>
          </a:p>
        </p:txBody>
      </p:sp>
      <p:sp>
        <p:nvSpPr>
          <p:cNvPr id="3" name="Rounded Rectangle 4">
            <a:hlinkClick r:id="rId5" action="ppaction://hlinksldjump"/>
            <a:extLst>
              <a:ext uri="{FF2B5EF4-FFF2-40B4-BE49-F238E27FC236}">
                <a16:creationId xmlns:a16="http://schemas.microsoft.com/office/drawing/2014/main" id="{978B233F-07BE-8900-D4E4-73BACC8B984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F83616C7-FF23-61ED-E253-682B29207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480692"/>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076510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44E17-A31E-20D9-F166-2304DA1E14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DB5F7-B650-BE9A-71F5-22C965D59E35}"/>
              </a:ext>
            </a:extLst>
          </p:cNvPr>
          <p:cNvSpPr>
            <a:spLocks noGrp="1"/>
          </p:cNvSpPr>
          <p:nvPr>
            <p:ph type="title"/>
          </p:nvPr>
        </p:nvSpPr>
        <p:spPr/>
        <p:txBody>
          <a:bodyPr/>
          <a:lstStyle/>
          <a:p>
            <a:r>
              <a:rPr lang="en-US" dirty="0"/>
              <a:t>3.12 Faculty and Staff Engagement </a:t>
            </a:r>
          </a:p>
        </p:txBody>
      </p:sp>
      <p:graphicFrame>
        <p:nvGraphicFramePr>
          <p:cNvPr id="4" name="Content Placeholder 3">
            <a:extLst>
              <a:ext uri="{FF2B5EF4-FFF2-40B4-BE49-F238E27FC236}">
                <a16:creationId xmlns:a16="http://schemas.microsoft.com/office/drawing/2014/main" id="{D4FD86BA-B7F0-D2B3-BBD2-5E1FA3F508A9}"/>
              </a:ext>
            </a:extLst>
          </p:cNvPr>
          <p:cNvGraphicFramePr>
            <a:graphicFrameLocks noGrp="1"/>
          </p:cNvGraphicFramePr>
          <p:nvPr>
            <p:ph idx="1"/>
            <p:extLst>
              <p:ext uri="{D42A27DB-BD31-4B8C-83A1-F6EECF244321}">
                <p14:modId xmlns:p14="http://schemas.microsoft.com/office/powerpoint/2010/main" val="1368811058"/>
              </p:ext>
            </p:extLst>
          </p:nvPr>
        </p:nvGraphicFramePr>
        <p:xfrm>
          <a:off x="1006892" y="1134898"/>
          <a:ext cx="10515600" cy="486627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Systems</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purposefully and regularly engages all faculty and staff in the regular review of schoolwide and community data in order to identify systemic barriers that may contribute to over or under representation of student groups in Tier 3 supports, and (2) co-design and actively revise the selection and adaptation Tier 3 interventions and the implementation of Tier 3 foundational practices (items 3.3-3.6).</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Feedback and Input Survey (FIS)</a:t>
                      </a:r>
                    </a:p>
                    <a:p>
                      <a:r>
                        <a:rPr lang="en-US" sz="1800" kern="1200" dirty="0">
                          <a:solidFill>
                            <a:schemeClr val="dk1"/>
                          </a:solidFill>
                          <a:effectLst/>
                          <a:latin typeface="+mn-lt"/>
                          <a:ea typeface="+mn-ea"/>
                          <a:cs typeface="+mn-cs"/>
                        </a:rPr>
                        <a:t>Informal Surveys</a:t>
                      </a:r>
                    </a:p>
                    <a:p>
                      <a:r>
                        <a:rPr lang="en-US" sz="1800" kern="1200" dirty="0">
                          <a:solidFill>
                            <a:schemeClr val="dk1"/>
                          </a:solidFill>
                          <a:effectLst/>
                          <a:latin typeface="+mn-lt"/>
                          <a:ea typeface="+mn-ea"/>
                          <a:cs typeface="+mn-cs"/>
                        </a:rPr>
                        <a:t>Staff meeting minutes</a:t>
                      </a:r>
                    </a:p>
                    <a:p>
                      <a:r>
                        <a:rPr lang="en-US" sz="1800" kern="1200" dirty="0">
                          <a:solidFill>
                            <a:schemeClr val="dk1"/>
                          </a:solidFill>
                          <a:effectLst/>
                          <a:latin typeface="+mn-lt"/>
                          <a:ea typeface="+mn-ea"/>
                          <a:cs typeface="+mn-cs"/>
                        </a:rPr>
                        <a:t>Team </a:t>
                      </a:r>
                      <a:r>
                        <a:rPr lang="en-US" dirty="0"/>
                        <a:t>meeting minutes</a:t>
                      </a:r>
                    </a:p>
                    <a:p>
                      <a:r>
                        <a:rPr lang="en-US" dirty="0"/>
                        <a:t>Social validity surveys </a:t>
                      </a:r>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6549C78B-9037-C36D-587E-823ACC0791D9}"/>
              </a:ext>
            </a:extLst>
          </p:cNvPr>
          <p:cNvSpPr/>
          <p:nvPr/>
        </p:nvSpPr>
        <p:spPr>
          <a:xfrm>
            <a:off x="3241783" y="2251891"/>
            <a:ext cx="5708433" cy="235421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Schools need active engagement of faculty and staff to make Tier 3 supports effective and sustainable. </a:t>
            </a:r>
          </a:p>
          <a:p>
            <a:pPr algn="ctr"/>
            <a:r>
              <a:rPr lang="en-US" b="1" dirty="0">
                <a:solidFill>
                  <a:schemeClr val="tx1"/>
                </a:solidFill>
              </a:rPr>
              <a:t> </a:t>
            </a:r>
            <a:endParaRPr lang="en-US" dirty="0">
              <a:solidFill>
                <a:schemeClr val="tx1"/>
              </a:solidFill>
            </a:endParaRPr>
          </a:p>
          <a:p>
            <a:pPr algn="ctr"/>
            <a:endParaRPr lang="en-US" b="1"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2F63A3FF-9894-E747-70B2-CDA9F1BD7784}"/>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026FE77B-495D-9672-92FA-7489500C7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00774573"/>
      </p:ext>
    </p:extLst>
  </p:cSld>
  <p:clrMapOvr>
    <a:masterClrMapping/>
  </p:clrMapOvr>
  <mc:AlternateContent xmlns:mc="http://schemas.openxmlformats.org/markup-compatibility/2006" xmlns:p14="http://schemas.microsoft.com/office/powerpoint/2010/main">
    <mc:Choice Requires="p14">
      <p:transition spd="slow" p14:dur="2000" advTm="17803"/>
    </mc:Choice>
    <mc:Fallback xmlns="">
      <p:transition spd="slow" advTm="178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3E45-600D-DA5F-28BE-846915CA0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79562-EDA0-97D5-DC94-3D40C449B3E7}"/>
              </a:ext>
            </a:extLst>
          </p:cNvPr>
          <p:cNvSpPr>
            <a:spLocks noGrp="1"/>
          </p:cNvSpPr>
          <p:nvPr>
            <p:ph type="title"/>
          </p:nvPr>
        </p:nvSpPr>
        <p:spPr/>
        <p:txBody>
          <a:bodyPr/>
          <a:lstStyle/>
          <a:p>
            <a:r>
              <a:rPr lang="en-US" dirty="0"/>
              <a:t>3.12 Faculty and Staff Engagement </a:t>
            </a:r>
          </a:p>
        </p:txBody>
      </p:sp>
      <p:pic>
        <p:nvPicPr>
          <p:cNvPr id="7" name="Recorded Sound">
            <a:hlinkClick r:id="" action="ppaction://media"/>
            <a:extLst>
              <a:ext uri="{FF2B5EF4-FFF2-40B4-BE49-F238E27FC236}">
                <a16:creationId xmlns:a16="http://schemas.microsoft.com/office/drawing/2014/main" id="{C3033391-1051-5F35-CE7B-53DD3C47E7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FDE40043-44D9-0C8E-5080-4AB09E7B04F7}"/>
              </a:ext>
            </a:extLst>
          </p:cNvPr>
          <p:cNvGraphicFramePr>
            <a:graphicFrameLocks/>
          </p:cNvGraphicFramePr>
          <p:nvPr>
            <p:extLst>
              <p:ext uri="{D42A27DB-BD31-4B8C-83A1-F6EECF244321}">
                <p14:modId xmlns:p14="http://schemas.microsoft.com/office/powerpoint/2010/main" val="1881876894"/>
              </p:ext>
            </p:extLst>
          </p:nvPr>
        </p:nvGraphicFramePr>
        <p:xfrm>
          <a:off x="677333" y="1377308"/>
          <a:ext cx="10801880" cy="5233062"/>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dirty="0">
                          <a:solidFill>
                            <a:srgbClr val="000000"/>
                          </a:solidFill>
                          <a:effectLst/>
                          <a:latin typeface="Times New Roman" panose="02020603050405020304" pitchFamily="18" charset="0"/>
                          <a:ea typeface="Times"/>
                        </a:rPr>
                        <a:t>No documentation or no opportunities </a:t>
                      </a:r>
                      <a:r>
                        <a:rPr lang="en-US" sz="1200" dirty="0">
                          <a:solidFill>
                            <a:srgbClr val="000000"/>
                          </a:solidFill>
                          <a:effectLst/>
                          <a:latin typeface="Times New Roman" panose="02020603050405020304" pitchFamily="18" charset="0"/>
                          <a:ea typeface="Times"/>
                        </a:rPr>
                        <a:t>exist for faculty and staff to engage in examining data or developing/revising foundational Tier 3 practices.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Faculty and staff </a:t>
                      </a:r>
                      <a:r>
                        <a:rPr lang="en-US" sz="1200" b="1" dirty="0">
                          <a:solidFill>
                            <a:srgbClr val="000000"/>
                          </a:solidFill>
                          <a:effectLst/>
                          <a:latin typeface="Times New Roman" panose="02020603050405020304" pitchFamily="18" charset="0"/>
                          <a:ea typeface="Times New Roman" panose="02020603050405020304" pitchFamily="18" charset="0"/>
                        </a:rPr>
                        <a:t>are engaged in providing input on some foundational Tier 3 practices</a:t>
                      </a:r>
                      <a:r>
                        <a:rPr lang="en-US" sz="1200" dirty="0">
                          <a:solidFill>
                            <a:srgbClr val="000000"/>
                          </a:solidFill>
                          <a:effectLst/>
                          <a:latin typeface="Times New Roman" panose="02020603050405020304" pitchFamily="18" charset="0"/>
                          <a:ea typeface="Times New Roman" panose="02020603050405020304" pitchFamily="18" charset="0"/>
                        </a:rPr>
                        <a:t> based on a review of school and community data, </a:t>
                      </a:r>
                      <a:r>
                        <a:rPr lang="en-US" sz="1200" b="1" dirty="0">
                          <a:solidFill>
                            <a:srgbClr val="000000"/>
                          </a:solidFill>
                          <a:effectLst/>
                          <a:latin typeface="Times New Roman" panose="02020603050405020304" pitchFamily="18" charset="0"/>
                          <a:ea typeface="Times New Roman" panose="02020603050405020304" pitchFamily="18" charset="0"/>
                        </a:rPr>
                        <a:t>within the past 12 months</a:t>
                      </a:r>
                      <a:r>
                        <a:rPr lang="en-US" sz="1200" dirty="0">
                          <a:solidFill>
                            <a:srgbClr val="000000"/>
                          </a:solidFill>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Faculty and staff are actively engaged in the </a:t>
                      </a:r>
                      <a:r>
                        <a:rPr lang="en-US" sz="1200" b="1" dirty="0">
                          <a:solidFill>
                            <a:srgbClr val="000000"/>
                          </a:solidFill>
                          <a:effectLst/>
                          <a:latin typeface="Times New Roman" panose="02020603050405020304" pitchFamily="18" charset="0"/>
                          <a:ea typeface="Times New Roman" panose="02020603050405020304" pitchFamily="18" charset="0"/>
                        </a:rPr>
                        <a:t>selection and interpretation of school and community data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to identify potential systemic barriers</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and</a:t>
                      </a:r>
                      <a:r>
                        <a:rPr lang="en-US" sz="1200" dirty="0">
                          <a:solidFill>
                            <a:srgbClr val="000000"/>
                          </a:solidFill>
                          <a:effectLst/>
                          <a:latin typeface="Times New Roman" panose="02020603050405020304" pitchFamily="18" charset="0"/>
                          <a:ea typeface="Times New Roman" panose="02020603050405020304" pitchFamily="18" charset="0"/>
                        </a:rPr>
                        <a:t> provide input on the </a:t>
                      </a:r>
                      <a:r>
                        <a:rPr lang="en-US" sz="1200" dirty="0">
                          <a:solidFill>
                            <a:srgbClr val="000000"/>
                          </a:solidFill>
                          <a:effectLst/>
                          <a:latin typeface="Times New Roman" panose="02020603050405020304" pitchFamily="18" charset="0"/>
                          <a:ea typeface="Times"/>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rPr>
                        <a:t>of some foundational Tier 3 practices within the past 12 months.</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Faculty and staff are actively engaged in the selection and interpretation of school and community data to identify potential systemic barriers and provide input on the </a:t>
                      </a:r>
                      <a:r>
                        <a:rPr lang="en-US" sz="1200" dirty="0">
                          <a:solidFill>
                            <a:srgbClr val="000000"/>
                          </a:solidFill>
                          <a:effectLst/>
                          <a:latin typeface="Times New Roman" panose="02020603050405020304" pitchFamily="18" charset="0"/>
                          <a:ea typeface="Times"/>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rPr>
                        <a:t>of </a:t>
                      </a:r>
                      <a:r>
                        <a:rPr lang="en-US" sz="1200" b="1" dirty="0">
                          <a:solidFill>
                            <a:srgbClr val="000000"/>
                          </a:solidFill>
                          <a:effectLst/>
                          <a:latin typeface="Times New Roman" panose="02020603050405020304" pitchFamily="18" charset="0"/>
                          <a:ea typeface="Times New Roman" panose="02020603050405020304" pitchFamily="18" charset="0"/>
                        </a:rPr>
                        <a:t>all</a:t>
                      </a:r>
                      <a:r>
                        <a:rPr lang="en-US" sz="1200" dirty="0">
                          <a:solidFill>
                            <a:srgbClr val="000000"/>
                          </a:solidFill>
                          <a:effectLst/>
                          <a:latin typeface="Times New Roman" panose="02020603050405020304" pitchFamily="18" charset="0"/>
                          <a:ea typeface="Times New Roman" panose="02020603050405020304" pitchFamily="18" charset="0"/>
                        </a:rPr>
                        <a:t> foundational Tier 3 practices within the past 12 months</a:t>
                      </a:r>
                      <a:r>
                        <a:rPr lang="en-US" sz="1200" b="1" dirty="0">
                          <a:solidFill>
                            <a:srgbClr val="000000"/>
                          </a:solidFill>
                          <a:effectLst/>
                          <a:latin typeface="Times New Roman" panose="02020603050405020304" pitchFamily="18" charset="0"/>
                          <a:ea typeface="Times"/>
                        </a:rPr>
                        <a:t>, and if data indicate a problem, an action plan is developed to enhance or modify foundational Tier 3 practices.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Faculty and staff are actively engaged in the selection and interpretation of school and community data to identify potential systemic barriers and provide input on the </a:t>
                      </a:r>
                      <a:r>
                        <a:rPr lang="en-US" sz="1200" dirty="0">
                          <a:solidFill>
                            <a:srgbClr val="000000"/>
                          </a:solidFill>
                          <a:effectLst/>
                          <a:latin typeface="Times New Roman" panose="02020603050405020304" pitchFamily="18" charset="0"/>
                          <a:ea typeface="Times"/>
                        </a:rPr>
                        <a:t>selection, implementation, and adaptation </a:t>
                      </a:r>
                      <a:r>
                        <a:rPr lang="en-US" sz="1200" dirty="0">
                          <a:solidFill>
                            <a:srgbClr val="000000"/>
                          </a:solidFill>
                          <a:effectLst/>
                          <a:latin typeface="Times New Roman" panose="02020603050405020304" pitchFamily="18" charset="0"/>
                          <a:ea typeface="Times New Roman" panose="02020603050405020304" pitchFamily="18" charset="0"/>
                        </a:rPr>
                        <a:t>of all foundational Tier 3 practices </a:t>
                      </a:r>
                      <a:r>
                        <a:rPr lang="en-US" sz="1200" b="1" dirty="0">
                          <a:solidFill>
                            <a:srgbClr val="000000"/>
                          </a:solidFill>
                          <a:effectLst/>
                          <a:latin typeface="Times New Roman" panose="02020603050405020304" pitchFamily="18" charset="0"/>
                          <a:ea typeface="Times New Roman" panose="02020603050405020304" pitchFamily="18" charset="0"/>
                        </a:rPr>
                        <a:t>at least twice per year, </a:t>
                      </a:r>
                      <a:r>
                        <a:rPr lang="en-US" sz="1200" dirty="0">
                          <a:solidFill>
                            <a:srgbClr val="000000"/>
                          </a:solidFill>
                          <a:effectLst/>
                          <a:latin typeface="Times New Roman" panose="02020603050405020304" pitchFamily="18" charset="0"/>
                          <a:ea typeface="Times"/>
                        </a:rPr>
                        <a:t>and if data indicate a problem, an action plan is developed to enhance or modify foundational Tier 3 practices.</a:t>
                      </a:r>
                      <a:r>
                        <a:rPr lang="en-US" sz="1200" b="1"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What opportunities exist for faculty and staff to examine data or provide feedback on Tier II practices?                         </a:t>
                      </a:r>
                    </a:p>
                    <a:p>
                      <a:pPr marL="342900" indent="-342900">
                        <a:spcAft>
                          <a:spcPts val="1200"/>
                        </a:spcAft>
                        <a:buFont typeface="Wingdings" panose="05000000000000000000" pitchFamily="2" charset="2"/>
                        <a:buChar char="q"/>
                      </a:pPr>
                      <a:r>
                        <a:rPr lang="en-US" sz="2400" b="0" dirty="0"/>
                        <a:t>Do all faculty and staff have access to Tier II data and programming?</a:t>
                      </a:r>
                    </a:p>
                    <a:p>
                      <a:pPr marL="342900" indent="-342900">
                        <a:spcAft>
                          <a:spcPts val="1200"/>
                        </a:spcAft>
                        <a:buFont typeface="Wingdings" panose="05000000000000000000" pitchFamily="2" charset="2"/>
                        <a:buChar char="q"/>
                      </a:pPr>
                      <a:r>
                        <a:rPr lang="en-US" sz="2400" b="0" dirty="0"/>
                        <a:t>Do these actions happen consistently?</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63FF80F3-DFB1-5E78-D922-991CD85F769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B1A4DBEB-F68D-D745-3B50-1B8B786DD78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8409316"/>
      </p:ext>
    </p:extLst>
  </p:cSld>
  <p:clrMapOvr>
    <a:masterClrMapping/>
  </p:clrMapOvr>
  <mc:AlternateContent xmlns:mc="http://schemas.openxmlformats.org/markup-compatibility/2006" xmlns:p14="http://schemas.microsoft.com/office/powerpoint/2010/main">
    <mc:Choice Requires="p14">
      <p:transition spd="slow" p14:dur="2000" advTm="17029"/>
    </mc:Choice>
    <mc:Fallback xmlns="">
      <p:transition spd="slow" advTm="17029"/>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304CA-0DA2-235A-6656-9156407295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F31E9-52C9-152D-A60B-B84A10F937CA}"/>
              </a:ext>
            </a:extLst>
          </p:cNvPr>
          <p:cNvSpPr>
            <a:spLocks noGrp="1"/>
          </p:cNvSpPr>
          <p:nvPr>
            <p:ph type="title"/>
          </p:nvPr>
        </p:nvSpPr>
        <p:spPr/>
        <p:txBody>
          <a:bodyPr>
            <a:normAutofit fontScale="90000"/>
          </a:bodyPr>
          <a:lstStyle/>
          <a:p>
            <a:r>
              <a:rPr lang="en-US" dirty="0"/>
              <a:t>3.13 Decision Making with Aggregated Student Performance Data &amp; Fidelity Data</a:t>
            </a:r>
          </a:p>
        </p:txBody>
      </p:sp>
      <p:graphicFrame>
        <p:nvGraphicFramePr>
          <p:cNvPr id="4" name="Content Placeholder 3">
            <a:extLst>
              <a:ext uri="{FF2B5EF4-FFF2-40B4-BE49-F238E27FC236}">
                <a16:creationId xmlns:a16="http://schemas.microsoft.com/office/drawing/2014/main" id="{FCA24A10-7D38-5DD7-7F60-5DF33867617C}"/>
              </a:ext>
            </a:extLst>
          </p:cNvPr>
          <p:cNvGraphicFramePr>
            <a:graphicFrameLocks noGrp="1"/>
          </p:cNvGraphicFramePr>
          <p:nvPr>
            <p:ph idx="1"/>
            <p:extLst>
              <p:ext uri="{D42A27DB-BD31-4B8C-83A1-F6EECF244321}">
                <p14:modId xmlns:p14="http://schemas.microsoft.com/office/powerpoint/2010/main" val="582494411"/>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has a protocol for ongoing review of aggregated student performance data and fidelity of Tier 3 systems and each Tier 3 practice, including those implemented by school-based and natural (e.g., family, friend) supporters and uses this data to monitor the effectiveness of Tier 3 foundational practices (items 3.3-3.6) and systems (items 3.7-3.12) overall and by group and to adjust supports</a:t>
                      </a:r>
                      <a:r>
                        <a:rPr lang="en-US" sz="1800" b="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(e.g., referral pathways, range of supports, training and coaching)</a:t>
                      </a:r>
                      <a:r>
                        <a:rPr lang="en-US" sz="1800" b="1" kern="1200" dirty="0">
                          <a:solidFill>
                            <a:schemeClr val="dk1"/>
                          </a:solidFill>
                          <a:effectLst/>
                          <a:latin typeface="+mn-lt"/>
                          <a:ea typeface="+mn-ea"/>
                          <a:cs typeface="+mn-cs"/>
                        </a:rPr>
                        <a:t> </a:t>
                      </a:r>
                      <a:r>
                        <a:rPr lang="en-US" sz="1800" kern="1200" dirty="0">
                          <a:solidFill>
                            <a:schemeClr val="dk1"/>
                          </a:solidFill>
                          <a:effectLst/>
                          <a:latin typeface="+mn-lt"/>
                          <a:ea typeface="+mn-ea"/>
                          <a:cs typeface="+mn-cs"/>
                        </a:rPr>
                        <a:t>to increase student benefit.</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Data reports</a:t>
                      </a:r>
                    </a:p>
                    <a:p>
                      <a:r>
                        <a:rPr lang="en-US" sz="1800" kern="1200" dirty="0">
                          <a:solidFill>
                            <a:schemeClr val="dk1"/>
                          </a:solidFill>
                          <a:effectLst/>
                          <a:latin typeface="+mn-lt"/>
                          <a:ea typeface="+mn-ea"/>
                          <a:cs typeface="+mn-cs"/>
                        </a:rPr>
                        <a:t>Team </a:t>
                      </a:r>
                      <a:r>
                        <a:rPr lang="en-US" dirty="0"/>
                        <a:t>meeting minutes </a:t>
                      </a:r>
                    </a:p>
                    <a:p>
                      <a:r>
                        <a:rPr lang="en-US" dirty="0"/>
                        <a:t>Action plan </a:t>
                      </a:r>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FC07E201-1ABD-F9C7-88B8-86A00876226D}"/>
              </a:ext>
            </a:extLst>
          </p:cNvPr>
          <p:cNvSpPr/>
          <p:nvPr/>
        </p:nvSpPr>
        <p:spPr>
          <a:xfrm>
            <a:off x="3305398" y="2005793"/>
            <a:ext cx="5581203"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Tier 3 team needs regular access</a:t>
            </a:r>
          </a:p>
          <a:p>
            <a:pPr algn="ctr"/>
            <a:r>
              <a:rPr lang="en-US" sz="2800" dirty="0">
                <a:solidFill>
                  <a:schemeClr val="tx1"/>
                </a:solidFill>
              </a:rPr>
              <a:t>to information about student success to be able to adapt and improve Tier 3 supports</a:t>
            </a:r>
            <a:r>
              <a:rPr lang="en-US" sz="2800" b="1" dirty="0">
                <a:solidFill>
                  <a:schemeClr val="tx1"/>
                </a:solidFill>
              </a:rPr>
              <a:t> </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BF018014-9833-A6E7-AA36-934A8B236F5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6FC58602-3714-4D87-B468-532F3B216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686291"/>
      </p:ext>
    </p:extLst>
  </p:cSld>
  <p:clrMapOvr>
    <a:masterClrMapping/>
  </p:clrMapOvr>
  <mc:AlternateContent xmlns:mc="http://schemas.openxmlformats.org/markup-compatibility/2006" xmlns:p14="http://schemas.microsoft.com/office/powerpoint/2010/main">
    <mc:Choice Requires="p14">
      <p:transition spd="slow" p14:dur="2000" advTm="32188"/>
    </mc:Choice>
    <mc:Fallback xmlns="">
      <p:transition spd="slow" advTm="321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AF33E-C8E4-B55B-303F-EA517ECC6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CAF13-3601-18AC-AF80-79F9AD074EBF}"/>
              </a:ext>
            </a:extLst>
          </p:cNvPr>
          <p:cNvSpPr>
            <a:spLocks noGrp="1"/>
          </p:cNvSpPr>
          <p:nvPr>
            <p:ph type="title"/>
          </p:nvPr>
        </p:nvSpPr>
        <p:spPr/>
        <p:txBody>
          <a:bodyPr>
            <a:normAutofit fontScale="90000"/>
          </a:bodyPr>
          <a:lstStyle/>
          <a:p>
            <a:r>
              <a:rPr lang="en-US" dirty="0"/>
              <a:t>3.13 Decision Making with Aggregated Student Performance Data &amp; Fidelity Data</a:t>
            </a:r>
          </a:p>
        </p:txBody>
      </p:sp>
      <p:pic>
        <p:nvPicPr>
          <p:cNvPr id="7" name="Recorded Sound">
            <a:hlinkClick r:id="" action="ppaction://media"/>
            <a:extLst>
              <a:ext uri="{FF2B5EF4-FFF2-40B4-BE49-F238E27FC236}">
                <a16:creationId xmlns:a16="http://schemas.microsoft.com/office/drawing/2014/main" id="{A4772A84-EA09-B6FF-E6CC-31C8B9101B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D1F81501-F157-8DFA-D372-C638D3BECD19}"/>
              </a:ext>
            </a:extLst>
          </p:cNvPr>
          <p:cNvGraphicFramePr>
            <a:graphicFrameLocks/>
          </p:cNvGraphicFramePr>
          <p:nvPr>
            <p:extLst>
              <p:ext uri="{D42A27DB-BD31-4B8C-83A1-F6EECF244321}">
                <p14:modId xmlns:p14="http://schemas.microsoft.com/office/powerpoint/2010/main" val="1092890857"/>
              </p:ext>
            </p:extLst>
          </p:nvPr>
        </p:nvGraphicFramePr>
        <p:xfrm>
          <a:off x="677333" y="1377308"/>
          <a:ext cx="10801880" cy="546309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a:rPr>
                        <a:t>No protocol</a:t>
                      </a:r>
                      <a:r>
                        <a:rPr lang="en-US" sz="1200">
                          <a:solidFill>
                            <a:srgbClr val="000000"/>
                          </a:solidFill>
                          <a:effectLst/>
                          <a:latin typeface="Times New Roman" panose="02020603050405020304" pitchFamily="18" charset="0"/>
                          <a:ea typeface="Times"/>
                        </a:rPr>
                        <a:t> exists to collect and review fidelity and aggregate student outcome data of Tier 3 system or each Tier 3 practice (documented in comprehensive support plan).</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rPr>
                        <a:t>Informal approach</a:t>
                      </a:r>
                      <a:r>
                        <a:rPr lang="en-US" sz="1200">
                          <a:solidFill>
                            <a:srgbClr val="000000"/>
                          </a:solidFill>
                          <a:effectLst/>
                          <a:latin typeface="Times New Roman" panose="02020603050405020304" pitchFamily="18" charset="0"/>
                          <a:ea typeface="Times"/>
                        </a:rPr>
                        <a:t> used to monitor aggregate outcomes and fidelity of Tier 3 system and each Tier 3 practice.</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Student benefit overall and </a:t>
                      </a:r>
                      <a:r>
                        <a:rPr lang="en-US" sz="1200" b="1" dirty="0">
                          <a:solidFill>
                            <a:srgbClr val="000000"/>
                          </a:solidFill>
                          <a:effectLst/>
                          <a:latin typeface="Times New Roman" panose="02020603050405020304" pitchFamily="18" charset="0"/>
                          <a:ea typeface="Times"/>
                        </a:rPr>
                        <a:t>by group</a:t>
                      </a:r>
                      <a:r>
                        <a:rPr lang="en-US" sz="1200" dirty="0">
                          <a:solidFill>
                            <a:srgbClr val="000000"/>
                          </a:solidFill>
                          <a:effectLst/>
                          <a:latin typeface="Times New Roman" panose="02020603050405020304" pitchFamily="18" charset="0"/>
                          <a:ea typeface="Times"/>
                        </a:rPr>
                        <a:t> (i.e., race/ethnicity, gender, disability) and fidelity of Tier 3 systems is </a:t>
                      </a:r>
                      <a:r>
                        <a:rPr lang="en-US" sz="1200" b="1" dirty="0">
                          <a:solidFill>
                            <a:srgbClr val="000000"/>
                          </a:solidFill>
                          <a:effectLst/>
                          <a:latin typeface="Times New Roman" panose="02020603050405020304" pitchFamily="18" charset="0"/>
                          <a:ea typeface="Times"/>
                        </a:rPr>
                        <a:t>monitored at least annually</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protocol is developed to collect and monitor fidelity data</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(e.g., direct, self-report) for Tier 3 practices, and is implemented for some but not all Tier 3 interventions.</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Student benefit overall and by group (i.e., race/ethnicity, gender, disability) and fidelity of Tier 3 systems is monitored at least annually </a:t>
                      </a:r>
                      <a:r>
                        <a:rPr lang="en-US" sz="1200" b="1" dirty="0">
                          <a:solidFill>
                            <a:srgbClr val="000000"/>
                          </a:solidFill>
                          <a:effectLst/>
                          <a:latin typeface="Times New Roman" panose="02020603050405020304" pitchFamily="18" charset="0"/>
                          <a:ea typeface="Times"/>
                        </a:rPr>
                        <a:t>and</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periodic, direct assessments of fidelity are collected by Tier 3 team for all Tier 3 interventions in accordance with established protocol</a:t>
                      </a:r>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fontAlgn="base"/>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fontAlgn="base"/>
                      <a:r>
                        <a:rPr lang="en-US" sz="1200" dirty="0">
                          <a:solidFill>
                            <a:srgbClr val="000000"/>
                          </a:solidFill>
                          <a:effectLst/>
                          <a:latin typeface="Times New Roman" panose="02020603050405020304" pitchFamily="18" charset="0"/>
                          <a:ea typeface="Times"/>
                        </a:rPr>
                        <a:t>Student benefit overall and by group (i.e., race/ethnicity, gender, disability) and fidelity of Tier 3 systems is monitored at least annually, and periodic, direct assessments of fidelity are collected by Tier 3 team for all Tier 3 interventions in accordance with protocol, </a:t>
                      </a:r>
                      <a:r>
                        <a:rPr lang="en-US" sz="1200" b="1" dirty="0">
                          <a:solidFill>
                            <a:srgbClr val="000000"/>
                          </a:solidFill>
                          <a:effectLst/>
                          <a:latin typeface="Times New Roman" panose="02020603050405020304" pitchFamily="18" charset="0"/>
                          <a:ea typeface="Times"/>
                        </a:rPr>
                        <a:t>and used to make adjustments to implementation support.</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1200"/>
                        </a:spcAft>
                        <a:buFont typeface="Wingdings" panose="05000000000000000000" pitchFamily="2" charset="2"/>
                        <a:buChar char="q"/>
                      </a:pPr>
                      <a:r>
                        <a:rPr lang="en-US" sz="2400" b="0" dirty="0"/>
                        <a:t>Is there a system to collect and organize intervention outcome and fidelity data?</a:t>
                      </a:r>
                    </a:p>
                    <a:p>
                      <a:pPr marL="457200" indent="-457200">
                        <a:spcAft>
                          <a:spcPts val="1200"/>
                        </a:spcAft>
                        <a:buFont typeface="Wingdings" panose="05000000000000000000" pitchFamily="2" charset="2"/>
                        <a:buChar char="q"/>
                      </a:pPr>
                      <a:r>
                        <a:rPr lang="en-US" sz="2400" b="0" dirty="0"/>
                        <a:t>Can the data be disaggregated to monitor outcomes by both group and individual students?</a:t>
                      </a:r>
                    </a:p>
                    <a:p>
                      <a:pPr marL="457200" indent="-457200">
                        <a:buFont typeface="Wingdings" panose="05000000000000000000" pitchFamily="2" charset="2"/>
                        <a:buChar char="q"/>
                      </a:pPr>
                      <a:r>
                        <a:rPr lang="en-US" sz="2400" b="0" dirty="0"/>
                        <a:t>Does the Tier III team use fidelity and outcome data to make adjustments to implementation support?</a:t>
                      </a:r>
                      <a:endParaRPr lang="en-US" sz="2000" b="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66A04CFC-56AF-CCA0-BE9A-1E92C9BC949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82E7C6B7-8F62-6F7B-9D53-4E61773B4B2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53955989"/>
      </p:ext>
    </p:extLst>
  </p:cSld>
  <p:clrMapOvr>
    <a:masterClrMapping/>
  </p:clrMapOvr>
  <mc:AlternateContent xmlns:mc="http://schemas.openxmlformats.org/markup-compatibility/2006" xmlns:p14="http://schemas.microsoft.com/office/powerpoint/2010/main">
    <mc:Choice Requires="p14">
      <p:transition spd="slow" p14:dur="2000" advTm="19632"/>
    </mc:Choice>
    <mc:Fallback xmlns="">
      <p:transition spd="slow" advTm="19632"/>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CDC86-E60A-3CC1-C838-4CE222E24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6503B2-E1EF-BE47-A1F2-64923BE13B2A}"/>
              </a:ext>
            </a:extLst>
          </p:cNvPr>
          <p:cNvSpPr>
            <a:spLocks noGrp="1"/>
          </p:cNvSpPr>
          <p:nvPr>
            <p:ph type="title"/>
          </p:nvPr>
        </p:nvSpPr>
        <p:spPr/>
        <p:txBody>
          <a:bodyPr/>
          <a:lstStyle/>
          <a:p>
            <a:r>
              <a:rPr lang="en-US" dirty="0"/>
              <a:t>3.14 Evaluation Plan</a:t>
            </a:r>
          </a:p>
        </p:txBody>
      </p:sp>
      <p:graphicFrame>
        <p:nvGraphicFramePr>
          <p:cNvPr id="4" name="Content Placeholder 3">
            <a:extLst>
              <a:ext uri="{FF2B5EF4-FFF2-40B4-BE49-F238E27FC236}">
                <a16:creationId xmlns:a16="http://schemas.microsoft.com/office/drawing/2014/main" id="{A9CDC684-5841-79E1-2E9F-2E2B2FC6E613}"/>
              </a:ext>
            </a:extLst>
          </p:cNvPr>
          <p:cNvGraphicFramePr>
            <a:graphicFrameLocks noGrp="1"/>
          </p:cNvGraphicFramePr>
          <p:nvPr>
            <p:ph idx="1"/>
            <p:extLst>
              <p:ext uri="{D42A27DB-BD31-4B8C-83A1-F6EECF244321}">
                <p14:modId xmlns:p14="http://schemas.microsoft.com/office/powerpoint/2010/main" val="3607669488"/>
              </p:ext>
            </p:extLst>
          </p:nvPr>
        </p:nvGraphicFramePr>
        <p:xfrm>
          <a:off x="1006892" y="1134898"/>
          <a:ext cx="10515600" cy="5232035"/>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Leadership Team Data</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Tier 3 leadership team uses a written plan to document the fidelity, effectiveness, and equity of Tier 3 practices at least annually (including year- by-year comparisons) that are (a) integrated with other data to inform overall school improvement efforts and (b) shared with partners (staff, families, community, district) in a usable format.</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r>
                        <a:rPr lang="en-US" sz="1800" kern="1200" dirty="0">
                          <a:solidFill>
                            <a:schemeClr val="dk1"/>
                          </a:solidFill>
                          <a:effectLst/>
                          <a:latin typeface="+mn-lt"/>
                          <a:ea typeface="+mn-ea"/>
                          <a:cs typeface="+mn-cs"/>
                        </a:rPr>
                        <a:t>Staff and student surveys </a:t>
                      </a:r>
                    </a:p>
                    <a:p>
                      <a:r>
                        <a:rPr lang="en-US" sz="1800" kern="1200" dirty="0">
                          <a:solidFill>
                            <a:schemeClr val="dk1"/>
                          </a:solidFill>
                          <a:effectLst/>
                          <a:latin typeface="+mn-lt"/>
                          <a:ea typeface="+mn-ea"/>
                          <a:cs typeface="+mn-cs"/>
                        </a:rPr>
                        <a:t>Tier 3 handbook </a:t>
                      </a:r>
                    </a:p>
                    <a:p>
                      <a:r>
                        <a:rPr lang="en-US" sz="1800" kern="1200" dirty="0">
                          <a:solidFill>
                            <a:schemeClr val="dk1"/>
                          </a:solidFill>
                          <a:effectLst/>
                          <a:latin typeface="+mn-lt"/>
                          <a:ea typeface="+mn-ea"/>
                          <a:cs typeface="+mn-cs"/>
                        </a:rPr>
                        <a:t>Fidelity tools </a:t>
                      </a:r>
                    </a:p>
                    <a:p>
                      <a:r>
                        <a:rPr lang="en-US" sz="1800" kern="1200" dirty="0">
                          <a:solidFill>
                            <a:schemeClr val="dk1"/>
                          </a:solidFill>
                          <a:effectLst/>
                          <a:latin typeface="+mn-lt"/>
                          <a:ea typeface="+mn-ea"/>
                          <a:cs typeface="+mn-cs"/>
                        </a:rPr>
                        <a:t>School policy </a:t>
                      </a:r>
                    </a:p>
                    <a:p>
                      <a:r>
                        <a:rPr lang="en-US" sz="1800" kern="1200" dirty="0">
                          <a:solidFill>
                            <a:schemeClr val="dk1"/>
                          </a:solidFill>
                          <a:effectLst/>
                          <a:latin typeface="+mn-lt"/>
                          <a:ea typeface="+mn-ea"/>
                          <a:cs typeface="+mn-cs"/>
                        </a:rPr>
                        <a:t>Student outcomes </a:t>
                      </a:r>
                    </a:p>
                    <a:p>
                      <a:r>
                        <a:rPr lang="en-US" sz="1800" kern="1200" dirty="0">
                          <a:solidFill>
                            <a:schemeClr val="dk1"/>
                          </a:solidFill>
                          <a:effectLst/>
                          <a:latin typeface="+mn-lt"/>
                          <a:ea typeface="+mn-ea"/>
                          <a:cs typeface="+mn-cs"/>
                        </a:rPr>
                        <a:t>District reports</a:t>
                      </a:r>
                      <a:r>
                        <a:rPr lang="en-US" sz="2400" dirty="0">
                          <a:effectLst/>
                        </a:rPr>
                        <a:t> </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CC20C58B-ED97-AD73-D263-2C21D34AF60A}"/>
              </a:ext>
            </a:extLst>
          </p:cNvPr>
          <p:cNvSpPr/>
          <p:nvPr/>
        </p:nvSpPr>
        <p:spPr>
          <a:xfrm>
            <a:off x="2567485" y="1555782"/>
            <a:ext cx="5735327"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Any strategy or procedure needs to be reviewed at least annually and revised to remain current and match the context of the school.</a:t>
            </a:r>
          </a:p>
          <a:p>
            <a:pPr algn="ctr"/>
            <a:r>
              <a:rPr lang="en-US" b="1" dirty="0">
                <a:solidFill>
                  <a:schemeClr val="tx1"/>
                </a:solidFill>
              </a:rPr>
              <a:t> </a:t>
            </a:r>
          </a:p>
          <a:p>
            <a:pPr algn="ctr"/>
            <a:r>
              <a:rPr lang="en-US" dirty="0">
                <a:solidFill>
                  <a:schemeClr val="tx1"/>
                </a:solidFill>
              </a:rPr>
              <a:t>.</a:t>
            </a:r>
          </a:p>
        </p:txBody>
      </p:sp>
      <p:sp>
        <p:nvSpPr>
          <p:cNvPr id="3" name="Rounded Rectangle 4">
            <a:hlinkClick r:id="rId5" action="ppaction://hlinksldjump"/>
            <a:extLst>
              <a:ext uri="{FF2B5EF4-FFF2-40B4-BE49-F238E27FC236}">
                <a16:creationId xmlns:a16="http://schemas.microsoft.com/office/drawing/2014/main" id="{20F525E1-87F1-BDBA-B1A1-02A68A4E21B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8438F98F-841D-AE93-E773-929105B783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74611211"/>
      </p:ext>
    </p:extLst>
  </p:cSld>
  <p:clrMapOvr>
    <a:masterClrMapping/>
  </p:clrMapOvr>
  <mc:AlternateContent xmlns:mc="http://schemas.openxmlformats.org/markup-compatibility/2006" xmlns:p14="http://schemas.microsoft.com/office/powerpoint/2010/main">
    <mc:Choice Requires="p14">
      <p:transition spd="slow" p14:dur="2000" advTm="24125"/>
    </mc:Choice>
    <mc:Fallback xmlns="">
      <p:transition spd="slow" advTm="24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03D7-F944-3B90-3F1F-AB98FD4D96AE}"/>
              </a:ext>
            </a:extLst>
          </p:cNvPr>
          <p:cNvSpPr>
            <a:spLocks noGrp="1"/>
          </p:cNvSpPr>
          <p:nvPr>
            <p:ph type="title"/>
          </p:nvPr>
        </p:nvSpPr>
        <p:spPr/>
        <p:txBody>
          <a:bodyPr/>
          <a:lstStyle/>
          <a:p>
            <a:r>
              <a:rPr lang="en-US" dirty="0"/>
              <a:t>TFI Tier 3 Administration Process</a:t>
            </a:r>
          </a:p>
        </p:txBody>
      </p:sp>
      <p:sp>
        <p:nvSpPr>
          <p:cNvPr id="3" name="Content Placeholder 2">
            <a:extLst>
              <a:ext uri="{FF2B5EF4-FFF2-40B4-BE49-F238E27FC236}">
                <a16:creationId xmlns:a16="http://schemas.microsoft.com/office/drawing/2014/main" id="{A3C91664-8BC1-2E2F-AF70-346B41473837}"/>
              </a:ext>
            </a:extLst>
          </p:cNvPr>
          <p:cNvSpPr>
            <a:spLocks noGrp="1"/>
          </p:cNvSpPr>
          <p:nvPr>
            <p:ph idx="1"/>
          </p:nvPr>
        </p:nvSpPr>
        <p:spPr/>
        <p:txBody>
          <a:bodyPr/>
          <a:lstStyle/>
          <a:p>
            <a:r>
              <a:rPr lang="en-US" dirty="0"/>
              <a:t>Completed by a school’s Leadership Team or Systems Planning Team</a:t>
            </a:r>
          </a:p>
          <a:p>
            <a:r>
              <a:rPr lang="en-US" dirty="0"/>
              <a:t>Completion with an External Coach recommended</a:t>
            </a:r>
          </a:p>
          <a:p>
            <a:r>
              <a:rPr lang="en-US" dirty="0"/>
              <a:t>More frequent administration for early implementors</a:t>
            </a:r>
          </a:p>
          <a:p>
            <a:r>
              <a:rPr lang="en-US" dirty="0"/>
              <a:t>Paper/pencil or </a:t>
            </a:r>
            <a:r>
              <a:rPr lang="en-US" dirty="0" err="1"/>
              <a:t>PBISApps.org</a:t>
            </a:r>
            <a:endParaRPr lang="en-US" dirty="0"/>
          </a:p>
          <a:p>
            <a:r>
              <a:rPr lang="en-US" dirty="0"/>
              <a:t>There is no cost to complete the TFI</a:t>
            </a:r>
          </a:p>
        </p:txBody>
      </p:sp>
      <p:pic>
        <p:nvPicPr>
          <p:cNvPr id="4" name="Slide 4">
            <a:hlinkClick r:id="" action="ppaction://media"/>
            <a:extLst>
              <a:ext uri="{FF2B5EF4-FFF2-40B4-BE49-F238E27FC236}">
                <a16:creationId xmlns:a16="http://schemas.microsoft.com/office/drawing/2014/main" id="{40775F55-F835-05FC-B7F3-A89B177D3C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933281"/>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9044821"/>
      </p:ext>
    </p:extLst>
  </p:cSld>
  <p:clrMapOvr>
    <a:masterClrMapping/>
  </p:clrMapOvr>
  <p:timing>
    <p:tnLst>
      <p:par>
        <p:cTn id="1" dur="indefinite" restart="never" nodeType="tmRoot">
          <p:childTnLst>
            <p:audio>
              <p:cMediaNode vol="80303">
                <p:cTn id="2"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8135-F641-5518-B6D1-28F9D0D9C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A3921-FEC4-53DE-2992-47710635FCC8}"/>
              </a:ext>
            </a:extLst>
          </p:cNvPr>
          <p:cNvSpPr>
            <a:spLocks noGrp="1"/>
          </p:cNvSpPr>
          <p:nvPr>
            <p:ph type="title"/>
          </p:nvPr>
        </p:nvSpPr>
        <p:spPr/>
        <p:txBody>
          <a:bodyPr/>
          <a:lstStyle/>
          <a:p>
            <a:r>
              <a:rPr lang="en-US" dirty="0"/>
              <a:t>3.14 Evaluation Plan</a:t>
            </a:r>
          </a:p>
        </p:txBody>
      </p:sp>
      <p:pic>
        <p:nvPicPr>
          <p:cNvPr id="7" name="Recorded Sound">
            <a:hlinkClick r:id="" action="ppaction://media"/>
            <a:extLst>
              <a:ext uri="{FF2B5EF4-FFF2-40B4-BE49-F238E27FC236}">
                <a16:creationId xmlns:a16="http://schemas.microsoft.com/office/drawing/2014/main" id="{53E3EBA5-2DCE-5DDE-EF16-0363C9155A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E178DE57-2F2F-C8CC-E0CF-DB6A94061762}"/>
              </a:ext>
            </a:extLst>
          </p:cNvPr>
          <p:cNvGraphicFramePr>
            <a:graphicFrameLocks/>
          </p:cNvGraphicFramePr>
          <p:nvPr>
            <p:extLst>
              <p:ext uri="{D42A27DB-BD31-4B8C-83A1-F6EECF244321}">
                <p14:modId xmlns:p14="http://schemas.microsoft.com/office/powerpoint/2010/main" val="4082234316"/>
              </p:ext>
            </p:extLst>
          </p:nvPr>
        </p:nvGraphicFramePr>
        <p:xfrm>
          <a:off x="677333" y="1377308"/>
          <a:ext cx="10801880" cy="50211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dirty="0">
                          <a:solidFill>
                            <a:srgbClr val="000000"/>
                          </a:solidFill>
                          <a:effectLst/>
                          <a:latin typeface="Times New Roman" panose="02020603050405020304" pitchFamily="18" charset="0"/>
                          <a:ea typeface="Calibri" panose="020F0502020204030204" pitchFamily="34" charset="0"/>
                        </a:rPr>
                        <a:t>Team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does not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document</a:t>
                      </a:r>
                      <a:r>
                        <a:rPr lang="en-US" sz="1200" dirty="0">
                          <a:solidFill>
                            <a:srgbClr val="000000"/>
                          </a:solidFill>
                          <a:effectLst/>
                          <a:latin typeface="Times New Roman" panose="02020603050405020304" pitchFamily="18" charset="0"/>
                          <a:ea typeface="Times New Roman" panose="02020603050405020304" pitchFamily="18" charset="0"/>
                        </a:rPr>
                        <a:t> fidelity and effectiveness of Tier 3 practices (documented on comprehensive support plans) at least annually.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Calibri" panose="020F0502020204030204" pitchFamily="34" charset="0"/>
                        </a:rPr>
                        <a:t>Team</a:t>
                      </a:r>
                      <a:r>
                        <a:rPr lang="en-US" sz="1200" dirty="0">
                          <a:solidFill>
                            <a:srgbClr val="000000"/>
                          </a:solidFill>
                          <a:effectLst/>
                          <a:latin typeface="Times New Roman" panose="02020603050405020304" pitchFamily="18" charset="0"/>
                          <a:ea typeface="Times New Roman" panose="02020603050405020304" pitchFamily="18" charset="0"/>
                        </a:rPr>
                        <a:t> documents </a:t>
                      </a:r>
                      <a:r>
                        <a:rPr lang="en-US" sz="1200" b="1" dirty="0">
                          <a:solidFill>
                            <a:srgbClr val="000000"/>
                          </a:solidFill>
                          <a:effectLst/>
                          <a:latin typeface="Times New Roman" panose="02020603050405020304" pitchFamily="18" charset="0"/>
                          <a:ea typeface="Times New Roman" panose="02020603050405020304" pitchFamily="18" charset="0"/>
                        </a:rPr>
                        <a:t>fidelity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or</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rPr>
                        <a:t>effectiveness</a:t>
                      </a:r>
                      <a:r>
                        <a:rPr lang="en-US" sz="1200" dirty="0">
                          <a:solidFill>
                            <a:srgbClr val="000000"/>
                          </a:solidFill>
                          <a:effectLst/>
                          <a:latin typeface="Times New Roman" panose="02020603050405020304" pitchFamily="18" charset="0"/>
                          <a:ea typeface="Times New Roman" panose="02020603050405020304" pitchFamily="18" charset="0"/>
                        </a:rPr>
                        <a:t> of Tier 3 practices at least annually.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Calibri" panose="020F0502020204030204" pitchFamily="34" charset="0"/>
                        </a:rPr>
                        <a:t>Team</a:t>
                      </a:r>
                      <a:r>
                        <a:rPr lang="en-US" sz="1200">
                          <a:solidFill>
                            <a:srgbClr val="000000"/>
                          </a:solidFill>
                          <a:effectLst/>
                          <a:latin typeface="Times New Roman" panose="02020603050405020304" pitchFamily="18" charset="0"/>
                          <a:ea typeface="Times New Roman" panose="02020603050405020304" pitchFamily="18" charset="0"/>
                        </a:rPr>
                        <a:t> documents fidelity </a:t>
                      </a:r>
                      <a:r>
                        <a:rPr lang="en-US" sz="1200" b="1">
                          <a:solidFill>
                            <a:srgbClr val="000000"/>
                          </a:solidFill>
                          <a:effectLst/>
                          <a:latin typeface="Times New Roman" panose="02020603050405020304" pitchFamily="18" charset="0"/>
                          <a:ea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rPr>
                        <a:t> effectiveness of Tier 3 practices at least annually.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fontAlgn="base"/>
                      <a:r>
                        <a:rPr lang="en-US" sz="1200">
                          <a:solidFill>
                            <a:srgbClr val="000000"/>
                          </a:solidFill>
                          <a:effectLst/>
                          <a:latin typeface="Times New Roman" panose="02020603050405020304" pitchFamily="18" charset="0"/>
                          <a:ea typeface="Times New Roman" panose="02020603050405020304" pitchFamily="18" charset="0"/>
                        </a:rPr>
                        <a:t>Team documents fidelity and effectiveness of Tier 3 practices at least annually </a:t>
                      </a:r>
                      <a:r>
                        <a:rPr lang="en-US" sz="1200" b="1">
                          <a:solidFill>
                            <a:srgbClr val="000000"/>
                          </a:solidFill>
                          <a:effectLst/>
                          <a:latin typeface="Times New Roman" panose="02020603050405020304" pitchFamily="18" charset="0"/>
                          <a:ea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data is integrated with other data sources</a:t>
                      </a:r>
                      <a:r>
                        <a:rPr lang="en-US" sz="1200">
                          <a:solidFill>
                            <a:srgbClr val="000000"/>
                          </a:solidFill>
                          <a:effectLst/>
                          <a:latin typeface="Times New Roman" panose="02020603050405020304" pitchFamily="18" charset="0"/>
                          <a:ea typeface="Times New Roman" panose="02020603050405020304" pitchFamily="18" charset="0"/>
                        </a:rPr>
                        <a:t> to inform overall school improvement efforts and </a:t>
                      </a:r>
                      <a:r>
                        <a:rPr lang="en-US" sz="1200" b="1">
                          <a:solidFill>
                            <a:srgbClr val="000000"/>
                          </a:solidFill>
                          <a:effectLst/>
                          <a:latin typeface="Times New Roman" panose="02020603050405020304" pitchFamily="18" charset="0"/>
                          <a:ea typeface="Times New Roman" panose="02020603050405020304" pitchFamily="18" charset="0"/>
                        </a:rPr>
                        <a:t>partners are informed</a:t>
                      </a:r>
                      <a:r>
                        <a:rPr lang="en-US"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Team documents fidelity and effectiveness of Tier 3 practices at least annually and data is integrated with other data sources to inform overall school improvement efforts, partners are informed, </a:t>
                      </a:r>
                      <a:r>
                        <a:rPr lang="en-US" sz="1200" b="1" dirty="0">
                          <a:solidFill>
                            <a:srgbClr val="000000"/>
                          </a:solidFill>
                          <a:effectLst/>
                          <a:latin typeface="Times New Roman" panose="02020603050405020304" pitchFamily="18" charset="0"/>
                          <a:ea typeface="Times New Roman" panose="02020603050405020304" pitchFamily="18" charset="0"/>
                        </a:rPr>
                        <a:t>clear action items and alterations are in process based on evaluation.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600"/>
                        </a:spcAft>
                        <a:buFont typeface="Wingdings" panose="05000000000000000000" pitchFamily="2" charset="2"/>
                        <a:buChar char="q"/>
                      </a:pPr>
                      <a:r>
                        <a:rPr lang="en-US" sz="2400" b="0" dirty="0"/>
                        <a:t>Is there an evaluation conducted for Tier III practices?</a:t>
                      </a:r>
                    </a:p>
                    <a:p>
                      <a:pPr marL="457200" indent="-457200">
                        <a:spcAft>
                          <a:spcPts val="600"/>
                        </a:spcAft>
                        <a:buFont typeface="Wingdings" panose="05000000000000000000" pitchFamily="2" charset="2"/>
                        <a:buChar char="q"/>
                      </a:pPr>
                      <a:r>
                        <a:rPr lang="en-US" sz="2400" b="0" dirty="0"/>
                        <a:t>Does the evaluation include both fidelity and effectiveness?</a:t>
                      </a:r>
                    </a:p>
                    <a:p>
                      <a:pPr marL="457200" indent="-457200">
                        <a:spcAft>
                          <a:spcPts val="600"/>
                        </a:spcAft>
                        <a:buFont typeface="Wingdings" panose="05000000000000000000" pitchFamily="2" charset="2"/>
                        <a:buChar char="q"/>
                      </a:pPr>
                      <a:r>
                        <a:rPr lang="en-US" sz="2400" b="0" dirty="0"/>
                        <a:t>Are the outcomes shared with all (families, staff, community, district)?</a:t>
                      </a:r>
                    </a:p>
                    <a:p>
                      <a:pPr marL="457200" indent="-457200">
                        <a:spcAft>
                          <a:spcPts val="600"/>
                        </a:spcAft>
                        <a:buFont typeface="Wingdings" panose="05000000000000000000" pitchFamily="2" charset="2"/>
                        <a:buChar char="q"/>
                      </a:pPr>
                      <a:r>
                        <a:rPr lang="en-US" sz="2400" b="0" dirty="0"/>
                        <a:t>Do the outcomes of the plan linked to action items?</a:t>
                      </a:r>
                      <a:endParaRPr lang="en-US" sz="2000" b="0" dirty="0"/>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A69475AF-1845-F93C-375B-E1EF34385D2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D2AF23B9-555B-8B39-2AEC-FAF455F138B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43517"/>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28143650"/>
      </p:ext>
    </p:extLst>
  </p:cSld>
  <p:clrMapOvr>
    <a:masterClrMapping/>
  </p:clrMapOvr>
  <mc:AlternateContent xmlns:mc="http://schemas.openxmlformats.org/markup-compatibility/2006" xmlns:p14="http://schemas.microsoft.com/office/powerpoint/2010/main">
    <mc:Choice Requires="p14">
      <p:transition spd="slow" p14:dur="2000" advTm="17405"/>
    </mc:Choice>
    <mc:Fallback xmlns="">
      <p:transition spd="slow" advTm="17405"/>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Evaluation: Tier 3</a:t>
            </a:r>
          </a:p>
        </p:txBody>
      </p:sp>
      <p:sp>
        <p:nvSpPr>
          <p:cNvPr id="5" name="Rounded Rectangle 4">
            <a:hlinkClick r:id="rId4" action="ppaction://hlinksldjump"/>
            <a:extLst>
              <a:ext uri="{FF2B5EF4-FFF2-40B4-BE49-F238E27FC236}">
                <a16:creationId xmlns:a16="http://schemas.microsoft.com/office/drawing/2014/main" id="{C950D9F8-379E-9887-7727-CFF44264585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4"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8F6A27CC-9B9E-4868-76E5-F828052E6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9F222CC-1661-BE91-74FA-7981654C49C0}"/>
              </a:ext>
            </a:extLst>
          </p:cNvPr>
          <p:cNvPicPr>
            <a:picLocks noChangeAspect="1"/>
          </p:cNvPicPr>
          <p:nvPr/>
        </p:nvPicPr>
        <p:blipFill>
          <a:blip r:embed="rId6"/>
          <a:stretch>
            <a:fillRect/>
          </a:stretch>
        </p:blipFill>
        <p:spPr>
          <a:xfrm>
            <a:off x="3312342" y="1075584"/>
            <a:ext cx="5567316" cy="5782416"/>
          </a:xfrm>
          <a:prstGeom prst="rect">
            <a:avLst/>
          </a:prstGeom>
        </p:spPr>
      </p:pic>
      <p:sp>
        <p:nvSpPr>
          <p:cNvPr id="8" name="TextBox 7">
            <a:extLst>
              <a:ext uri="{FF2B5EF4-FFF2-40B4-BE49-F238E27FC236}">
                <a16:creationId xmlns:a16="http://schemas.microsoft.com/office/drawing/2014/main" id="{30178057-1809-F6FA-466F-71920961D2FF}"/>
              </a:ext>
            </a:extLst>
          </p:cNvPr>
          <p:cNvSpPr txBox="1"/>
          <p:nvPr/>
        </p:nvSpPr>
        <p:spPr>
          <a:xfrm>
            <a:off x="8796867" y="4460975"/>
            <a:ext cx="3395133" cy="369332"/>
          </a:xfrm>
          <a:prstGeom prst="rect">
            <a:avLst/>
          </a:prstGeom>
          <a:noFill/>
        </p:spPr>
        <p:txBody>
          <a:bodyPr wrap="square" rtlCol="0">
            <a:spAutoFit/>
          </a:bodyPr>
          <a:lstStyle/>
          <a:p>
            <a:r>
              <a:rPr lang="en-US" dirty="0">
                <a:hlinkClick r:id="rId7"/>
              </a:rPr>
              <a:t>PBIS Annual Summary Example</a:t>
            </a:r>
            <a:endParaRPr lang="en-US" dirty="0"/>
          </a:p>
        </p:txBody>
      </p:sp>
    </p:spTree>
    <p:extLst>
      <p:ext uri="{BB962C8B-B14F-4D97-AF65-F5344CB8AC3E}">
        <p14:creationId xmlns:p14="http://schemas.microsoft.com/office/powerpoint/2010/main" val="1156863039"/>
      </p:ext>
    </p:extLst>
  </p:cSld>
  <p:clrMapOvr>
    <a:masterClrMapping/>
  </p:clrMapOvr>
  <mc:AlternateContent xmlns:mc="http://schemas.openxmlformats.org/markup-compatibility/2006" xmlns:p14="http://schemas.microsoft.com/office/powerpoint/2010/main">
    <mc:Choice Requires="p14">
      <p:transition spd="slow" p14:dur="2000" advTm="8668"/>
    </mc:Choice>
    <mc:Fallback xmlns="">
      <p:transition spd="slow" advTm="8668"/>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2D7A-4A2B-C57D-4630-C364AE7D9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2D4C93-7CC0-3AFE-D46D-5D5EC7C81513}"/>
              </a:ext>
            </a:extLst>
          </p:cNvPr>
          <p:cNvSpPr>
            <a:spLocks noGrp="1"/>
          </p:cNvSpPr>
          <p:nvPr>
            <p:ph type="title"/>
          </p:nvPr>
        </p:nvSpPr>
        <p:spPr/>
        <p:txBody>
          <a:bodyPr/>
          <a:lstStyle/>
          <a:p>
            <a:r>
              <a:rPr lang="en-US" dirty="0"/>
              <a:t>3.15 Individual Support Team</a:t>
            </a:r>
          </a:p>
        </p:txBody>
      </p:sp>
      <p:graphicFrame>
        <p:nvGraphicFramePr>
          <p:cNvPr id="4" name="Content Placeholder 3">
            <a:extLst>
              <a:ext uri="{FF2B5EF4-FFF2-40B4-BE49-F238E27FC236}">
                <a16:creationId xmlns:a16="http://schemas.microsoft.com/office/drawing/2014/main" id="{953BF239-135E-5B8B-C7A9-0DBA7A640D46}"/>
              </a:ext>
            </a:extLst>
          </p:cNvPr>
          <p:cNvGraphicFramePr>
            <a:graphicFrameLocks noGrp="1"/>
          </p:cNvGraphicFramePr>
          <p:nvPr>
            <p:ph idx="1"/>
            <p:extLst>
              <p:ext uri="{D42A27DB-BD31-4B8C-83A1-F6EECF244321}">
                <p14:modId xmlns:p14="http://schemas.microsoft.com/office/powerpoint/2010/main" val="3790707380"/>
              </p:ext>
            </p:extLst>
          </p:nvPr>
        </p:nvGraphicFramePr>
        <p:xfrm>
          <a:off x="1006892" y="1134898"/>
          <a:ext cx="10515600" cy="5315797"/>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Individualized Support</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For each individual support plan, a unique team exists to design, implement, monitor, and adapt the student-specific support, including input/approval from student/family about team membership and individuals who actively provide expertise in each relevant area: </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applied behavioral expertise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mental health and trauma expertise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access to external support agencies and resources for planning and implementing non-school-based interventions (e.g., intensive mental health)</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academic expertise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physical health and wellness (e.g., nurse, health teacher)</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knowledge of data systems and information regarding system and student academic and SEB strengths and needs</a:t>
                      </a:r>
                    </a:p>
                    <a:p>
                      <a:pPr marL="285750" indent="-285750">
                        <a:buFont typeface="Arial" panose="020B0604020202020204" pitchFamily="34" charset="0"/>
                        <a:buChar char="•"/>
                      </a:pPr>
                      <a:r>
                        <a:rPr lang="en-US" sz="1800" kern="1200" dirty="0">
                          <a:solidFill>
                            <a:schemeClr val="dk1"/>
                          </a:solidFill>
                          <a:effectLst/>
                          <a:latin typeface="+mn-lt"/>
                          <a:ea typeface="+mn-ea"/>
                          <a:cs typeface="+mn-cs"/>
                        </a:rPr>
                        <a:t>knowledge about the operations of the school across grade levels and programs</a:t>
                      </a:r>
                      <a:r>
                        <a:rPr lang="en-US" sz="2400" dirty="0">
                          <a:effectLst/>
                        </a:rPr>
                        <a:t> </a:t>
                      </a:r>
                      <a:endParaRPr lang="en-US" sz="1800" b="1" kern="1200" dirty="0">
                        <a:solidFill>
                          <a:schemeClr val="lt1"/>
                        </a:solidFill>
                        <a:effectLst/>
                      </a:endParaRPr>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sample of 30% or a minimum of three randomly selected Tier 3 student behavior support plans created in the last 12 months (see TFI Tier 3 Support Plan Worksheet) </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B50FD60E-3BED-7965-15A5-C5D08C5AE9B4}"/>
              </a:ext>
            </a:extLst>
          </p:cNvPr>
          <p:cNvSpPr/>
          <p:nvPr/>
        </p:nvSpPr>
        <p:spPr>
          <a:xfrm>
            <a:off x="3235060" y="2005793"/>
            <a:ext cx="5721880"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Each student receiving Tier 3 supports needs an individualized team comprised of relevant expertise and input.</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14140349-FC5A-2967-A30F-614EB2D2AC5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8A9CD526-44ED-6D09-E86E-65E3C9DE31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91967973"/>
      </p:ext>
    </p:extLst>
  </p:cSld>
  <p:clrMapOvr>
    <a:masterClrMapping/>
  </p:clrMapOvr>
  <mc:AlternateContent xmlns:mc="http://schemas.openxmlformats.org/markup-compatibility/2006" xmlns:p14="http://schemas.microsoft.com/office/powerpoint/2010/main">
    <mc:Choice Requires="p14">
      <p:transition spd="slow" p14:dur="2000" advTm="32026"/>
    </mc:Choice>
    <mc:Fallback xmlns="">
      <p:transition spd="slow" advTm="32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F6BB1-8431-8C37-30D8-5E0695363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FF6CE0-0BA6-E826-34EB-60D276946C4A}"/>
              </a:ext>
            </a:extLst>
          </p:cNvPr>
          <p:cNvSpPr>
            <a:spLocks noGrp="1"/>
          </p:cNvSpPr>
          <p:nvPr>
            <p:ph type="title"/>
          </p:nvPr>
        </p:nvSpPr>
        <p:spPr/>
        <p:txBody>
          <a:bodyPr/>
          <a:lstStyle/>
          <a:p>
            <a:r>
              <a:rPr lang="en-US" dirty="0"/>
              <a:t>3.15 Individual Support Team</a:t>
            </a:r>
          </a:p>
        </p:txBody>
      </p:sp>
      <p:pic>
        <p:nvPicPr>
          <p:cNvPr id="7" name="Recorded Sound">
            <a:hlinkClick r:id="" action="ppaction://media"/>
            <a:extLst>
              <a:ext uri="{FF2B5EF4-FFF2-40B4-BE49-F238E27FC236}">
                <a16:creationId xmlns:a16="http://schemas.microsoft.com/office/drawing/2014/main" id="{640CFB88-E240-6614-539C-27EF021BA6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0FE9C93D-E55E-49A1-1E92-C87476F69023}"/>
              </a:ext>
            </a:extLst>
          </p:cNvPr>
          <p:cNvGraphicFramePr>
            <a:graphicFrameLocks/>
          </p:cNvGraphicFramePr>
          <p:nvPr>
            <p:extLst>
              <p:ext uri="{D42A27DB-BD31-4B8C-83A1-F6EECF244321}">
                <p14:modId xmlns:p14="http://schemas.microsoft.com/office/powerpoint/2010/main" val="571937301"/>
              </p:ext>
            </p:extLst>
          </p:nvPr>
        </p:nvGraphicFramePr>
        <p:xfrm>
          <a:off x="677333" y="1377308"/>
          <a:ext cx="10801880" cy="5249734"/>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New Roman" panose="02020603050405020304" pitchFamily="18" charset="0"/>
                        </a:rPr>
                        <a:t>Individual support teams do not exist</a:t>
                      </a:r>
                      <a:r>
                        <a:rPr lang="en-US" sz="1200">
                          <a:solidFill>
                            <a:srgbClr val="000000"/>
                          </a:solidFill>
                          <a:effectLst/>
                          <a:latin typeface="Times New Roman" panose="02020603050405020304" pitchFamily="18" charset="0"/>
                          <a:ea typeface="Times New Roman" panose="02020603050405020304" pitchFamily="18" charset="0"/>
                        </a:rPr>
                        <a:t> for all students who need them.</a:t>
                      </a:r>
                      <a:endParaRPr lang="en-US" sz="1200">
                        <a:effectLst/>
                        <a:latin typeface="Times New Roman" panose="02020603050405020304" pitchFamily="18" charset="0"/>
                        <a:ea typeface="Times New Roman" panose="02020603050405020304" pitchFamily="18" charset="0"/>
                      </a:endParaRPr>
                    </a:p>
                    <a:p>
                      <a:pPr marL="0" marR="0"/>
                      <a:r>
                        <a:rPr lang="en-US" sz="1200">
                          <a:solidFill>
                            <a:srgbClr val="000000"/>
                          </a:solidFill>
                          <a:effectLst/>
                          <a:latin typeface="Times New Roman" panose="02020603050405020304" pitchFamily="18" charset="0"/>
                          <a:ea typeface="Times"/>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Individual </a:t>
                      </a:r>
                      <a:r>
                        <a:rPr lang="en-US" sz="1200" b="1" dirty="0">
                          <a:solidFill>
                            <a:srgbClr val="000000"/>
                          </a:solidFill>
                          <a:effectLst/>
                          <a:latin typeface="Times New Roman" panose="02020603050405020304" pitchFamily="18" charset="0"/>
                          <a:ea typeface="Times New Roman" panose="02020603050405020304" pitchFamily="18" charset="0"/>
                        </a:rPr>
                        <a:t>support teams exist</a:t>
                      </a:r>
                      <a:r>
                        <a:rPr lang="en-US" sz="1200" dirty="0">
                          <a:solidFill>
                            <a:srgbClr val="000000"/>
                          </a:solidFill>
                          <a:effectLst/>
                          <a:latin typeface="Times New Roman" panose="02020603050405020304" pitchFamily="18" charset="0"/>
                          <a:ea typeface="Times New Roman" panose="02020603050405020304" pitchFamily="18" charset="0"/>
                        </a:rPr>
                        <a:t>, but student support teams </a:t>
                      </a:r>
                      <a:r>
                        <a:rPr lang="en-US" sz="1200" b="0" dirty="0">
                          <a:solidFill>
                            <a:srgbClr val="000000"/>
                          </a:solidFill>
                          <a:effectLst/>
                          <a:latin typeface="Times New Roman" panose="02020603050405020304" pitchFamily="18" charset="0"/>
                          <a:ea typeface="Times New Roman" panose="02020603050405020304" pitchFamily="18" charset="0"/>
                        </a:rPr>
                        <a:t>do not </a:t>
                      </a:r>
                      <a:r>
                        <a:rPr lang="en-US" sz="1200" dirty="0">
                          <a:solidFill>
                            <a:srgbClr val="000000"/>
                          </a:solidFill>
                          <a:effectLst/>
                          <a:latin typeface="Times New Roman" panose="02020603050405020304" pitchFamily="18" charset="0"/>
                          <a:ea typeface="Times New Roman" panose="02020603050405020304" pitchFamily="18" charset="0"/>
                        </a:rPr>
                        <a:t>include all relevant areas of expertise.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Individual support teams exist </a:t>
                      </a:r>
                      <a:r>
                        <a:rPr lang="en-US" sz="1200" b="1">
                          <a:solidFill>
                            <a:srgbClr val="000000"/>
                          </a:solidFill>
                          <a:effectLst/>
                          <a:latin typeface="Times New Roman" panose="02020603050405020304" pitchFamily="18" charset="0"/>
                          <a:ea typeface="Times New Roman" panose="02020603050405020304" pitchFamily="18" charset="0"/>
                        </a:rPr>
                        <a:t>and include input/approval from student/family about who is on the team, and team includes some but not all relevant areas of expertise.</a:t>
                      </a:r>
                      <a:r>
                        <a:rPr lang="en-US" sz="1200">
                          <a:solidFill>
                            <a:srgbClr val="000000"/>
                          </a:solidFill>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New Roman" panose="02020603050405020304" pitchFamily="18" charset="0"/>
                        </a:rPr>
                        <a:t>Individual support teams exist, include input/approval from student/family about who is on the team, </a:t>
                      </a:r>
                      <a:r>
                        <a:rPr lang="en-US" sz="1200" b="1">
                          <a:solidFill>
                            <a:srgbClr val="000000"/>
                          </a:solidFill>
                          <a:effectLst/>
                          <a:latin typeface="Times New Roman" panose="02020603050405020304" pitchFamily="18" charset="0"/>
                          <a:ea typeface="Times New Roman" panose="02020603050405020304" pitchFamily="18" charset="0"/>
                        </a:rPr>
                        <a:t>and</a:t>
                      </a:r>
                      <a:r>
                        <a:rPr lang="en-US" sz="1200">
                          <a:solidFill>
                            <a:srgbClr val="000000"/>
                          </a:solidFill>
                          <a:effectLst/>
                          <a:latin typeface="Times New Roman" panose="02020603050405020304" pitchFamily="18" charset="0"/>
                          <a:ea typeface="Times New Roman" panose="02020603050405020304" pitchFamily="18" charset="0"/>
                        </a:rPr>
                        <a:t> </a:t>
                      </a:r>
                      <a:r>
                        <a:rPr lang="en-US" sz="1200" b="1">
                          <a:solidFill>
                            <a:srgbClr val="000000"/>
                          </a:solidFill>
                          <a:effectLst/>
                          <a:latin typeface="Times New Roman" panose="02020603050405020304" pitchFamily="18" charset="0"/>
                          <a:ea typeface="Times New Roman" panose="02020603050405020304" pitchFamily="18" charset="0"/>
                        </a:rPr>
                        <a:t>team includes all relevant areas of expertise for each student.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New Roman" panose="02020603050405020304" pitchFamily="18" charset="0"/>
                        </a:rPr>
                        <a:t>Individual support teams exist, include all relevant areas of expertise for each student, </a:t>
                      </a:r>
                      <a:r>
                        <a:rPr lang="en-US" sz="1200" b="1" dirty="0">
                          <a:solidFill>
                            <a:srgbClr val="000000"/>
                          </a:solidFill>
                          <a:effectLst/>
                          <a:latin typeface="Times New Roman" panose="02020603050405020304" pitchFamily="18" charset="0"/>
                          <a:ea typeface="Times New Roman" panose="02020603050405020304" pitchFamily="18" charset="0"/>
                        </a:rPr>
                        <a:t>and</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b="1" dirty="0">
                          <a:solidFill>
                            <a:srgbClr val="000000"/>
                          </a:solidFill>
                          <a:effectLst/>
                          <a:latin typeface="Times New Roman" panose="02020603050405020304" pitchFamily="18" charset="0"/>
                          <a:ea typeface="Times"/>
                        </a:rPr>
                        <a:t>all members are actively engaged in the design, implementation, and monitoring of student specific support plans with participation of all roles at or above 80%.</a:t>
                      </a:r>
                      <a:r>
                        <a:rPr lang="en-US" sz="1200" dirty="0">
                          <a:solidFill>
                            <a:srgbClr val="00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Is there an individual support team for each student who needs one?                       </a:t>
                      </a:r>
                    </a:p>
                    <a:p>
                      <a:pPr marL="342900" indent="-342900">
                        <a:spcAft>
                          <a:spcPts val="1200"/>
                        </a:spcAft>
                        <a:buFont typeface="Wingdings" panose="05000000000000000000" pitchFamily="2" charset="2"/>
                        <a:buChar char="q"/>
                      </a:pPr>
                      <a:r>
                        <a:rPr lang="en-US" sz="2000" b="0" dirty="0"/>
                        <a:t>Do the teams include all relevant areas of expertise?</a:t>
                      </a:r>
                    </a:p>
                    <a:p>
                      <a:pPr marL="342900" indent="-342900">
                        <a:spcAft>
                          <a:spcPts val="1200"/>
                        </a:spcAft>
                        <a:buFont typeface="Wingdings" panose="05000000000000000000" pitchFamily="2" charset="2"/>
                        <a:buChar char="q"/>
                      </a:pPr>
                      <a:r>
                        <a:rPr lang="en-US" sz="2000" b="0" dirty="0"/>
                        <a:t>Is input/approval garnered from the student and family?</a:t>
                      </a:r>
                    </a:p>
                    <a:p>
                      <a:pPr marL="342900" indent="-342900">
                        <a:spcAft>
                          <a:spcPts val="1200"/>
                        </a:spcAft>
                        <a:buFont typeface="Wingdings" panose="05000000000000000000" pitchFamily="2" charset="2"/>
                        <a:buChar char="q"/>
                      </a:pPr>
                      <a:r>
                        <a:rPr lang="en-US" sz="2000" b="0" dirty="0"/>
                        <a:t>Do all members consistently participate in the design, implementation and monitoring of the student support plans?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05EDA64C-0081-3FF3-A361-4D1F3AE91CE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CF42B190-8A87-53DD-12CE-380BB49F911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31492"/>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1795812"/>
      </p:ext>
    </p:extLst>
  </p:cSld>
  <p:clrMapOvr>
    <a:masterClrMapping/>
  </p:clrMapOvr>
  <mc:AlternateContent xmlns:mc="http://schemas.openxmlformats.org/markup-compatibility/2006" xmlns:p14="http://schemas.microsoft.com/office/powerpoint/2010/main">
    <mc:Choice Requires="p14">
      <p:transition spd="slow" p14:dur="2000" advTm="29765"/>
    </mc:Choice>
    <mc:Fallback xmlns="">
      <p:transition spd="slow" advTm="29765"/>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7181A2-F4BD-71B5-CB53-838AB24FD68F}"/>
              </a:ext>
            </a:extLst>
          </p:cNvPr>
          <p:cNvPicPr>
            <a:picLocks noChangeAspect="1"/>
          </p:cNvPicPr>
          <p:nvPr/>
        </p:nvPicPr>
        <p:blipFill>
          <a:blip r:embed="rId5"/>
          <a:srcRect/>
          <a:stretch/>
        </p:blipFill>
        <p:spPr>
          <a:xfrm>
            <a:off x="3114261" y="1036058"/>
            <a:ext cx="5380998" cy="5821942"/>
          </a:xfrm>
          <a:prstGeom prst="rect">
            <a:avLst/>
          </a:prstGeom>
        </p:spPr>
      </p:pic>
      <p:sp>
        <p:nvSpPr>
          <p:cNvPr id="2" name="Title 1"/>
          <p:cNvSpPr>
            <a:spLocks noGrp="1"/>
          </p:cNvSpPr>
          <p:nvPr>
            <p:ph type="title"/>
          </p:nvPr>
        </p:nvSpPr>
        <p:spPr>
          <a:xfrm>
            <a:off x="417369" y="124692"/>
            <a:ext cx="10042814" cy="942974"/>
          </a:xfrm>
        </p:spPr>
        <p:txBody>
          <a:bodyPr>
            <a:normAutofit/>
          </a:bodyPr>
          <a:lstStyle/>
          <a:p>
            <a:r>
              <a:rPr lang="en-US" dirty="0"/>
              <a:t>Appendix C: Tier 3 Support Plan Worksheet</a:t>
            </a:r>
          </a:p>
        </p:txBody>
      </p:sp>
      <p:sp>
        <p:nvSpPr>
          <p:cNvPr id="3" name="TextBox 2">
            <a:extLst>
              <a:ext uri="{FF2B5EF4-FFF2-40B4-BE49-F238E27FC236}">
                <a16:creationId xmlns:a16="http://schemas.microsoft.com/office/drawing/2014/main" id="{1779F352-69EB-0914-A408-5C856ECC57DD}"/>
              </a:ext>
            </a:extLst>
          </p:cNvPr>
          <p:cNvSpPr txBox="1"/>
          <p:nvPr/>
        </p:nvSpPr>
        <p:spPr>
          <a:xfrm>
            <a:off x="225287" y="1749287"/>
            <a:ext cx="2888974" cy="2308324"/>
          </a:xfrm>
          <a:prstGeom prst="rect">
            <a:avLst/>
          </a:prstGeom>
          <a:noFill/>
        </p:spPr>
        <p:txBody>
          <a:bodyPr wrap="square" rtlCol="0">
            <a:spAutoFit/>
          </a:bodyPr>
          <a:lstStyle/>
          <a:p>
            <a:r>
              <a:rPr lang="en-US" dirty="0"/>
              <a:t>Randomly select 3 Tier 3 plans created I the last 12 months. </a:t>
            </a:r>
          </a:p>
          <a:p>
            <a:endParaRPr lang="en-US" dirty="0"/>
          </a:p>
          <a:p>
            <a:r>
              <a:rPr lang="en-US" dirty="0"/>
              <a:t>If only 1-2 plans exist, score the TFI feature at the highest level for which all plans meet the criteria. </a:t>
            </a:r>
          </a:p>
        </p:txBody>
      </p:sp>
      <p:sp>
        <p:nvSpPr>
          <p:cNvPr id="9" name="Rectangular Callout 8">
            <a:extLst>
              <a:ext uri="{FF2B5EF4-FFF2-40B4-BE49-F238E27FC236}">
                <a16:creationId xmlns:a16="http://schemas.microsoft.com/office/drawing/2014/main" id="{6E505B1F-70FD-6470-E0F8-9E1C52CAF263}"/>
              </a:ext>
            </a:extLst>
          </p:cNvPr>
          <p:cNvSpPr/>
          <p:nvPr/>
        </p:nvSpPr>
        <p:spPr>
          <a:xfrm>
            <a:off x="6236818" y="2191949"/>
            <a:ext cx="2453640" cy="719593"/>
          </a:xfrm>
          <a:prstGeom prst="wedgeRectCallout">
            <a:avLst>
              <a:gd name="adj1" fmla="val -38224"/>
              <a:gd name="adj2" fmla="val 11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Review each plan separately</a:t>
            </a:r>
          </a:p>
        </p:txBody>
      </p:sp>
      <p:sp>
        <p:nvSpPr>
          <p:cNvPr id="10" name="Rectangular Callout 9">
            <a:extLst>
              <a:ext uri="{FF2B5EF4-FFF2-40B4-BE49-F238E27FC236}">
                <a16:creationId xmlns:a16="http://schemas.microsoft.com/office/drawing/2014/main" id="{150AC68A-D65E-4FCE-462A-543EA2CFB01B}"/>
              </a:ext>
            </a:extLst>
          </p:cNvPr>
          <p:cNvSpPr/>
          <p:nvPr/>
        </p:nvSpPr>
        <p:spPr>
          <a:xfrm>
            <a:off x="7463638" y="3642396"/>
            <a:ext cx="2453640" cy="719593"/>
          </a:xfrm>
          <a:prstGeom prst="wedgeRectCallout">
            <a:avLst>
              <a:gd name="adj1" fmla="val -42572"/>
              <a:gd name="adj2" fmla="val 10485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Sum the total points for all plans</a:t>
            </a:r>
          </a:p>
        </p:txBody>
      </p:sp>
      <p:sp>
        <p:nvSpPr>
          <p:cNvPr id="13" name="Rectangular Callout 12">
            <a:extLst>
              <a:ext uri="{FF2B5EF4-FFF2-40B4-BE49-F238E27FC236}">
                <a16:creationId xmlns:a16="http://schemas.microsoft.com/office/drawing/2014/main" id="{ED43E3C1-6E82-EDBC-2967-E49AE2B16A87}"/>
              </a:ext>
            </a:extLst>
          </p:cNvPr>
          <p:cNvSpPr/>
          <p:nvPr/>
        </p:nvSpPr>
        <p:spPr>
          <a:xfrm>
            <a:off x="8237607" y="4611792"/>
            <a:ext cx="2746515" cy="719593"/>
          </a:xfrm>
          <a:prstGeom prst="wedgeRectCallout">
            <a:avLst>
              <a:gd name="adj1" fmla="val -46299"/>
              <a:gd name="adj2" fmla="val 963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Convert the sum rating to a TFI score for each item</a:t>
            </a:r>
          </a:p>
        </p:txBody>
      </p:sp>
      <p:sp>
        <p:nvSpPr>
          <p:cNvPr id="4" name="Rounded Rectangle 4">
            <a:hlinkClick r:id="rId6" action="ppaction://hlinksldjump"/>
            <a:extLst>
              <a:ext uri="{FF2B5EF4-FFF2-40B4-BE49-F238E27FC236}">
                <a16:creationId xmlns:a16="http://schemas.microsoft.com/office/drawing/2014/main" id="{E3443C1B-CFFF-D6AD-15A0-0157688EAFB8}"/>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6" action="ppaction://hlinksldjump"/>
              </a:rPr>
              <a:t>Back to ALL ITEMS</a:t>
            </a:r>
            <a:r>
              <a:rPr lang="en-US" sz="1400" b="1" dirty="0">
                <a:solidFill>
                  <a:schemeClr val="tx1"/>
                </a:solidFill>
              </a:rPr>
              <a:t> </a:t>
            </a:r>
          </a:p>
        </p:txBody>
      </p:sp>
      <p:pic>
        <p:nvPicPr>
          <p:cNvPr id="5" name="Recorded Sound">
            <a:hlinkClick r:id="" action="ppaction://media"/>
            <a:extLst>
              <a:ext uri="{FF2B5EF4-FFF2-40B4-BE49-F238E27FC236}">
                <a16:creationId xmlns:a16="http://schemas.microsoft.com/office/drawing/2014/main" id="{1D6229AA-AC17-2BF4-2324-CA32CF8CBF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54295556"/>
      </p:ext>
    </p:extLst>
  </p:cSld>
  <p:clrMapOvr>
    <a:masterClrMapping/>
  </p:clrMapOvr>
  <mc:AlternateContent xmlns:mc="http://schemas.openxmlformats.org/markup-compatibility/2006" xmlns:p14="http://schemas.microsoft.com/office/powerpoint/2010/main">
    <mc:Choice Requires="p14">
      <p:transition spd="slow" p14:dur="2000" advTm="59334"/>
    </mc:Choice>
    <mc:Fallback xmlns="">
      <p:transition spd="slow" advTm="59334"/>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61992-6F60-90AB-0FDA-6C9D3466F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96598-5AAC-A490-28FC-F7248057C8CC}"/>
              </a:ext>
            </a:extLst>
          </p:cNvPr>
          <p:cNvSpPr>
            <a:spLocks noGrp="1"/>
          </p:cNvSpPr>
          <p:nvPr>
            <p:ph type="title"/>
          </p:nvPr>
        </p:nvSpPr>
        <p:spPr/>
        <p:txBody>
          <a:bodyPr/>
          <a:lstStyle/>
          <a:p>
            <a:r>
              <a:rPr lang="en-US" dirty="0"/>
              <a:t>3.16 Individual Assessment Plans</a:t>
            </a:r>
          </a:p>
        </p:txBody>
      </p:sp>
      <p:graphicFrame>
        <p:nvGraphicFramePr>
          <p:cNvPr id="4" name="Content Placeholder 3">
            <a:extLst>
              <a:ext uri="{FF2B5EF4-FFF2-40B4-BE49-F238E27FC236}">
                <a16:creationId xmlns:a16="http://schemas.microsoft.com/office/drawing/2014/main" id="{057BFF87-1642-F43F-E1C5-5A651636E847}"/>
              </a:ext>
            </a:extLst>
          </p:cNvPr>
          <p:cNvGraphicFramePr>
            <a:graphicFrameLocks noGrp="1"/>
          </p:cNvGraphicFramePr>
          <p:nvPr>
            <p:ph idx="1"/>
            <p:extLst>
              <p:ext uri="{D42A27DB-BD31-4B8C-83A1-F6EECF244321}">
                <p14:modId xmlns:p14="http://schemas.microsoft.com/office/powerpoint/2010/main" val="2616869026"/>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Individualized Support</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Individual Support Teams (defined in item 3.15) follow comprehensive assessment protocol (defined in item 3.4) to document individualized comprehensive assessment for each student receiving Tier 3 support that includes all relevant data sources and each student specific element.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sample of 30% or a minimum of three randomly selected Tier 3 student behavior support plans created in the last 12 months (see TFI Tier 3 Support Plan Worksheet) </a:t>
                      </a:r>
                    </a:p>
                    <a:p>
                      <a:pPr algn="l"/>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F77A989D-E7A0-1410-D602-DCA75C2FEFED}"/>
              </a:ext>
            </a:extLst>
          </p:cNvPr>
          <p:cNvSpPr/>
          <p:nvPr/>
        </p:nvSpPr>
        <p:spPr>
          <a:xfrm>
            <a:off x="3280780" y="2162244"/>
            <a:ext cx="5630440" cy="253351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It is important that the comprehensive assessment protocol is followed for each student receiving Tier 3 supports.  </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AC636AC9-2064-5EC8-6961-DC32C7E42573}"/>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E31BC1A0-4C3B-9FC3-9319-AF03625EF7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47291031"/>
      </p:ext>
    </p:extLst>
  </p:cSld>
  <p:clrMapOvr>
    <a:masterClrMapping/>
  </p:clrMapOvr>
  <mc:AlternateContent xmlns:mc="http://schemas.openxmlformats.org/markup-compatibility/2006" xmlns:p14="http://schemas.microsoft.com/office/powerpoint/2010/main">
    <mc:Choice Requires="p14">
      <p:transition spd="slow" p14:dur="2000" advTm="15629"/>
    </mc:Choice>
    <mc:Fallback xmlns="">
      <p:transition spd="slow" advTm="156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2FEDD-2043-BB10-5E0C-D5CA3FA1A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5B94D-EB99-8749-294A-7A9E7F36CE22}"/>
              </a:ext>
            </a:extLst>
          </p:cNvPr>
          <p:cNvSpPr>
            <a:spLocks noGrp="1"/>
          </p:cNvSpPr>
          <p:nvPr>
            <p:ph type="title"/>
          </p:nvPr>
        </p:nvSpPr>
        <p:spPr/>
        <p:txBody>
          <a:bodyPr/>
          <a:lstStyle/>
          <a:p>
            <a:r>
              <a:rPr lang="en-US" dirty="0"/>
              <a:t>3.16 Individual Assessment Plans</a:t>
            </a:r>
          </a:p>
        </p:txBody>
      </p:sp>
      <p:pic>
        <p:nvPicPr>
          <p:cNvPr id="7" name="Recorded Sound">
            <a:hlinkClick r:id="" action="ppaction://media"/>
            <a:extLst>
              <a:ext uri="{FF2B5EF4-FFF2-40B4-BE49-F238E27FC236}">
                <a16:creationId xmlns:a16="http://schemas.microsoft.com/office/drawing/2014/main" id="{F9FF6B6B-7D71-E0AC-B6BD-941B0B0AC3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5892DA21-D6BC-D4CD-2F43-293DC7157130}"/>
              </a:ext>
            </a:extLst>
          </p:cNvPr>
          <p:cNvGraphicFramePr>
            <a:graphicFrameLocks/>
          </p:cNvGraphicFramePr>
          <p:nvPr>
            <p:extLst>
              <p:ext uri="{D42A27DB-BD31-4B8C-83A1-F6EECF244321}">
                <p14:modId xmlns:p14="http://schemas.microsoft.com/office/powerpoint/2010/main" val="118197463"/>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dirty="0">
                          <a:solidFill>
                            <a:srgbClr val="000000"/>
                          </a:solidFill>
                          <a:effectLst/>
                          <a:latin typeface="Times New Roman" panose="02020603050405020304" pitchFamily="18" charset="0"/>
                          <a:ea typeface="Times"/>
                        </a:rPr>
                        <a:t>Sampled comprehensive assessments</a:t>
                      </a:r>
                      <a:r>
                        <a:rPr lang="en-US" sz="1200" b="1" i="1"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do not follow</a:t>
                      </a:r>
                      <a:r>
                        <a:rPr lang="en-US" sz="1200" dirty="0">
                          <a:solidFill>
                            <a:srgbClr val="000000"/>
                          </a:solidFill>
                          <a:effectLst/>
                          <a:latin typeface="Times New Roman" panose="02020603050405020304" pitchFamily="18" charset="0"/>
                          <a:ea typeface="Times"/>
                        </a:rPr>
                        <a:t> a comprehensive assessment protocol and do not include elements of comprehensive assessment described in item 3.4 (i.e., strengths, precise statement of needs, hypothesis statement, and relevant additional information).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rPr>
                        <a:t>Some </a:t>
                      </a:r>
                      <a:r>
                        <a:rPr lang="en-US" sz="1200">
                          <a:solidFill>
                            <a:srgbClr val="000000"/>
                          </a:solidFill>
                          <a:effectLst/>
                          <a:latin typeface="Times New Roman" panose="02020603050405020304" pitchFamily="18" charset="0"/>
                          <a:ea typeface="Times"/>
                        </a:rPr>
                        <a:t>sampled comprehensive assessments follow a </a:t>
                      </a:r>
                      <a:r>
                        <a:rPr lang="en-US" sz="1200" b="1">
                          <a:solidFill>
                            <a:srgbClr val="000000"/>
                          </a:solidFill>
                          <a:effectLst/>
                          <a:latin typeface="Times New Roman" panose="02020603050405020304" pitchFamily="18" charset="0"/>
                          <a:ea typeface="Times"/>
                        </a:rPr>
                        <a:t>comprehensive assessment protocol</a:t>
                      </a:r>
                      <a:r>
                        <a:rPr lang="en-US" sz="1200">
                          <a:solidFill>
                            <a:srgbClr val="000000"/>
                          </a:solidFill>
                          <a:effectLst/>
                          <a:latin typeface="Times New Roman" panose="02020603050405020304" pitchFamily="18" charset="0"/>
                          <a:ea typeface="Times"/>
                        </a:rPr>
                        <a:t> and</a:t>
                      </a:r>
                      <a:r>
                        <a:rPr lang="en-US" sz="1200" b="1" i="1">
                          <a:solidFill>
                            <a:srgbClr val="000000"/>
                          </a:solidFill>
                          <a:effectLst/>
                          <a:latin typeface="Times New Roman" panose="02020603050405020304" pitchFamily="18" charset="0"/>
                          <a:ea typeface="Times"/>
                        </a:rPr>
                        <a:t> </a:t>
                      </a:r>
                      <a:r>
                        <a:rPr lang="en-US" sz="1200">
                          <a:solidFill>
                            <a:srgbClr val="000000"/>
                          </a:solidFill>
                          <a:effectLst/>
                          <a:latin typeface="Times New Roman" panose="02020603050405020304" pitchFamily="18" charset="0"/>
                          <a:ea typeface="Times"/>
                        </a:rPr>
                        <a:t>include observable, measurable, and specific descriptions of </a:t>
                      </a:r>
                      <a:r>
                        <a:rPr lang="en-US" sz="1200" b="1">
                          <a:solidFill>
                            <a:srgbClr val="000000"/>
                          </a:solidFill>
                          <a:effectLst/>
                          <a:latin typeface="Times New Roman" panose="02020603050405020304" pitchFamily="18" charset="0"/>
                          <a:ea typeface="Times"/>
                        </a:rPr>
                        <a:t>some, but not all, elements</a:t>
                      </a:r>
                      <a:r>
                        <a:rPr lang="en-US" sz="1200">
                          <a:solidFill>
                            <a:srgbClr val="000000"/>
                          </a:solidFill>
                          <a:effectLst/>
                          <a:latin typeface="Times New Roman" panose="02020603050405020304" pitchFamily="18" charset="0"/>
                          <a:ea typeface="Times"/>
                        </a:rPr>
                        <a:t> of comprehensive assessment described in item 3.4. </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Each Student Support Team </a:t>
                      </a:r>
                      <a:r>
                        <a:rPr lang="en-US" sz="1200" b="1" dirty="0">
                          <a:solidFill>
                            <a:srgbClr val="000000"/>
                          </a:solidFill>
                          <a:effectLst/>
                          <a:latin typeface="Times New Roman" panose="02020603050405020304" pitchFamily="18" charset="0"/>
                          <a:ea typeface="Times"/>
                        </a:rPr>
                        <a:t>consistently</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uses</a:t>
                      </a:r>
                      <a:r>
                        <a:rPr lang="en-US" sz="1200" dirty="0">
                          <a:solidFill>
                            <a:srgbClr val="000000"/>
                          </a:solidFill>
                          <a:effectLst/>
                          <a:latin typeface="Times New Roman" panose="02020603050405020304" pitchFamily="18" charset="0"/>
                          <a:ea typeface="Times"/>
                        </a:rPr>
                        <a:t> Tier 3 comprehensive assessment protocol to conduct and document a comprehensive assessment plan and sampled comprehensive assessments</a:t>
                      </a:r>
                      <a:r>
                        <a:rPr lang="en-US" sz="1200" b="1" i="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include observable, measurable, and specific </a:t>
                      </a:r>
                      <a:r>
                        <a:rPr lang="en-US" sz="1200" b="1" dirty="0">
                          <a:solidFill>
                            <a:srgbClr val="000000"/>
                          </a:solidFill>
                          <a:effectLst/>
                          <a:latin typeface="Times New Roman" panose="02020603050405020304" pitchFamily="18" charset="0"/>
                          <a:ea typeface="Times"/>
                        </a:rPr>
                        <a:t>descriptions</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of</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all elements</a:t>
                      </a:r>
                      <a:r>
                        <a:rPr lang="en-US" sz="1200" dirty="0">
                          <a:solidFill>
                            <a:srgbClr val="000000"/>
                          </a:solidFill>
                          <a:effectLst/>
                          <a:latin typeface="Times New Roman" panose="02020603050405020304" pitchFamily="18" charset="0"/>
                          <a:ea typeface="Times"/>
                        </a:rPr>
                        <a:t> of comprehensive assessment described in item 3.4.</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Each Student Support Team consistently uses Tier 3 comprehensive assessment protocol to conduct and document a comprehensive assessment plan and sampled comprehensive assessments</a:t>
                      </a:r>
                      <a:r>
                        <a:rPr lang="en-US" sz="1200" b="1" i="1">
                          <a:solidFill>
                            <a:srgbClr val="000000"/>
                          </a:solidFill>
                          <a:effectLst/>
                          <a:latin typeface="Times New Roman" panose="02020603050405020304" pitchFamily="18" charset="0"/>
                          <a:ea typeface="Times"/>
                        </a:rPr>
                        <a:t> </a:t>
                      </a:r>
                      <a:r>
                        <a:rPr lang="en-US" sz="1200">
                          <a:solidFill>
                            <a:srgbClr val="000000"/>
                          </a:solidFill>
                          <a:effectLst/>
                          <a:latin typeface="Times New Roman" panose="02020603050405020304" pitchFamily="18" charset="0"/>
                          <a:ea typeface="Times"/>
                        </a:rPr>
                        <a:t>include observable, measurable, and specific descriptions of all elements of comprehensive assessment described in item 3.4 </a:t>
                      </a:r>
                      <a:r>
                        <a:rPr lang="en-US" sz="1200" b="1">
                          <a:solidFill>
                            <a:srgbClr val="000000"/>
                          </a:solidFill>
                          <a:effectLst/>
                          <a:latin typeface="Times New Roman" panose="02020603050405020304" pitchFamily="18" charset="0"/>
                          <a:ea typeface="Times"/>
                        </a:rPr>
                        <a:t>and</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data</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to support some, but not all, elements</a:t>
                      </a:r>
                      <a:r>
                        <a:rPr lang="en-US" sz="1200">
                          <a:solidFill>
                            <a:srgbClr val="000000"/>
                          </a:solidFill>
                          <a:effectLst/>
                          <a:latin typeface="Times New Roman" panose="02020603050405020304" pitchFamily="18" charset="0"/>
                          <a:ea typeface="Times"/>
                        </a:rPr>
                        <a: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Each Student Support Team consistently uses Tier 3 comprehensive assessment protocol to conduct and document a comprehensive assessment plan and sampled comprehensive assessments</a:t>
                      </a:r>
                      <a:r>
                        <a:rPr lang="en-US" sz="1200" b="1" i="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include observable, measurable, and specific descriptions of all elements of comprehensive assessment described in item 3.4 and </a:t>
                      </a:r>
                      <a:r>
                        <a:rPr lang="en-US" sz="1200" b="1" dirty="0">
                          <a:solidFill>
                            <a:srgbClr val="000000"/>
                          </a:solidFill>
                          <a:effectLst/>
                          <a:latin typeface="Times New Roman" panose="02020603050405020304" pitchFamily="18" charset="0"/>
                          <a:ea typeface="Times"/>
                        </a:rPr>
                        <a:t>data</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to support all</a:t>
                      </a:r>
                      <a:r>
                        <a:rPr lang="en-US" sz="1200" dirty="0">
                          <a:solidFill>
                            <a:srgbClr val="000000"/>
                          </a:solidFill>
                          <a:effectLst/>
                          <a:latin typeface="Times New Roman" panose="02020603050405020304" pitchFamily="18" charset="0"/>
                          <a:ea typeface="Times"/>
                        </a:rPr>
                        <a:t> elements.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How many of the sampled plans follow the assessment protocol?</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Do the plans include all elements of the assessment protocol?</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Is data used to support all elements of the protocol?</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B80A9B51-15C0-A0AB-413A-9A5F46F7A8E1}"/>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154BCC6A-4247-8037-5C7D-10DEC5D6AEB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1261252"/>
      </p:ext>
    </p:extLst>
  </p:cSld>
  <p:clrMapOvr>
    <a:masterClrMapping/>
  </p:clrMapOvr>
  <mc:AlternateContent xmlns:mc="http://schemas.openxmlformats.org/markup-compatibility/2006" xmlns:p14="http://schemas.microsoft.com/office/powerpoint/2010/main">
    <mc:Choice Requires="p14">
      <p:transition spd="slow" p14:dur="2000" advTm="26754"/>
    </mc:Choice>
    <mc:Fallback xmlns="">
      <p:transition spd="slow" advTm="26754"/>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9208B-7766-1A37-C216-431640ED8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FF998-1052-0BCF-E23E-2F7158BE4AA2}"/>
              </a:ext>
            </a:extLst>
          </p:cNvPr>
          <p:cNvSpPr>
            <a:spLocks noGrp="1"/>
          </p:cNvSpPr>
          <p:nvPr>
            <p:ph type="title"/>
          </p:nvPr>
        </p:nvSpPr>
        <p:spPr/>
        <p:txBody>
          <a:bodyPr/>
          <a:lstStyle/>
          <a:p>
            <a:r>
              <a:rPr lang="en-US" dirty="0"/>
              <a:t>3.17 Individual Support Plans</a:t>
            </a:r>
          </a:p>
        </p:txBody>
      </p:sp>
      <p:graphicFrame>
        <p:nvGraphicFramePr>
          <p:cNvPr id="4" name="Content Placeholder 3">
            <a:extLst>
              <a:ext uri="{FF2B5EF4-FFF2-40B4-BE49-F238E27FC236}">
                <a16:creationId xmlns:a16="http://schemas.microsoft.com/office/drawing/2014/main" id="{557A62D0-4C97-35A2-1192-4FB2D3AFA4ED}"/>
              </a:ext>
            </a:extLst>
          </p:cNvPr>
          <p:cNvGraphicFramePr>
            <a:graphicFrameLocks noGrp="1"/>
          </p:cNvGraphicFramePr>
          <p:nvPr>
            <p:ph idx="1"/>
            <p:extLst>
              <p:ext uri="{D42A27DB-BD31-4B8C-83A1-F6EECF244321}">
                <p14:modId xmlns:p14="http://schemas.microsoft.com/office/powerpoint/2010/main" val="4040231498"/>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Individualized Support</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Individual Support Teams (defined in item 3.15) follow Tier 3 individual support plan protocols (defined in item 3.5) to document individualized support plans for all students receiving Tier 3 support.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algn="l"/>
                      <a:r>
                        <a:rPr lang="en-US" sz="1800" kern="1200" dirty="0">
                          <a:solidFill>
                            <a:schemeClr val="dk1"/>
                          </a:solidFill>
                          <a:effectLst/>
                          <a:latin typeface="+mn-lt"/>
                          <a:ea typeface="+mn-ea"/>
                          <a:cs typeface="+mn-cs"/>
                        </a:rPr>
                        <a:t>A sample of 30% or a minimum of three randomly selected Tier 3 student individual support plans created in the last 12 months (see TFI Tier 3 Support Plan Worksheet) </a:t>
                      </a:r>
                      <a:endParaRPr lang="en-US" sz="2400" dirty="0"/>
                    </a:p>
                  </a:txBody>
                  <a:tcP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71E0A461-AACC-A44B-84E6-DF3EBCE58F96}"/>
              </a:ext>
            </a:extLst>
          </p:cNvPr>
          <p:cNvSpPr/>
          <p:nvPr/>
        </p:nvSpPr>
        <p:spPr>
          <a:xfrm>
            <a:off x="3402700" y="2005793"/>
            <a:ext cx="5386600"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It is important that the support plan protocol is followed for each student receiving Tier 3 supports.  </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4FAEADCE-B0CC-D2A0-056F-8F568FA9F2AA}"/>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38C3AB39-D17C-0433-3148-AC6454B72B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2768406"/>
      </p:ext>
    </p:extLst>
  </p:cSld>
  <p:clrMapOvr>
    <a:masterClrMapping/>
  </p:clrMapOvr>
  <mc:AlternateContent xmlns:mc="http://schemas.openxmlformats.org/markup-compatibility/2006" xmlns:p14="http://schemas.microsoft.com/office/powerpoint/2010/main">
    <mc:Choice Requires="p14">
      <p:transition spd="slow" p14:dur="2000" advTm="13625"/>
    </mc:Choice>
    <mc:Fallback xmlns="">
      <p:transition spd="slow" advTm="136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525E-099D-1D70-419B-9F8D869904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8BF946-896E-AFA4-E0D6-EF23DC16B9CC}"/>
              </a:ext>
            </a:extLst>
          </p:cNvPr>
          <p:cNvSpPr>
            <a:spLocks noGrp="1"/>
          </p:cNvSpPr>
          <p:nvPr>
            <p:ph type="title"/>
          </p:nvPr>
        </p:nvSpPr>
        <p:spPr/>
        <p:txBody>
          <a:bodyPr/>
          <a:lstStyle/>
          <a:p>
            <a:r>
              <a:rPr lang="en-US" dirty="0"/>
              <a:t>3.17 Individual Support Plans</a:t>
            </a:r>
          </a:p>
        </p:txBody>
      </p:sp>
      <p:pic>
        <p:nvPicPr>
          <p:cNvPr id="7" name="Recorded Sound">
            <a:hlinkClick r:id="" action="ppaction://media"/>
            <a:extLst>
              <a:ext uri="{FF2B5EF4-FFF2-40B4-BE49-F238E27FC236}">
                <a16:creationId xmlns:a16="http://schemas.microsoft.com/office/drawing/2014/main" id="{0F6ACA46-0BBB-E61B-2FE0-B4F719511B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78BF79D9-022F-079C-2083-862D29CE7CCC}"/>
              </a:ext>
            </a:extLst>
          </p:cNvPr>
          <p:cNvGraphicFramePr>
            <a:graphicFrameLocks/>
          </p:cNvGraphicFramePr>
          <p:nvPr>
            <p:extLst>
              <p:ext uri="{D42A27DB-BD31-4B8C-83A1-F6EECF244321}">
                <p14:modId xmlns:p14="http://schemas.microsoft.com/office/powerpoint/2010/main" val="1970228642"/>
              </p:ext>
            </p:extLst>
          </p:nvPr>
        </p:nvGraphicFramePr>
        <p:xfrm>
          <a:off x="677333" y="1377308"/>
          <a:ext cx="10801880" cy="5819949"/>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dirty="0">
                          <a:solidFill>
                            <a:srgbClr val="000000"/>
                          </a:solidFill>
                          <a:effectLst/>
                          <a:latin typeface="Times New Roman" panose="02020603050405020304" pitchFamily="18" charset="0"/>
                          <a:ea typeface="Times"/>
                        </a:rPr>
                        <a:t>Sampled individual support plans</a:t>
                      </a:r>
                      <a:r>
                        <a:rPr lang="en-US" sz="1200" b="1" i="1"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do not follow</a:t>
                      </a:r>
                      <a:r>
                        <a:rPr lang="en-US" sz="1200" dirty="0">
                          <a:solidFill>
                            <a:srgbClr val="000000"/>
                          </a:solidFill>
                          <a:effectLst/>
                          <a:latin typeface="Times New Roman" panose="02020603050405020304" pitchFamily="18" charset="0"/>
                          <a:ea typeface="Times"/>
                        </a:rPr>
                        <a:t> an individual support protocol and do not include elements a-g of individual support plan protocol described in item 3.5 (i.e., prevention strategies, teaching strategies, response strategies, safety when needed, a process for monitoring fidelity and impact, action plan).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rPr>
                        <a:t>Some </a:t>
                      </a:r>
                      <a:r>
                        <a:rPr lang="en-US" sz="1200">
                          <a:solidFill>
                            <a:srgbClr val="000000"/>
                          </a:solidFill>
                          <a:effectLst/>
                          <a:latin typeface="Times New Roman" panose="02020603050405020304" pitchFamily="18" charset="0"/>
                          <a:ea typeface="Times"/>
                        </a:rPr>
                        <a:t>sampled individual support plans follow an individual support plan </a:t>
                      </a:r>
                      <a:r>
                        <a:rPr lang="en-US" sz="1200" b="1">
                          <a:solidFill>
                            <a:srgbClr val="000000"/>
                          </a:solidFill>
                          <a:effectLst/>
                          <a:latin typeface="Times New Roman" panose="02020603050405020304" pitchFamily="18" charset="0"/>
                          <a:ea typeface="Times"/>
                        </a:rPr>
                        <a:t>protocol</a:t>
                      </a:r>
                      <a:r>
                        <a:rPr lang="en-US" sz="1200">
                          <a:solidFill>
                            <a:srgbClr val="000000"/>
                          </a:solidFill>
                          <a:effectLst/>
                          <a:latin typeface="Times New Roman" panose="02020603050405020304" pitchFamily="18" charset="0"/>
                          <a:ea typeface="Times"/>
                        </a:rPr>
                        <a:t> and</a:t>
                      </a:r>
                      <a:r>
                        <a:rPr lang="en-US" sz="1200" b="1" i="1">
                          <a:solidFill>
                            <a:srgbClr val="000000"/>
                          </a:solidFill>
                          <a:effectLst/>
                          <a:latin typeface="Times New Roman" panose="02020603050405020304" pitchFamily="18" charset="0"/>
                          <a:ea typeface="Times"/>
                        </a:rPr>
                        <a:t> </a:t>
                      </a:r>
                      <a:r>
                        <a:rPr lang="en-US" sz="1200">
                          <a:solidFill>
                            <a:srgbClr val="000000"/>
                          </a:solidFill>
                          <a:effectLst/>
                          <a:latin typeface="Times New Roman" panose="02020603050405020304" pitchFamily="18" charset="0"/>
                          <a:ea typeface="Times"/>
                        </a:rPr>
                        <a:t>include observable, measurable, and specific descriptions of </a:t>
                      </a:r>
                      <a:r>
                        <a:rPr lang="en-US" sz="1200" b="1">
                          <a:solidFill>
                            <a:srgbClr val="000000"/>
                          </a:solidFill>
                          <a:effectLst/>
                          <a:latin typeface="Times New Roman" panose="02020603050405020304" pitchFamily="18" charset="0"/>
                          <a:ea typeface="Times"/>
                        </a:rPr>
                        <a:t>some, but not all, elements</a:t>
                      </a:r>
                      <a:r>
                        <a:rPr lang="en-US" sz="1200">
                          <a:solidFill>
                            <a:srgbClr val="000000"/>
                          </a:solidFill>
                          <a:effectLst/>
                          <a:latin typeface="Times New Roman" panose="02020603050405020304" pitchFamily="18" charset="0"/>
                          <a:ea typeface="Times"/>
                        </a:rPr>
                        <a:t> a-g of individual support plan protocol described in item 3.5.</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Each Student Support Team </a:t>
                      </a:r>
                      <a:r>
                        <a:rPr lang="en-US" sz="1200" b="1" dirty="0">
                          <a:solidFill>
                            <a:srgbClr val="000000"/>
                          </a:solidFill>
                          <a:effectLst/>
                          <a:latin typeface="Times New Roman" panose="02020603050405020304" pitchFamily="18" charset="0"/>
                          <a:ea typeface="Times"/>
                        </a:rPr>
                        <a:t>consistently</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uses</a:t>
                      </a:r>
                      <a:r>
                        <a:rPr lang="en-US" sz="1200" dirty="0">
                          <a:solidFill>
                            <a:srgbClr val="000000"/>
                          </a:solidFill>
                          <a:effectLst/>
                          <a:latin typeface="Times New Roman" panose="02020603050405020304" pitchFamily="18" charset="0"/>
                          <a:ea typeface="Times"/>
                        </a:rPr>
                        <a:t> an individual support plan protocol and sampled plans include observable, measurable, and specific descriptions of </a:t>
                      </a:r>
                      <a:r>
                        <a:rPr lang="en-US" sz="1200" b="1" dirty="0">
                          <a:solidFill>
                            <a:srgbClr val="000000"/>
                          </a:solidFill>
                          <a:effectLst/>
                          <a:latin typeface="Times New Roman" panose="02020603050405020304" pitchFamily="18" charset="0"/>
                          <a:ea typeface="Times"/>
                        </a:rPr>
                        <a:t>all elements</a:t>
                      </a:r>
                      <a:r>
                        <a:rPr lang="en-US" sz="1200" dirty="0">
                          <a:solidFill>
                            <a:srgbClr val="000000"/>
                          </a:solidFill>
                          <a:effectLst/>
                          <a:latin typeface="Times New Roman" panose="02020603050405020304" pitchFamily="18" charset="0"/>
                          <a:ea typeface="Times"/>
                        </a:rPr>
                        <a:t> a-g of individual support plan protocol described in item 3.5 but plans are </a:t>
                      </a:r>
                      <a:r>
                        <a:rPr lang="en-US" sz="1200" b="1" dirty="0">
                          <a:solidFill>
                            <a:srgbClr val="000000"/>
                          </a:solidFill>
                          <a:effectLst/>
                          <a:latin typeface="Times New Roman" panose="02020603050405020304" pitchFamily="18" charset="0"/>
                          <a:ea typeface="Times"/>
                        </a:rPr>
                        <a:t>not</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consistently</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based on a recent comprehensive assessment </a:t>
                      </a:r>
                      <a:r>
                        <a:rPr lang="en-US" sz="1200" dirty="0">
                          <a:solidFill>
                            <a:srgbClr val="000000"/>
                          </a:solidFill>
                          <a:effectLst/>
                          <a:latin typeface="Times New Roman" panose="02020603050405020304" pitchFamily="18" charset="0"/>
                          <a:ea typeface="Times"/>
                        </a:rPr>
                        <a:t>(e.g., do not match complexity/ intensity of need; do not address behavioral function; were not conducted within the past 12 months)</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000000"/>
                          </a:solidFill>
                          <a:effectLst/>
                          <a:latin typeface="Times New Roman" panose="02020603050405020304" pitchFamily="18" charset="0"/>
                          <a:ea typeface="Times"/>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Each Student Support Team </a:t>
                      </a:r>
                      <a:r>
                        <a:rPr lang="en-US" sz="1200" b="0" dirty="0">
                          <a:solidFill>
                            <a:srgbClr val="000000"/>
                          </a:solidFill>
                          <a:effectLst/>
                          <a:latin typeface="Times New Roman" panose="02020603050405020304" pitchFamily="18" charset="0"/>
                          <a:ea typeface="Times"/>
                        </a:rPr>
                        <a:t>consistently uses </a:t>
                      </a:r>
                      <a:r>
                        <a:rPr lang="en-US" sz="1200" dirty="0">
                          <a:solidFill>
                            <a:srgbClr val="000000"/>
                          </a:solidFill>
                          <a:effectLst/>
                          <a:latin typeface="Times New Roman" panose="02020603050405020304" pitchFamily="18" charset="0"/>
                          <a:ea typeface="Times"/>
                        </a:rPr>
                        <a:t>an individual support plan protocol and sampled plans include observable, measurable, and specific descriptions of all elements a-g of individual support plan protocol described in item 3.5 and </a:t>
                      </a:r>
                      <a:r>
                        <a:rPr lang="en-US" sz="1200" b="1" dirty="0">
                          <a:solidFill>
                            <a:srgbClr val="000000"/>
                          </a:solidFill>
                          <a:effectLst/>
                          <a:latin typeface="Times New Roman" panose="02020603050405020304" pitchFamily="18" charset="0"/>
                          <a:ea typeface="Times"/>
                        </a:rPr>
                        <a:t>most but not all plans are</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based on a recent comprehensive assessment </a:t>
                      </a:r>
                      <a:r>
                        <a:rPr lang="en-US" sz="1200" dirty="0">
                          <a:solidFill>
                            <a:srgbClr val="000000"/>
                          </a:solidFill>
                          <a:effectLst/>
                          <a:latin typeface="Times New Roman" panose="02020603050405020304" pitchFamily="18" charset="0"/>
                          <a:ea typeface="Times"/>
                        </a:rPr>
                        <a:t>(e.g., match complexity/ intensity of need; address behavioral function; were conducted within the past 12 months)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Each Student Support Team consistently uses an individual support plan protocol and sampled plans include observable, measurable, and specific descriptions of all, elements a-g of individual support plan protocol described in item 3.5 and </a:t>
                      </a:r>
                      <a:r>
                        <a:rPr lang="en-US" sz="1200" b="1" dirty="0">
                          <a:solidFill>
                            <a:srgbClr val="000000"/>
                          </a:solidFill>
                          <a:effectLst/>
                          <a:latin typeface="Times New Roman" panose="02020603050405020304" pitchFamily="18" charset="0"/>
                          <a:ea typeface="Times"/>
                        </a:rPr>
                        <a:t>all plans are</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based on a recent comprehensive assessment </a:t>
                      </a:r>
                      <a:r>
                        <a:rPr lang="en-US" sz="1200" dirty="0">
                          <a:solidFill>
                            <a:srgbClr val="000000"/>
                          </a:solidFill>
                          <a:effectLst/>
                          <a:latin typeface="Times New Roman" panose="02020603050405020304" pitchFamily="18" charset="0"/>
                          <a:ea typeface="Times"/>
                        </a:rPr>
                        <a:t>(e.g., match complexity/ intensity of need; address behavioral function; were conducted within the past 12 months).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How many of the sampled plans follow the support plan protocol?</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Do the plans include all essential elements of the individual support plan protocol?</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000" b="0" dirty="0"/>
                        <a:t>Are the plans based on the results of a recent comprehensive assessment(s)?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867F2C8F-CCD3-1EF2-19F5-88AF30913E69}"/>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C676FF55-9B49-3F2C-9F32-0673E7499E9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ect">
            <a:avLst/>
          </a:prstGeom>
        </p:spPr>
      </p:pic>
    </p:spTree>
    <p:extLst>
      <p:ext uri="{BB962C8B-B14F-4D97-AF65-F5344CB8AC3E}">
        <p14:creationId xmlns:p14="http://schemas.microsoft.com/office/powerpoint/2010/main" val="2724642617"/>
      </p:ext>
    </p:extLst>
  </p:cSld>
  <p:clrMapOvr>
    <a:masterClrMapping/>
  </p:clrMapOvr>
  <mc:AlternateContent xmlns:mc="http://schemas.openxmlformats.org/markup-compatibility/2006" xmlns:p14="http://schemas.microsoft.com/office/powerpoint/2010/main">
    <mc:Choice Requires="p14">
      <p:transition spd="slow" p14:dur="2000" advTm="24688"/>
    </mc:Choice>
    <mc:Fallback xmlns="">
      <p:transition spd="slow" advTm="24688"/>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B483D-84A5-45CA-FF47-0B6F3404B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9DE3D-C71D-7DBF-2760-5CC59269C64B}"/>
              </a:ext>
            </a:extLst>
          </p:cNvPr>
          <p:cNvSpPr>
            <a:spLocks noGrp="1"/>
          </p:cNvSpPr>
          <p:nvPr>
            <p:ph type="title"/>
          </p:nvPr>
        </p:nvSpPr>
        <p:spPr/>
        <p:txBody>
          <a:bodyPr>
            <a:normAutofit fontScale="90000"/>
          </a:bodyPr>
          <a:lstStyle/>
          <a:p>
            <a:r>
              <a:rPr lang="en-US" dirty="0"/>
              <a:t>3.18 Individualized Support Plan Orientation &amp; Training</a:t>
            </a:r>
          </a:p>
        </p:txBody>
      </p:sp>
      <p:graphicFrame>
        <p:nvGraphicFramePr>
          <p:cNvPr id="4" name="Content Placeholder 3">
            <a:extLst>
              <a:ext uri="{FF2B5EF4-FFF2-40B4-BE49-F238E27FC236}">
                <a16:creationId xmlns:a16="http://schemas.microsoft.com/office/drawing/2014/main" id="{ACB3B993-D329-4F71-5C76-B6A2F55A4368}"/>
              </a:ext>
            </a:extLst>
          </p:cNvPr>
          <p:cNvGraphicFramePr>
            <a:graphicFrameLocks noGrp="1"/>
          </p:cNvGraphicFramePr>
          <p:nvPr>
            <p:ph idx="1"/>
            <p:extLst>
              <p:ext uri="{D42A27DB-BD31-4B8C-83A1-F6EECF244321}">
                <p14:modId xmlns:p14="http://schemas.microsoft.com/office/powerpoint/2010/main" val="4021112201"/>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Individualized Support</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A written process is followed for teaching all relevant staff, families, and students how to implement or support each individual support plan that is in place.</a:t>
                      </a:r>
                      <a:r>
                        <a:rPr lang="en-US" sz="2400" dirty="0">
                          <a:effectLst/>
                        </a:rPr>
                        <a:t>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sample of 30% or a minimum of three randomly selected Tier 3 student individual support plans created in the last 12 months (see TFI Tier 3 Support Plan Worksheet) </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22AA1E55-4DF3-C79C-0B8D-534158B99159}"/>
              </a:ext>
            </a:extLst>
          </p:cNvPr>
          <p:cNvSpPr/>
          <p:nvPr/>
        </p:nvSpPr>
        <p:spPr>
          <a:xfrm>
            <a:off x="2980160" y="2267089"/>
            <a:ext cx="5417080" cy="2929751"/>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All relevant staff, family members, and the student themselves need to know how to implement or support the plan that has been developed. </a:t>
            </a:r>
          </a:p>
          <a:p>
            <a:pPr algn="ctr"/>
            <a:r>
              <a:rPr lang="en-US" b="1" dirty="0">
                <a:solidFill>
                  <a:schemeClr val="tx1"/>
                </a:solidFill>
              </a:rPr>
              <a:t> </a:t>
            </a:r>
          </a:p>
          <a:p>
            <a:pPr algn="ctr"/>
            <a:r>
              <a:rPr lang="en-US" dirty="0">
                <a:solidFill>
                  <a:schemeClr val="tx1"/>
                </a:solidFill>
              </a:rPr>
              <a:t>.</a:t>
            </a:r>
          </a:p>
        </p:txBody>
      </p:sp>
      <p:sp>
        <p:nvSpPr>
          <p:cNvPr id="3" name="Rounded Rectangle 4">
            <a:hlinkClick r:id="rId5" action="ppaction://hlinksldjump"/>
            <a:extLst>
              <a:ext uri="{FF2B5EF4-FFF2-40B4-BE49-F238E27FC236}">
                <a16:creationId xmlns:a16="http://schemas.microsoft.com/office/drawing/2014/main" id="{E636D83F-CCEC-BD2A-9632-C034D5904C2B}"/>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7A6C0281-93E5-1708-41DD-87A58B388D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3208"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4075989"/>
      </p:ext>
    </p:extLst>
  </p:cSld>
  <p:clrMapOvr>
    <a:masterClrMapping/>
  </p:clrMapOvr>
  <mc:AlternateContent xmlns:mc="http://schemas.openxmlformats.org/markup-compatibility/2006" xmlns:p14="http://schemas.microsoft.com/office/powerpoint/2010/main">
    <mc:Choice Requires="p14">
      <p:transition spd="slow" p14:dur="2000" advTm="19949"/>
    </mc:Choice>
    <mc:Fallback xmlns="">
      <p:transition spd="slow" advTm="19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12667-DDD7-4E36-9A9E-A57046EB41DB}"/>
              </a:ext>
            </a:extLst>
          </p:cNvPr>
          <p:cNvSpPr>
            <a:spLocks noGrp="1"/>
          </p:cNvSpPr>
          <p:nvPr>
            <p:ph type="title"/>
          </p:nvPr>
        </p:nvSpPr>
        <p:spPr/>
        <p:txBody>
          <a:bodyPr/>
          <a:lstStyle/>
          <a:p>
            <a:r>
              <a:rPr lang="en-US" dirty="0"/>
              <a:t>PBIS Assessment</a:t>
            </a:r>
          </a:p>
        </p:txBody>
      </p:sp>
      <p:pic>
        <p:nvPicPr>
          <p:cNvPr id="7" name="Picture 6">
            <a:extLst>
              <a:ext uri="{FF2B5EF4-FFF2-40B4-BE49-F238E27FC236}">
                <a16:creationId xmlns:a16="http://schemas.microsoft.com/office/drawing/2014/main" id="{A0760554-6407-D4C3-37C1-604ECDCAA77D}"/>
              </a:ext>
            </a:extLst>
          </p:cNvPr>
          <p:cNvPicPr>
            <a:picLocks noChangeAspect="1"/>
          </p:cNvPicPr>
          <p:nvPr/>
        </p:nvPicPr>
        <p:blipFill>
          <a:blip r:embed="rId5"/>
          <a:stretch>
            <a:fillRect/>
          </a:stretch>
        </p:blipFill>
        <p:spPr>
          <a:xfrm>
            <a:off x="152400" y="1426588"/>
            <a:ext cx="6245028" cy="4384931"/>
          </a:xfrm>
          <a:prstGeom prst="rect">
            <a:avLst/>
          </a:prstGeom>
        </p:spPr>
      </p:pic>
      <p:sp>
        <p:nvSpPr>
          <p:cNvPr id="8" name="TextBox 7">
            <a:extLst>
              <a:ext uri="{FF2B5EF4-FFF2-40B4-BE49-F238E27FC236}">
                <a16:creationId xmlns:a16="http://schemas.microsoft.com/office/drawing/2014/main" id="{E52527A8-4548-D6CA-C8F6-7F86D6DAA401}"/>
              </a:ext>
            </a:extLst>
          </p:cNvPr>
          <p:cNvSpPr txBox="1"/>
          <p:nvPr/>
        </p:nvSpPr>
        <p:spPr>
          <a:xfrm>
            <a:off x="6654800" y="1717040"/>
            <a:ext cx="3180080" cy="1754326"/>
          </a:xfrm>
          <a:prstGeom prst="rect">
            <a:avLst/>
          </a:prstGeom>
          <a:noFill/>
        </p:spPr>
        <p:txBody>
          <a:bodyPr wrap="square" rtlCol="0">
            <a:spAutoFit/>
          </a:bodyPr>
          <a:lstStyle/>
          <a:p>
            <a:r>
              <a:rPr lang="en-US" dirty="0"/>
              <a:t>PBIS Assessment is a free application available to help record your TFI 3.0 data online!</a:t>
            </a:r>
          </a:p>
          <a:p>
            <a:endParaRPr lang="en-US" dirty="0"/>
          </a:p>
          <a:p>
            <a:r>
              <a:rPr lang="en-US" dirty="0">
                <a:hlinkClick r:id="rId6"/>
              </a:rPr>
              <a:t>Click here for more information on PBIS Assessment </a:t>
            </a:r>
            <a:endParaRPr lang="en-US" dirty="0"/>
          </a:p>
        </p:txBody>
      </p:sp>
      <p:pic>
        <p:nvPicPr>
          <p:cNvPr id="3" name="Recorded Sound">
            <a:hlinkClick r:id="" action="ppaction://media"/>
            <a:extLst>
              <a:ext uri="{FF2B5EF4-FFF2-40B4-BE49-F238E27FC236}">
                <a16:creationId xmlns:a16="http://schemas.microsoft.com/office/drawing/2014/main" id="{090F5165-71B2-8F18-4949-C013662D42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6929" y="5985387"/>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24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60EE-4D4C-A6EE-5716-C73510550C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1B6F83-0580-4436-6956-1FFDAA94573A}"/>
              </a:ext>
            </a:extLst>
          </p:cNvPr>
          <p:cNvSpPr>
            <a:spLocks noGrp="1"/>
          </p:cNvSpPr>
          <p:nvPr>
            <p:ph type="title"/>
          </p:nvPr>
        </p:nvSpPr>
        <p:spPr/>
        <p:txBody>
          <a:bodyPr>
            <a:normAutofit fontScale="90000"/>
          </a:bodyPr>
          <a:lstStyle/>
          <a:p>
            <a:r>
              <a:rPr lang="en-US" dirty="0"/>
              <a:t>3.18 Individualized Support Plan Orientation &amp; Training</a:t>
            </a:r>
          </a:p>
        </p:txBody>
      </p:sp>
      <p:pic>
        <p:nvPicPr>
          <p:cNvPr id="7" name="Recorded Sound">
            <a:hlinkClick r:id="" action="ppaction://media"/>
            <a:extLst>
              <a:ext uri="{FF2B5EF4-FFF2-40B4-BE49-F238E27FC236}">
                <a16:creationId xmlns:a16="http://schemas.microsoft.com/office/drawing/2014/main" id="{C368046B-86B4-0B9C-3050-2AA1587BB4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A89518A0-CDE1-B33C-1ED9-6F11E950CFA4}"/>
              </a:ext>
            </a:extLst>
          </p:cNvPr>
          <p:cNvGraphicFramePr>
            <a:graphicFrameLocks/>
          </p:cNvGraphicFramePr>
          <p:nvPr>
            <p:extLst>
              <p:ext uri="{D42A27DB-BD31-4B8C-83A1-F6EECF244321}">
                <p14:modId xmlns:p14="http://schemas.microsoft.com/office/powerpoint/2010/main" val="2370376449"/>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No process</a:t>
                      </a:r>
                      <a:r>
                        <a:rPr lang="en-US" sz="1200">
                          <a:solidFill>
                            <a:srgbClr val="000000"/>
                          </a:solidFill>
                          <a:effectLst/>
                          <a:latin typeface="Times New Roman" panose="02020603050405020304" pitchFamily="18" charset="0"/>
                          <a:ea typeface="Times"/>
                          <a:cs typeface="Times New Roman" panose="02020603050405020304" pitchFamily="18" charset="0"/>
                        </a:rPr>
                        <a:t> in place to teach relevant staff, families, or students.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a:solidFill>
                            <a:srgbClr val="000000"/>
                          </a:solidFill>
                          <a:effectLst/>
                          <a:latin typeface="Times New Roman" panose="02020603050405020304" pitchFamily="18" charset="0"/>
                          <a:ea typeface="Times"/>
                          <a:cs typeface="Times New Roman" panose="02020603050405020304" pitchFamily="18" charset="0"/>
                        </a:rPr>
                        <a:t>Informal process</a:t>
                      </a:r>
                      <a:r>
                        <a:rPr lang="en-US" sz="1200">
                          <a:solidFill>
                            <a:srgbClr val="000000"/>
                          </a:solidFill>
                          <a:effectLst/>
                          <a:latin typeface="Times New Roman" panose="02020603050405020304" pitchFamily="18" charset="0"/>
                          <a:ea typeface="Times"/>
                          <a:cs typeface="Times New Roman" panose="02020603050405020304" pitchFamily="18" charset="0"/>
                        </a:rPr>
                        <a:t> exists to teach relevant staff, families, and/or students.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b="1" dirty="0">
                          <a:solidFill>
                            <a:srgbClr val="000000"/>
                          </a:solidFill>
                          <a:effectLst/>
                          <a:latin typeface="Times New Roman" panose="02020603050405020304" pitchFamily="18" charset="0"/>
                          <a:ea typeface="Times"/>
                          <a:cs typeface="Times New Roman" panose="02020603050405020304" pitchFamily="18" charset="0"/>
                        </a:rPr>
                        <a:t>Formal process</a:t>
                      </a:r>
                      <a:r>
                        <a:rPr lang="en-US" sz="1200" dirty="0">
                          <a:solidFill>
                            <a:srgbClr val="000000"/>
                          </a:solidFill>
                          <a:effectLst/>
                          <a:latin typeface="Times New Roman" panose="02020603050405020304" pitchFamily="18" charset="0"/>
                          <a:ea typeface="Times"/>
                          <a:cs typeface="Times New Roman" panose="02020603050405020304" pitchFamily="18" charset="0"/>
                        </a:rPr>
                        <a:t> exists to teach relevant staff, families,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and/or</a:t>
                      </a:r>
                      <a:r>
                        <a:rPr lang="en-US" sz="1200" dirty="0">
                          <a:solidFill>
                            <a:srgbClr val="000000"/>
                          </a:solidFill>
                          <a:effectLst/>
                          <a:latin typeface="Times New Roman" panose="02020603050405020304" pitchFamily="18" charset="0"/>
                          <a:ea typeface="Times"/>
                          <a:cs typeface="Times New Roman" panose="02020603050405020304" pitchFamily="18" charset="0"/>
                        </a:rPr>
                        <a:t> students to implement/support </a:t>
                      </a:r>
                      <a:r>
                        <a:rPr lang="en-US" sz="1200" b="1" dirty="0">
                          <a:solidFill>
                            <a:srgbClr val="000000"/>
                          </a:solidFill>
                          <a:effectLst/>
                          <a:latin typeface="Times New Roman" panose="02020603050405020304" pitchFamily="18" charset="0"/>
                          <a:ea typeface="Times"/>
                          <a:cs typeface="Times New Roman" panose="02020603050405020304" pitchFamily="18" charset="0"/>
                        </a:rPr>
                        <a:t>some</a:t>
                      </a:r>
                      <a:r>
                        <a:rPr lang="en-US" sz="1200" dirty="0">
                          <a:solidFill>
                            <a:srgbClr val="000000"/>
                          </a:solidFill>
                          <a:effectLst/>
                          <a:latin typeface="Times New Roman" panose="02020603050405020304" pitchFamily="18" charset="0"/>
                          <a:ea typeface="Times"/>
                          <a:cs typeface="Times New Roman" panose="02020603050405020304" pitchFamily="18" charset="0"/>
                        </a:rPr>
                        <a:t> Tier 3 plans.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Formal process exists to teach relevant staff, families, </a:t>
                      </a:r>
                      <a:r>
                        <a:rPr lang="en-US" sz="1200" b="1" dirty="0">
                          <a:solidFill>
                            <a:srgbClr val="000000"/>
                          </a:solidFill>
                          <a:effectLst/>
                          <a:latin typeface="Times New Roman" panose="02020603050405020304" pitchFamily="18" charset="0"/>
                          <a:ea typeface="Times"/>
                          <a:cs typeface="Times New Roman" panose="02020603050405020304" pitchFamily="18" charset="0"/>
                        </a:rPr>
                        <a:t>and</a:t>
                      </a:r>
                      <a:r>
                        <a:rPr lang="en-US" sz="1200" dirty="0">
                          <a:solidFill>
                            <a:srgbClr val="000000"/>
                          </a:solidFill>
                          <a:effectLst/>
                          <a:latin typeface="Times New Roman" panose="02020603050405020304" pitchFamily="18" charset="0"/>
                          <a:ea typeface="Times"/>
                          <a:cs typeface="Times New Roman" panose="02020603050405020304" pitchFamily="18" charset="0"/>
                        </a:rPr>
                        <a:t> students to implement/support some Tier 3 plans.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cs typeface="Times New Roman" panose="02020603050405020304" pitchFamily="18" charset="0"/>
                        </a:rPr>
                        <a:t>Formal process to teach relevant staff, families, and students to implement/support </a:t>
                      </a:r>
                      <a:r>
                        <a:rPr lang="en-US" sz="1200" b="1" dirty="0">
                          <a:solidFill>
                            <a:srgbClr val="000000"/>
                          </a:solidFill>
                          <a:effectLst/>
                          <a:latin typeface="Times New Roman" panose="02020603050405020304" pitchFamily="18" charset="0"/>
                          <a:ea typeface="Times"/>
                          <a:cs typeface="Times New Roman" panose="02020603050405020304" pitchFamily="18" charset="0"/>
                        </a:rPr>
                        <a:t>all</a:t>
                      </a:r>
                      <a:r>
                        <a:rPr lang="en-US" sz="1200" dirty="0">
                          <a:solidFill>
                            <a:srgbClr val="000000"/>
                          </a:solidFill>
                          <a:effectLst/>
                          <a:latin typeface="Times New Roman" panose="02020603050405020304" pitchFamily="18" charset="0"/>
                          <a:ea typeface="Times"/>
                          <a:cs typeface="Times New Roman" panose="02020603050405020304" pitchFamily="18" charset="0"/>
                        </a:rPr>
                        <a:t> Tier 3 plans.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Is there a process in place to teach staff, families, and students about the student support plan?</a:t>
                      </a:r>
                    </a:p>
                    <a:p>
                      <a:pPr marL="342900" marR="0" lvl="0" indent="-342900" algn="l" defTabSz="914400" rtl="0" eaLnBrk="1" fontAlgn="auto" latinLnBrk="0" hangingPunct="1">
                        <a:lnSpc>
                          <a:spcPct val="100000"/>
                        </a:lnSpc>
                        <a:spcBef>
                          <a:spcPts val="0"/>
                        </a:spcBef>
                        <a:spcAft>
                          <a:spcPts val="1200"/>
                        </a:spcAft>
                        <a:buClrTx/>
                        <a:buSzTx/>
                        <a:buFont typeface="Wingdings" panose="05000000000000000000" pitchFamily="2" charset="2"/>
                        <a:buChar char="q"/>
                        <a:tabLst/>
                        <a:defRPr/>
                      </a:pPr>
                      <a:r>
                        <a:rPr lang="en-US" sz="2400" b="0" dirty="0"/>
                        <a:t>Is this process followed for all Tier 3 student support plans in place?</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A241FA6A-01F1-F961-040F-B0513AB3DC8C}"/>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5EE79B8B-6BD4-B5AE-E435-C122651CE3A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0818813"/>
      </p:ext>
    </p:extLst>
  </p:cSld>
  <p:clrMapOvr>
    <a:masterClrMapping/>
  </p:clrMapOvr>
  <mc:AlternateContent xmlns:mc="http://schemas.openxmlformats.org/markup-compatibility/2006" xmlns:p14="http://schemas.microsoft.com/office/powerpoint/2010/main">
    <mc:Choice Requires="p14">
      <p:transition spd="slow" p14:dur="2000" advTm="22952"/>
    </mc:Choice>
    <mc:Fallback xmlns="">
      <p:transition spd="slow" advTm="22952"/>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04432-CCBC-E120-844A-EEF8BA3FF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65BA6-A651-60E4-6CD5-991BC45FB910}"/>
              </a:ext>
            </a:extLst>
          </p:cNvPr>
          <p:cNvSpPr>
            <a:spLocks noGrp="1"/>
          </p:cNvSpPr>
          <p:nvPr>
            <p:ph type="title"/>
          </p:nvPr>
        </p:nvSpPr>
        <p:spPr/>
        <p:txBody>
          <a:bodyPr>
            <a:normAutofit fontScale="90000"/>
          </a:bodyPr>
          <a:lstStyle/>
          <a:p>
            <a:r>
              <a:rPr lang="en-US" dirty="0"/>
              <a:t>3.19 Individualized Data-based Decision Making</a:t>
            </a:r>
          </a:p>
        </p:txBody>
      </p:sp>
      <p:graphicFrame>
        <p:nvGraphicFramePr>
          <p:cNvPr id="4" name="Content Placeholder 3">
            <a:extLst>
              <a:ext uri="{FF2B5EF4-FFF2-40B4-BE49-F238E27FC236}">
                <a16:creationId xmlns:a16="http://schemas.microsoft.com/office/drawing/2014/main" id="{C7A74D41-CA34-4515-9BBB-27F645CDA358}"/>
              </a:ext>
            </a:extLst>
          </p:cNvPr>
          <p:cNvGraphicFramePr>
            <a:graphicFrameLocks noGrp="1"/>
          </p:cNvGraphicFramePr>
          <p:nvPr>
            <p:ph idx="1"/>
            <p:extLst>
              <p:ext uri="{D42A27DB-BD31-4B8C-83A1-F6EECF244321}">
                <p14:modId xmlns:p14="http://schemas.microsoft.com/office/powerpoint/2010/main" val="640154896"/>
              </p:ext>
            </p:extLst>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Name</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1800" kern="1200" dirty="0">
                          <a:solidFill>
                            <a:schemeClr val="dk1"/>
                          </a:solidFill>
                          <a:effectLst/>
                          <a:latin typeface="+mn-lt"/>
                          <a:ea typeface="+mn-ea"/>
                          <a:cs typeface="+mn-cs"/>
                        </a:rPr>
                        <a:t>Each Individualized Support Team meets at least monthly (or more frequently if needed) and uses data to modify the support plan across all relevant plan areas to improve fidelity of plan implementation and impact on quality of life, academic, SEB, and other relevant outcomes. </a:t>
                      </a:r>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A sample of 30% or a minimum of three randomly selected Tier 3 student behavior support plans created in the last 12 months (see TFI Tier 3 Support Plan Worksheet) </a:t>
                      </a:r>
                    </a:p>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a:extLst>
              <a:ext uri="{FF2B5EF4-FFF2-40B4-BE49-F238E27FC236}">
                <a16:creationId xmlns:a16="http://schemas.microsoft.com/office/drawing/2014/main" id="{59835FDD-1924-9BD6-2E7D-7DCC77F8996D}"/>
              </a:ext>
            </a:extLst>
          </p:cNvPr>
          <p:cNvSpPr/>
          <p:nvPr/>
        </p:nvSpPr>
        <p:spPr>
          <a:xfrm>
            <a:off x="3314191" y="2005793"/>
            <a:ext cx="5563618" cy="284641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Teams need to regularly review fidelity and outcome data to identify how  Tier 3 supports should be altered.</a:t>
            </a:r>
          </a:p>
          <a:p>
            <a:pPr algn="ctr"/>
            <a:r>
              <a:rPr lang="en-US" b="1" dirty="0">
                <a:solidFill>
                  <a:schemeClr val="tx1"/>
                </a:solidFill>
              </a:rPr>
              <a:t> </a:t>
            </a:r>
          </a:p>
          <a:p>
            <a:pPr algn="ctr"/>
            <a:endParaRPr lang="en-US" dirty="0">
              <a:solidFill>
                <a:schemeClr val="tx1"/>
              </a:solidFill>
            </a:endParaRPr>
          </a:p>
        </p:txBody>
      </p:sp>
      <p:sp>
        <p:nvSpPr>
          <p:cNvPr id="3" name="Rounded Rectangle 4">
            <a:hlinkClick r:id="rId5" action="ppaction://hlinksldjump"/>
            <a:extLst>
              <a:ext uri="{FF2B5EF4-FFF2-40B4-BE49-F238E27FC236}">
                <a16:creationId xmlns:a16="http://schemas.microsoft.com/office/drawing/2014/main" id="{7F4FEAD8-1C69-CB6A-B365-6367F50F4C6D}"/>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5" action="ppaction://hlinksldjump"/>
              </a:rPr>
              <a:t>Back to ALL ITEMS</a:t>
            </a:r>
            <a:r>
              <a:rPr lang="en-US" sz="1400" b="1" dirty="0">
                <a:solidFill>
                  <a:schemeClr val="tx1"/>
                </a:solidFill>
              </a:rPr>
              <a:t> </a:t>
            </a:r>
          </a:p>
        </p:txBody>
      </p:sp>
      <p:pic>
        <p:nvPicPr>
          <p:cNvPr id="6" name="Recorded Sound">
            <a:hlinkClick r:id="" action="ppaction://media"/>
            <a:extLst>
              <a:ext uri="{FF2B5EF4-FFF2-40B4-BE49-F238E27FC236}">
                <a16:creationId xmlns:a16="http://schemas.microsoft.com/office/drawing/2014/main" id="{E801249D-741E-81AE-9A90-4D80A260B9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2262077"/>
      </p:ext>
    </p:extLst>
  </p:cSld>
  <p:clrMapOvr>
    <a:masterClrMapping/>
  </p:clrMapOvr>
  <mc:AlternateContent xmlns:mc="http://schemas.openxmlformats.org/markup-compatibility/2006" xmlns:p14="http://schemas.microsoft.com/office/powerpoint/2010/main">
    <mc:Choice Requires="p14">
      <p:transition spd="slow" p14:dur="2000" advTm="20254"/>
    </mc:Choice>
    <mc:Fallback xmlns="">
      <p:transition spd="slow" advTm="202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42EA4-F53A-5F60-D890-86F086DF1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33492-57FA-457A-66E9-8BBAF3D9772F}"/>
              </a:ext>
            </a:extLst>
          </p:cNvPr>
          <p:cNvSpPr>
            <a:spLocks noGrp="1"/>
          </p:cNvSpPr>
          <p:nvPr>
            <p:ph type="title"/>
          </p:nvPr>
        </p:nvSpPr>
        <p:spPr/>
        <p:txBody>
          <a:bodyPr>
            <a:normAutofit fontScale="90000"/>
          </a:bodyPr>
          <a:lstStyle/>
          <a:p>
            <a:r>
              <a:rPr lang="en-US" dirty="0"/>
              <a:t>3.19 Individualized Data-based Decision Making</a:t>
            </a:r>
          </a:p>
        </p:txBody>
      </p:sp>
      <p:pic>
        <p:nvPicPr>
          <p:cNvPr id="7" name="Recorded Sound">
            <a:hlinkClick r:id="" action="ppaction://media"/>
            <a:extLst>
              <a:ext uri="{FF2B5EF4-FFF2-40B4-BE49-F238E27FC236}">
                <a16:creationId xmlns:a16="http://schemas.microsoft.com/office/drawing/2014/main" id="{A7CF38E7-6CAA-90B9-C9E0-E903966538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615" y="5720409"/>
            <a:ext cx="609600" cy="609600"/>
          </a:xfrm>
          <a:prstGeom prst="rect">
            <a:avLst/>
          </a:prstGeom>
        </p:spPr>
      </p:pic>
      <p:graphicFrame>
        <p:nvGraphicFramePr>
          <p:cNvPr id="9" name="Content Placeholder 3">
            <a:extLst>
              <a:ext uri="{FF2B5EF4-FFF2-40B4-BE49-F238E27FC236}">
                <a16:creationId xmlns:a16="http://schemas.microsoft.com/office/drawing/2014/main" id="{429FD135-B138-7EE6-607E-4B2E50EFC04A}"/>
              </a:ext>
            </a:extLst>
          </p:cNvPr>
          <p:cNvGraphicFramePr>
            <a:graphicFrameLocks/>
          </p:cNvGraphicFramePr>
          <p:nvPr>
            <p:extLst>
              <p:ext uri="{D42A27DB-BD31-4B8C-83A1-F6EECF244321}">
                <p14:modId xmlns:p14="http://schemas.microsoft.com/office/powerpoint/2010/main" val="3381444232"/>
              </p:ext>
            </p:extLst>
          </p:nvPr>
        </p:nvGraphicFramePr>
        <p:xfrm>
          <a:off x="677333" y="1377308"/>
          <a:ext cx="10801880" cy="4952701"/>
        </p:xfrm>
        <a:graphic>
          <a:graphicData uri="http://schemas.openxmlformats.org/drawingml/2006/table">
            <a:tbl>
              <a:tblPr firstRow="1" bandRow="1">
                <a:tableStyleId>{7DF18680-E054-41AD-8BC1-D1AEF772440D}</a:tableStyleId>
              </a:tblPr>
              <a:tblGrid>
                <a:gridCol w="2160376">
                  <a:extLst>
                    <a:ext uri="{9D8B030D-6E8A-4147-A177-3AD203B41FA5}">
                      <a16:colId xmlns:a16="http://schemas.microsoft.com/office/drawing/2014/main" val="3936969952"/>
                    </a:ext>
                  </a:extLst>
                </a:gridCol>
                <a:gridCol w="2160376">
                  <a:extLst>
                    <a:ext uri="{9D8B030D-6E8A-4147-A177-3AD203B41FA5}">
                      <a16:colId xmlns:a16="http://schemas.microsoft.com/office/drawing/2014/main" val="1320994650"/>
                    </a:ext>
                  </a:extLst>
                </a:gridCol>
                <a:gridCol w="2160376">
                  <a:extLst>
                    <a:ext uri="{9D8B030D-6E8A-4147-A177-3AD203B41FA5}">
                      <a16:colId xmlns:a16="http://schemas.microsoft.com/office/drawing/2014/main" val="2791826052"/>
                    </a:ext>
                  </a:extLst>
                </a:gridCol>
                <a:gridCol w="2160376">
                  <a:extLst>
                    <a:ext uri="{9D8B030D-6E8A-4147-A177-3AD203B41FA5}">
                      <a16:colId xmlns:a16="http://schemas.microsoft.com/office/drawing/2014/main" val="2509091742"/>
                    </a:ext>
                  </a:extLst>
                </a:gridCol>
                <a:gridCol w="2160376">
                  <a:extLst>
                    <a:ext uri="{9D8B030D-6E8A-4147-A177-3AD203B41FA5}">
                      <a16:colId xmlns:a16="http://schemas.microsoft.com/office/drawing/2014/main" val="1445257426"/>
                    </a:ext>
                  </a:extLst>
                </a:gridCol>
              </a:tblGrid>
              <a:tr h="447702">
                <a:tc>
                  <a:txBody>
                    <a:bodyPr/>
                    <a:lstStyle/>
                    <a:p>
                      <a:pPr marL="0" marR="0" algn="ctr">
                        <a:spcBef>
                          <a:spcPts val="0"/>
                        </a:spcBef>
                        <a:spcAft>
                          <a:spcPts val="0"/>
                        </a:spcAft>
                      </a:pPr>
                      <a:r>
                        <a:rPr lang="en-US" sz="2000">
                          <a:solidFill>
                            <a:srgbClr val="000000"/>
                          </a:solidFill>
                          <a:effectLst/>
                          <a:latin typeface="+mn-lt"/>
                          <a:ea typeface="Times"/>
                        </a:rPr>
                        <a:t>0</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1</a:t>
                      </a:r>
                      <a:endParaRPr lang="en-US" sz="2000" dirty="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a:solidFill>
                            <a:srgbClr val="000000"/>
                          </a:solidFill>
                          <a:effectLst/>
                          <a:latin typeface="+mn-lt"/>
                          <a:ea typeface="Times"/>
                        </a:rPr>
                        <a:t>2</a:t>
                      </a:r>
                      <a:endParaRPr lang="en-US" sz="2000">
                        <a:effectLst/>
                        <a:latin typeface="+mn-lt"/>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3</a:t>
                      </a:r>
                      <a:endParaRPr lang="en-US" sz="2000" dirty="0">
                        <a:effectLst/>
                        <a:latin typeface="+mn-lt"/>
                        <a:ea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2000" dirty="0">
                          <a:solidFill>
                            <a:srgbClr val="000000"/>
                          </a:solidFill>
                          <a:effectLst/>
                          <a:latin typeface="+mn-lt"/>
                          <a:ea typeface="Times"/>
                        </a:rPr>
                        <a:t>4</a:t>
                      </a:r>
                      <a:endParaRPr lang="en-US" sz="20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910577661"/>
                  </a:ext>
                </a:extLst>
              </a:tr>
              <a:tr h="2424592">
                <a:tc>
                  <a:txBody>
                    <a:bodyPr/>
                    <a:lstStyle/>
                    <a:p>
                      <a:pPr marL="0" marR="0"/>
                      <a:r>
                        <a:rPr lang="en-US" sz="1200">
                          <a:solidFill>
                            <a:srgbClr val="000000"/>
                          </a:solidFill>
                          <a:effectLst/>
                          <a:latin typeface="Times New Roman" panose="02020603050405020304" pitchFamily="18" charset="0"/>
                          <a:ea typeface="Times"/>
                        </a:rPr>
                        <a:t>There is </a:t>
                      </a:r>
                      <a:r>
                        <a:rPr lang="en-US" sz="1200" b="1">
                          <a:solidFill>
                            <a:srgbClr val="000000"/>
                          </a:solidFill>
                          <a:effectLst/>
                          <a:latin typeface="Times New Roman" panose="02020603050405020304" pitchFamily="18" charset="0"/>
                          <a:ea typeface="Times"/>
                        </a:rPr>
                        <a:t>no evidence</a:t>
                      </a:r>
                      <a:r>
                        <a:rPr lang="en-US" sz="1200">
                          <a:solidFill>
                            <a:srgbClr val="000000"/>
                          </a:solidFill>
                          <a:effectLst/>
                          <a:latin typeface="Times New Roman" panose="02020603050405020304" pitchFamily="18" charset="0"/>
                          <a:ea typeface="Times"/>
                        </a:rPr>
                        <a:t> that teams meet to monitor individualized support plan implementation fidelity or impact (i.e., academic, SEB, quality of life, other relevant outcomes).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Individual student teams </a:t>
                      </a:r>
                      <a:r>
                        <a:rPr lang="en-US" sz="1200" b="1">
                          <a:solidFill>
                            <a:srgbClr val="000000"/>
                          </a:solidFill>
                          <a:effectLst/>
                          <a:latin typeface="Times New Roman" panose="02020603050405020304" pitchFamily="18" charset="0"/>
                          <a:ea typeface="Times"/>
                        </a:rPr>
                        <a:t>inconsistently meet</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to</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monitor</a:t>
                      </a:r>
                      <a:r>
                        <a:rPr lang="en-US" sz="1200">
                          <a:solidFill>
                            <a:srgbClr val="000000"/>
                          </a:solidFill>
                          <a:effectLst/>
                          <a:latin typeface="Times New Roman" panose="02020603050405020304" pitchFamily="18" charset="0"/>
                          <a:ea typeface="Times"/>
                        </a:rPr>
                        <a:t> individualized support plan implementation </a:t>
                      </a:r>
                      <a:r>
                        <a:rPr lang="en-US" sz="1200" b="1">
                          <a:solidFill>
                            <a:srgbClr val="000000"/>
                          </a:solidFill>
                          <a:effectLst/>
                          <a:latin typeface="Times New Roman" panose="02020603050405020304" pitchFamily="18" charset="0"/>
                          <a:ea typeface="Times"/>
                        </a:rPr>
                        <a:t>fidelity and/or impact.</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Individual student teams </a:t>
                      </a:r>
                      <a:r>
                        <a:rPr lang="en-US" sz="1200" b="1" dirty="0">
                          <a:solidFill>
                            <a:srgbClr val="000000"/>
                          </a:solidFill>
                          <a:effectLst/>
                          <a:latin typeface="Times New Roman" panose="02020603050405020304" pitchFamily="18" charset="0"/>
                          <a:ea typeface="Times"/>
                        </a:rPr>
                        <a:t>regularly meet</a:t>
                      </a:r>
                      <a:r>
                        <a:rPr lang="en-US" sz="1200" dirty="0">
                          <a:solidFill>
                            <a:srgbClr val="000000"/>
                          </a:solidFill>
                          <a:effectLst/>
                          <a:latin typeface="Times New Roman" panose="02020603050405020304" pitchFamily="18" charset="0"/>
                          <a:ea typeface="Times"/>
                        </a:rPr>
                        <a:t> (at least monthly) to monitor individualized support plan implementation </a:t>
                      </a:r>
                      <a:r>
                        <a:rPr lang="en-US" sz="1200" b="1" dirty="0">
                          <a:solidFill>
                            <a:srgbClr val="000000"/>
                          </a:solidFill>
                          <a:effectLst/>
                          <a:latin typeface="Times New Roman" panose="02020603050405020304" pitchFamily="18" charset="0"/>
                          <a:ea typeface="Times"/>
                        </a:rPr>
                        <a:t>fidelity and impact</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but</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do not</a:t>
                      </a:r>
                      <a:r>
                        <a:rPr lang="en-US" sz="1200" dirty="0">
                          <a:solidFill>
                            <a:srgbClr val="000000"/>
                          </a:solidFill>
                          <a:effectLst/>
                          <a:latin typeface="Times New Roman" panose="02020603050405020304" pitchFamily="18" charset="0"/>
                          <a:ea typeface="Times"/>
                        </a:rPr>
                        <a:t> </a:t>
                      </a:r>
                      <a:r>
                        <a:rPr lang="en-US" sz="1200" b="1" dirty="0">
                          <a:solidFill>
                            <a:srgbClr val="000000"/>
                          </a:solidFill>
                          <a:effectLst/>
                          <a:latin typeface="Times New Roman" panose="02020603050405020304" pitchFamily="18" charset="0"/>
                          <a:ea typeface="Times"/>
                        </a:rPr>
                        <a:t>modify</a:t>
                      </a:r>
                      <a:r>
                        <a:rPr lang="en-US" sz="1200" dirty="0">
                          <a:solidFill>
                            <a:srgbClr val="000000"/>
                          </a:solidFill>
                          <a:effectLst/>
                          <a:latin typeface="Times New Roman" panose="02020603050405020304" pitchFamily="18" charset="0"/>
                          <a:ea typeface="Times"/>
                        </a:rPr>
                        <a:t> (i.e., intensify, change strategies, and/or fade) individualized support plan </a:t>
                      </a:r>
                      <a:r>
                        <a:rPr lang="en-US" sz="1200" b="0" dirty="0">
                          <a:solidFill>
                            <a:srgbClr val="000000"/>
                          </a:solidFill>
                          <a:effectLst/>
                          <a:latin typeface="Times New Roman" panose="02020603050405020304" pitchFamily="18" charset="0"/>
                          <a:ea typeface="Times"/>
                        </a:rPr>
                        <a:t>or</a:t>
                      </a:r>
                      <a:r>
                        <a:rPr lang="en-US" sz="1200" b="1" dirty="0">
                          <a:solidFill>
                            <a:srgbClr val="000000"/>
                          </a:solidFill>
                          <a:effectLst/>
                          <a:latin typeface="Times New Roman" panose="02020603050405020304" pitchFamily="18" charset="0"/>
                          <a:ea typeface="Times"/>
                        </a:rPr>
                        <a:t> </a:t>
                      </a:r>
                      <a:r>
                        <a:rPr lang="en-US" sz="1200" dirty="0">
                          <a:solidFill>
                            <a:srgbClr val="000000"/>
                          </a:solidFill>
                          <a:effectLst/>
                          <a:latin typeface="Times New Roman" panose="02020603050405020304" pitchFamily="18" charset="0"/>
                          <a:ea typeface="Times"/>
                        </a:rPr>
                        <a:t>implementation supports based on data. </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a:solidFill>
                            <a:srgbClr val="000000"/>
                          </a:solidFill>
                          <a:effectLst/>
                          <a:latin typeface="Times New Roman" panose="02020603050405020304" pitchFamily="18" charset="0"/>
                          <a:ea typeface="Times"/>
                        </a:rPr>
                        <a:t>Individual student teams regularly meet to monitor individualized support plan implementation fidelity and impact, </a:t>
                      </a:r>
                      <a:r>
                        <a:rPr lang="en-US" sz="1200" b="1">
                          <a:solidFill>
                            <a:srgbClr val="000000"/>
                          </a:solidFill>
                          <a:effectLst/>
                          <a:latin typeface="Times New Roman" panose="02020603050405020304" pitchFamily="18" charset="0"/>
                          <a:ea typeface="Times"/>
                        </a:rPr>
                        <a:t>and</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systematically</a:t>
                      </a:r>
                      <a:r>
                        <a:rPr lang="en-US" sz="1200">
                          <a:solidFill>
                            <a:srgbClr val="000000"/>
                          </a:solidFill>
                          <a:effectLst/>
                          <a:latin typeface="Times New Roman" panose="02020603050405020304" pitchFamily="18" charset="0"/>
                          <a:ea typeface="Times"/>
                        </a:rPr>
                        <a:t> </a:t>
                      </a:r>
                      <a:r>
                        <a:rPr lang="en-US" sz="1200" b="1">
                          <a:solidFill>
                            <a:srgbClr val="000000"/>
                          </a:solidFill>
                          <a:effectLst/>
                          <a:latin typeface="Times New Roman" panose="02020603050405020304" pitchFamily="18" charset="0"/>
                          <a:ea typeface="Times"/>
                        </a:rPr>
                        <a:t>modify</a:t>
                      </a:r>
                      <a:r>
                        <a:rPr lang="en-US" sz="1200">
                          <a:solidFill>
                            <a:srgbClr val="000000"/>
                          </a:solidFill>
                          <a:effectLst/>
                          <a:latin typeface="Times New Roman" panose="02020603050405020304" pitchFamily="18" charset="0"/>
                          <a:ea typeface="Times"/>
                        </a:rPr>
                        <a:t> individualized support plan </a:t>
                      </a:r>
                      <a:r>
                        <a:rPr lang="en-US" sz="1200" b="1">
                          <a:solidFill>
                            <a:srgbClr val="000000"/>
                          </a:solidFill>
                          <a:effectLst/>
                          <a:latin typeface="Times New Roman" panose="02020603050405020304" pitchFamily="18" charset="0"/>
                          <a:ea typeface="Times"/>
                        </a:rPr>
                        <a:t>and/or</a:t>
                      </a:r>
                      <a:r>
                        <a:rPr lang="en-US" sz="1200">
                          <a:solidFill>
                            <a:srgbClr val="000000"/>
                          </a:solidFill>
                          <a:effectLst/>
                          <a:latin typeface="Times New Roman" panose="02020603050405020304" pitchFamily="18" charset="0"/>
                          <a:ea typeface="Times"/>
                        </a:rPr>
                        <a:t> implementation supports based on data.</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200" dirty="0">
                          <a:solidFill>
                            <a:srgbClr val="000000"/>
                          </a:solidFill>
                          <a:effectLst/>
                          <a:latin typeface="Times New Roman" panose="02020603050405020304" pitchFamily="18" charset="0"/>
                          <a:ea typeface="Times"/>
                        </a:rPr>
                        <a:t>Individual student teams monitor individualized support plan implementation fidelity and impact, and systematically modify individualized support plan, </a:t>
                      </a:r>
                      <a:r>
                        <a:rPr lang="en-US" sz="1200" b="1" dirty="0">
                          <a:solidFill>
                            <a:srgbClr val="000000"/>
                          </a:solidFill>
                          <a:effectLst/>
                          <a:latin typeface="Times New Roman" panose="02020603050405020304" pitchFamily="18" charset="0"/>
                          <a:ea typeface="Times"/>
                        </a:rPr>
                        <a:t>and</a:t>
                      </a:r>
                      <a:r>
                        <a:rPr lang="en-US" sz="1200" dirty="0">
                          <a:solidFill>
                            <a:srgbClr val="000000"/>
                          </a:solidFill>
                          <a:effectLst/>
                          <a:latin typeface="Times New Roman" panose="02020603050405020304" pitchFamily="18" charset="0"/>
                          <a:ea typeface="Times"/>
                        </a:rPr>
                        <a:t> implementation supports based on data.</a:t>
                      </a:r>
                      <a:endParaRPr lang="en-US" sz="1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30677584"/>
                  </a:ext>
                </a:extLst>
              </a:tr>
              <a:tr h="2080407">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Reflective questions to focus the conversation:</a:t>
                      </a:r>
                    </a:p>
                    <a:p>
                      <a:pPr marL="457200" indent="-457200">
                        <a:spcAft>
                          <a:spcPts val="1200"/>
                        </a:spcAft>
                        <a:buFont typeface="Wingdings" panose="05000000000000000000" pitchFamily="2" charset="2"/>
                        <a:buChar char="q"/>
                      </a:pPr>
                      <a:r>
                        <a:rPr lang="en-US" sz="2400" b="0" dirty="0"/>
                        <a:t>Are teams monitoring implementation fidelity of individual support plans?</a:t>
                      </a:r>
                    </a:p>
                    <a:p>
                      <a:pPr marL="457200" indent="-457200">
                        <a:spcAft>
                          <a:spcPts val="1200"/>
                        </a:spcAft>
                        <a:buFont typeface="Wingdings" panose="05000000000000000000" pitchFamily="2" charset="2"/>
                        <a:buChar char="q"/>
                      </a:pPr>
                      <a:r>
                        <a:rPr lang="en-US" sz="2400" b="0" dirty="0"/>
                        <a:t>Are teams monitoring student impact of the individual support plans?</a:t>
                      </a:r>
                    </a:p>
                    <a:p>
                      <a:pPr marL="457200" indent="-457200">
                        <a:spcAft>
                          <a:spcPts val="1200"/>
                        </a:spcAft>
                        <a:buFont typeface="Wingdings" panose="05000000000000000000" pitchFamily="2" charset="2"/>
                        <a:buChar char="q"/>
                      </a:pPr>
                      <a:r>
                        <a:rPr lang="en-US" sz="2400" b="0" dirty="0"/>
                        <a:t>Is fidelity and impact data used to make adjustments to Tier III supports?</a:t>
                      </a:r>
                    </a:p>
                  </a:txBody>
                  <a:tcP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tc hMerge="1">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3" name="Rounded Rectangle 4">
            <a:hlinkClick r:id="rId8" action="ppaction://hlinksldjump"/>
            <a:extLst>
              <a:ext uri="{FF2B5EF4-FFF2-40B4-BE49-F238E27FC236}">
                <a16:creationId xmlns:a16="http://schemas.microsoft.com/office/drawing/2014/main" id="{EC2E940F-1C8E-67F8-679C-030B4FFE7EDF}"/>
              </a:ext>
            </a:extLst>
          </p:cNvPr>
          <p:cNvSpPr/>
          <p:nvPr/>
        </p:nvSpPr>
        <p:spPr>
          <a:xfrm>
            <a:off x="10984122" y="6113933"/>
            <a:ext cx="1076740" cy="50505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hlinkClick r:id="rId8" action="ppaction://hlinksldjump"/>
              </a:rPr>
              <a:t>Back to ALL ITEMS</a:t>
            </a:r>
            <a:r>
              <a:rPr lang="en-US" sz="1400" b="1" dirty="0">
                <a:solidFill>
                  <a:schemeClr val="tx1"/>
                </a:solidFill>
              </a:rPr>
              <a:t> </a:t>
            </a:r>
          </a:p>
        </p:txBody>
      </p:sp>
      <p:pic>
        <p:nvPicPr>
          <p:cNvPr id="4" name="Recorded Sound">
            <a:hlinkClick r:id="" action="ppaction://media"/>
            <a:extLst>
              <a:ext uri="{FF2B5EF4-FFF2-40B4-BE49-F238E27FC236}">
                <a16:creationId xmlns:a16="http://schemas.microsoft.com/office/drawing/2014/main" id="{E3B1F96D-7640-AF10-DFA7-2F7E28FF11C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7692" y="5504333"/>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16466143"/>
      </p:ext>
    </p:extLst>
  </p:cSld>
  <p:clrMapOvr>
    <a:masterClrMapping/>
  </p:clrMapOvr>
  <mc:AlternateContent xmlns:mc="http://schemas.openxmlformats.org/markup-compatibility/2006" xmlns:p14="http://schemas.microsoft.com/office/powerpoint/2010/main">
    <mc:Choice Requires="p14">
      <p:transition spd="slow" p14:dur="2000" advTm="30230"/>
    </mc:Choice>
    <mc:Fallback xmlns="">
      <p:transition spd="slow" advTm="3023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audio>
              <p:cMediaNode vol="80000">
                <p:cTn id="3"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2509" y="1453425"/>
            <a:ext cx="4895850" cy="2714625"/>
          </a:xfrm>
        </p:spPr>
        <p:txBody>
          <a:bodyPr/>
          <a:lstStyle/>
          <a:p>
            <a:r>
              <a:rPr lang="en-US" dirty="0"/>
              <a:t>Questions?</a:t>
            </a:r>
          </a:p>
          <a:p>
            <a:endParaRPr lang="en-US" dirty="0"/>
          </a:p>
          <a:p>
            <a:r>
              <a:rPr lang="en-US" sz="4000" dirty="0"/>
              <a:t>Contact:</a:t>
            </a:r>
          </a:p>
          <a:p>
            <a:r>
              <a:rPr lang="en-US" sz="4000" dirty="0"/>
              <a:t>support@pbisapps.org</a:t>
            </a:r>
          </a:p>
          <a:p>
            <a:r>
              <a:rPr lang="en-US" sz="4000" dirty="0"/>
              <a:t>training@pbisapps.org</a:t>
            </a:r>
          </a:p>
          <a:p>
            <a:r>
              <a:rPr lang="en-US" sz="4000" dirty="0"/>
              <a:t>855-455-8194</a:t>
            </a:r>
          </a:p>
        </p:txBody>
      </p:sp>
      <p:pic>
        <p:nvPicPr>
          <p:cNvPr id="4" name="Slide 61">
            <a:hlinkClick r:id="" action="ppaction://media"/>
            <a:extLst>
              <a:ext uri="{FF2B5EF4-FFF2-40B4-BE49-F238E27FC236}">
                <a16:creationId xmlns:a16="http://schemas.microsoft.com/office/drawing/2014/main" id="{797D3F75-DAC5-E690-1BA3-76642C553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1163" y="6178447"/>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648831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71B3A-73A5-2094-0F03-07ACD8835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2A3FD-0B41-C6E7-AC8A-144D4E0C5E2D}"/>
              </a:ext>
            </a:extLst>
          </p:cNvPr>
          <p:cNvSpPr>
            <a:spLocks noGrp="1"/>
          </p:cNvSpPr>
          <p:nvPr>
            <p:ph type="title"/>
          </p:nvPr>
        </p:nvSpPr>
        <p:spPr/>
        <p:txBody>
          <a:bodyPr/>
          <a:lstStyle/>
          <a:p>
            <a:r>
              <a:rPr lang="en-US" dirty="0"/>
              <a:t>Glossary and Acronym Key</a:t>
            </a:r>
          </a:p>
        </p:txBody>
      </p:sp>
      <p:pic>
        <p:nvPicPr>
          <p:cNvPr id="7" name="Picture 6">
            <a:extLst>
              <a:ext uri="{FF2B5EF4-FFF2-40B4-BE49-F238E27FC236}">
                <a16:creationId xmlns:a16="http://schemas.microsoft.com/office/drawing/2014/main" id="{C5424A8A-3FA6-7459-4080-4EA1FFAFA287}"/>
              </a:ext>
            </a:extLst>
          </p:cNvPr>
          <p:cNvPicPr>
            <a:picLocks noChangeAspect="1"/>
          </p:cNvPicPr>
          <p:nvPr/>
        </p:nvPicPr>
        <p:blipFill>
          <a:blip r:embed="rId5"/>
          <a:srcRect/>
          <a:stretch/>
        </p:blipFill>
        <p:spPr>
          <a:xfrm>
            <a:off x="3858867" y="1223378"/>
            <a:ext cx="4474266" cy="5406665"/>
          </a:xfrm>
          <a:prstGeom prst="rect">
            <a:avLst/>
          </a:prstGeom>
          <a:ln>
            <a:solidFill>
              <a:schemeClr val="tx1"/>
            </a:solidFill>
          </a:ln>
        </p:spPr>
      </p:pic>
      <p:pic>
        <p:nvPicPr>
          <p:cNvPr id="3" name="Slide 6">
            <a:hlinkClick r:id="" action="ppaction://media"/>
            <a:extLst>
              <a:ext uri="{FF2B5EF4-FFF2-40B4-BE49-F238E27FC236}">
                <a16:creationId xmlns:a16="http://schemas.microsoft.com/office/drawing/2014/main" id="{94420287-2877-340D-6722-24F2F4EA9E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4183" y="5898229"/>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420017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Tier 3: Individualized Interventions</a:t>
            </a:r>
          </a:p>
        </p:txBody>
      </p:sp>
      <p:sp>
        <p:nvSpPr>
          <p:cNvPr id="6" name="TextBox 5"/>
          <p:cNvSpPr txBox="1"/>
          <p:nvPr/>
        </p:nvSpPr>
        <p:spPr>
          <a:xfrm>
            <a:off x="1323703" y="1193074"/>
            <a:ext cx="8525691" cy="369332"/>
          </a:xfrm>
          <a:prstGeom prst="rect">
            <a:avLst/>
          </a:prstGeom>
          <a:noFill/>
        </p:spPr>
        <p:txBody>
          <a:bodyPr wrap="square" rtlCol="0">
            <a:spAutoFit/>
          </a:bodyPr>
          <a:lstStyle/>
          <a:p>
            <a:r>
              <a:rPr lang="en-US" dirty="0"/>
              <a:t>Click on each item you want to focus on, or go through the full set of slides:</a:t>
            </a:r>
          </a:p>
        </p:txBody>
      </p:sp>
      <p:graphicFrame>
        <p:nvGraphicFramePr>
          <p:cNvPr id="9" name="Table 8">
            <a:extLst>
              <a:ext uri="{FF2B5EF4-FFF2-40B4-BE49-F238E27FC236}">
                <a16:creationId xmlns:a16="http://schemas.microsoft.com/office/drawing/2014/main" id="{AFAA3712-EF1E-3F9E-D4D1-F2C0C6749C8F}"/>
              </a:ext>
            </a:extLst>
          </p:cNvPr>
          <p:cNvGraphicFramePr>
            <a:graphicFrameLocks noGrp="1"/>
          </p:cNvGraphicFramePr>
          <p:nvPr>
            <p:extLst>
              <p:ext uri="{D42A27DB-BD31-4B8C-83A1-F6EECF244321}">
                <p14:modId xmlns:p14="http://schemas.microsoft.com/office/powerpoint/2010/main" val="632374406"/>
              </p:ext>
            </p:extLst>
          </p:nvPr>
        </p:nvGraphicFramePr>
        <p:xfrm>
          <a:off x="514350" y="1562406"/>
          <a:ext cx="11032190" cy="4815840"/>
        </p:xfrm>
        <a:graphic>
          <a:graphicData uri="http://schemas.openxmlformats.org/drawingml/2006/table">
            <a:tbl>
              <a:tblPr firstRow="1" bandRow="1">
                <a:tableStyleId>{5A111915-BE36-4E01-A7E5-04B1672EAD32}</a:tableStyleId>
              </a:tblPr>
              <a:tblGrid>
                <a:gridCol w="2206438">
                  <a:extLst>
                    <a:ext uri="{9D8B030D-6E8A-4147-A177-3AD203B41FA5}">
                      <a16:colId xmlns:a16="http://schemas.microsoft.com/office/drawing/2014/main" val="1899468582"/>
                    </a:ext>
                  </a:extLst>
                </a:gridCol>
                <a:gridCol w="2206438">
                  <a:extLst>
                    <a:ext uri="{9D8B030D-6E8A-4147-A177-3AD203B41FA5}">
                      <a16:colId xmlns:a16="http://schemas.microsoft.com/office/drawing/2014/main" val="2338104264"/>
                    </a:ext>
                  </a:extLst>
                </a:gridCol>
                <a:gridCol w="2206438">
                  <a:extLst>
                    <a:ext uri="{9D8B030D-6E8A-4147-A177-3AD203B41FA5}">
                      <a16:colId xmlns:a16="http://schemas.microsoft.com/office/drawing/2014/main" val="3638785500"/>
                    </a:ext>
                  </a:extLst>
                </a:gridCol>
                <a:gridCol w="2206438">
                  <a:extLst>
                    <a:ext uri="{9D8B030D-6E8A-4147-A177-3AD203B41FA5}">
                      <a16:colId xmlns:a16="http://schemas.microsoft.com/office/drawing/2014/main" val="1888996548"/>
                    </a:ext>
                  </a:extLst>
                </a:gridCol>
                <a:gridCol w="2206438">
                  <a:extLst>
                    <a:ext uri="{9D8B030D-6E8A-4147-A177-3AD203B41FA5}">
                      <a16:colId xmlns:a16="http://schemas.microsoft.com/office/drawing/2014/main" val="1051587760"/>
                    </a:ext>
                  </a:extLst>
                </a:gridCol>
              </a:tblGrid>
              <a:tr h="370840">
                <a:tc>
                  <a:txBody>
                    <a:bodyPr/>
                    <a:lstStyle/>
                    <a:p>
                      <a:pPr algn="ctr"/>
                      <a:r>
                        <a:rPr lang="en-US" dirty="0"/>
                        <a:t>Subscale: Teams</a:t>
                      </a:r>
                    </a:p>
                  </a:txBody>
                  <a:tcPr/>
                </a:tc>
                <a:tc>
                  <a:txBody>
                    <a:bodyPr/>
                    <a:lstStyle/>
                    <a:p>
                      <a:pPr algn="ctr"/>
                      <a:r>
                        <a:rPr lang="en-US" dirty="0"/>
                        <a:t>Subscale: Leadership Team Practices</a:t>
                      </a:r>
                    </a:p>
                  </a:txBody>
                  <a:tcPr/>
                </a:tc>
                <a:tc>
                  <a:txBody>
                    <a:bodyPr/>
                    <a:lstStyle/>
                    <a:p>
                      <a:pPr algn="ctr"/>
                      <a:r>
                        <a:rPr lang="en-US" dirty="0"/>
                        <a:t>Subscale: Systems </a:t>
                      </a:r>
                    </a:p>
                  </a:txBody>
                  <a:tcPr/>
                </a:tc>
                <a:tc>
                  <a:txBody>
                    <a:bodyPr/>
                    <a:lstStyle/>
                    <a:p>
                      <a:pPr algn="ctr"/>
                      <a:r>
                        <a:rPr lang="en-US" dirty="0"/>
                        <a:t>Subscale: Data</a:t>
                      </a:r>
                    </a:p>
                  </a:txBody>
                  <a:tcPr/>
                </a:tc>
                <a:tc>
                  <a:txBody>
                    <a:bodyPr/>
                    <a:lstStyle/>
                    <a:p>
                      <a:pPr algn="ctr"/>
                      <a:r>
                        <a:rPr lang="en-US" dirty="0"/>
                        <a:t>Subscale: Individualized Support</a:t>
                      </a:r>
                    </a:p>
                  </a:txBody>
                  <a:tcPr/>
                </a:tc>
                <a:extLst>
                  <a:ext uri="{0D108BD9-81ED-4DB2-BD59-A6C34878D82A}">
                    <a16:rowId xmlns:a16="http://schemas.microsoft.com/office/drawing/2014/main" val="3108836493"/>
                  </a:ext>
                </a:extLst>
              </a:tr>
              <a:tr h="370840">
                <a:tc>
                  <a:txBody>
                    <a:bodyPr/>
                    <a:lstStyle/>
                    <a:p>
                      <a:pPr marL="0" lvl="1" algn="l">
                        <a:spcAft>
                          <a:spcPts val="300"/>
                        </a:spcAft>
                      </a:pPr>
                      <a:r>
                        <a:rPr lang="en-US" sz="1800" b="1" u="none" kern="1200" dirty="0">
                          <a:solidFill>
                            <a:schemeClr val="tx1"/>
                          </a:solidFill>
                          <a:effectLst/>
                          <a:latin typeface="+mn-lt"/>
                          <a:ea typeface="+mn-ea"/>
                          <a:cs typeface="+mn-cs"/>
                          <a:hlinkClick r:id="rId5" action="ppaction://hlinksldjump"/>
                        </a:rPr>
                        <a:t>3.1 Team Composition</a:t>
                      </a:r>
                      <a:r>
                        <a:rPr lang="en-US" sz="1600" b="1" u="none" dirty="0">
                          <a:solidFill>
                            <a:schemeClr val="tx1"/>
                          </a:solidFill>
                          <a:effectLst/>
                          <a:hlinkClick r:id="rId5" action="ppaction://hlinksldjump"/>
                        </a:rPr>
                        <a:t> </a:t>
                      </a:r>
                      <a:endParaRPr lang="en-US" sz="1600" b="1" u="none" dirty="0">
                        <a:solidFill>
                          <a:schemeClr val="tx1"/>
                        </a:solidFill>
                        <a:effectLst/>
                      </a:endParaRPr>
                    </a:p>
                    <a:p>
                      <a:pPr marL="0" lvl="1" algn="l">
                        <a:spcAft>
                          <a:spcPts val="300"/>
                        </a:spcAft>
                      </a:pPr>
                      <a:r>
                        <a:rPr lang="en-US" sz="1800" b="1" u="none" kern="1200" dirty="0">
                          <a:solidFill>
                            <a:schemeClr val="tx1"/>
                          </a:solidFill>
                          <a:effectLst/>
                          <a:latin typeface="+mn-lt"/>
                          <a:ea typeface="+mn-ea"/>
                          <a:cs typeface="+mn-cs"/>
                          <a:hlinkClick r:id="rId6" action="ppaction://hlinksldjump"/>
                        </a:rPr>
                        <a:t>3.2 Team Operating Procedures</a:t>
                      </a:r>
                      <a:r>
                        <a:rPr lang="en-US" sz="1600" b="1" u="none" dirty="0">
                          <a:solidFill>
                            <a:schemeClr val="tx1"/>
                          </a:solidFill>
                          <a:effectLst/>
                          <a:hlinkClick r:id="rId6" action="ppaction://hlinksldjump"/>
                        </a:rPr>
                        <a:t> </a:t>
                      </a:r>
                      <a:endParaRPr lang="en-US" sz="1600" b="1" u="none" dirty="0">
                        <a:solidFill>
                          <a:schemeClr val="tx1"/>
                        </a:solidFill>
                      </a:endParaRPr>
                    </a:p>
                  </a:txBody>
                  <a:tcPr/>
                </a:tc>
                <a:tc>
                  <a:txBody>
                    <a:bodyPr/>
                    <a:lstStyle/>
                    <a:p>
                      <a:pPr marL="0" lvl="1">
                        <a:spcAft>
                          <a:spcPts val="300"/>
                        </a:spcAft>
                      </a:pPr>
                      <a:r>
                        <a:rPr lang="en-US" sz="1800" b="1" u="none" kern="1200" dirty="0">
                          <a:solidFill>
                            <a:schemeClr val="tx1"/>
                          </a:solidFill>
                          <a:effectLst/>
                          <a:latin typeface="+mn-lt"/>
                          <a:ea typeface="+mn-ea"/>
                          <a:cs typeface="+mn-cs"/>
                          <a:hlinkClick r:id="rId7" action="ppaction://hlinksldjump"/>
                        </a:rPr>
                        <a:t>3.3 Screening</a:t>
                      </a:r>
                      <a:r>
                        <a:rPr lang="en-US" sz="1600" b="1" u="none" dirty="0">
                          <a:solidFill>
                            <a:schemeClr val="tx1"/>
                          </a:solidFill>
                          <a:effectLst/>
                          <a:hlinkClick r:id="rId7" action="ppaction://hlinksldjump"/>
                        </a:rPr>
                        <a:t> </a:t>
                      </a:r>
                      <a:endParaRPr lang="en-US" sz="1600" b="1" u="none" dirty="0">
                        <a:solidFill>
                          <a:schemeClr val="tx1"/>
                        </a:solidFill>
                        <a:effectLst/>
                      </a:endParaRPr>
                    </a:p>
                    <a:p>
                      <a:pPr marL="0" lvl="1">
                        <a:spcAft>
                          <a:spcPts val="300"/>
                        </a:spcAft>
                      </a:pPr>
                      <a:r>
                        <a:rPr lang="en-US" sz="1800" b="1" u="none" kern="1200" dirty="0">
                          <a:solidFill>
                            <a:schemeClr val="tx1"/>
                          </a:solidFill>
                          <a:effectLst/>
                          <a:latin typeface="+mn-lt"/>
                          <a:ea typeface="+mn-ea"/>
                          <a:cs typeface="+mn-cs"/>
                          <a:hlinkClick r:id="rId8" action="ppaction://hlinksldjump"/>
                        </a:rPr>
                        <a:t>3.4 Comprehensive Assessment Protocol</a:t>
                      </a:r>
                      <a:endParaRPr lang="en-US" sz="1800" b="1" u="none" kern="1200" dirty="0">
                        <a:solidFill>
                          <a:schemeClr val="tx1"/>
                        </a:solidFill>
                        <a:effectLst/>
                        <a:latin typeface="+mn-lt"/>
                        <a:ea typeface="+mn-ea"/>
                        <a:cs typeface="+mn-cs"/>
                      </a:endParaRPr>
                    </a:p>
                    <a:p>
                      <a:pPr marL="0" lvl="1">
                        <a:spcAft>
                          <a:spcPts val="300"/>
                        </a:spcAft>
                      </a:pPr>
                      <a:r>
                        <a:rPr lang="en-US" sz="1800" b="1" u="none" kern="1200" dirty="0">
                          <a:solidFill>
                            <a:schemeClr val="tx1"/>
                          </a:solidFill>
                          <a:effectLst/>
                          <a:latin typeface="+mn-lt"/>
                          <a:ea typeface="+mn-ea"/>
                          <a:cs typeface="+mn-cs"/>
                          <a:hlinkClick r:id="rId9" action="ppaction://hlinksldjump"/>
                        </a:rPr>
                        <a:t>3.5 Individual Support Plan Protocol</a:t>
                      </a:r>
                      <a:endParaRPr lang="en-US" sz="1800" b="1" u="none" kern="1200" dirty="0">
                        <a:solidFill>
                          <a:schemeClr val="tx1"/>
                        </a:solidFill>
                        <a:effectLst/>
                        <a:latin typeface="+mn-lt"/>
                        <a:ea typeface="+mn-ea"/>
                        <a:cs typeface="+mn-cs"/>
                      </a:endParaRPr>
                    </a:p>
                    <a:p>
                      <a:pPr marL="0" lvl="1">
                        <a:spcAft>
                          <a:spcPts val="300"/>
                        </a:spcAft>
                      </a:pPr>
                      <a:r>
                        <a:rPr lang="en-US" sz="1800" b="1" u="none" kern="1200" dirty="0">
                          <a:solidFill>
                            <a:schemeClr val="tx1"/>
                          </a:solidFill>
                          <a:effectLst/>
                          <a:latin typeface="+mn-lt"/>
                          <a:ea typeface="+mn-ea"/>
                          <a:cs typeface="+mn-cs"/>
                          <a:hlinkClick r:id="rId10" action="ppaction://hlinksldjump"/>
                        </a:rPr>
                        <a:t>3.6 Access to Tier 1 and Tier 2 Supports</a:t>
                      </a:r>
                      <a:endParaRPr lang="en-US" sz="1600" b="1" u="none" dirty="0">
                        <a:solidFill>
                          <a:schemeClr val="tx1"/>
                        </a:solidFill>
                      </a:endParaRPr>
                    </a:p>
                  </a:txBody>
                  <a:tcPr/>
                </a:tc>
                <a:tc>
                  <a:txBody>
                    <a:bodyPr/>
                    <a:lstStyle/>
                    <a:p>
                      <a:r>
                        <a:rPr lang="en-US" sz="1800" b="1" u="none" kern="1200" dirty="0">
                          <a:solidFill>
                            <a:schemeClr val="tx1"/>
                          </a:solidFill>
                          <a:effectLst/>
                          <a:latin typeface="+mn-lt"/>
                          <a:ea typeface="+mn-ea"/>
                          <a:cs typeface="+mn-cs"/>
                          <a:hlinkClick r:id="rId11" action="ppaction://hlinksldjump"/>
                        </a:rPr>
                        <a:t>3.7 Leadership Team Professional Development and Coaching</a:t>
                      </a:r>
                      <a:endParaRPr lang="en-US" sz="1800" b="1" u="none" kern="1200" dirty="0">
                        <a:solidFill>
                          <a:schemeClr val="tx1"/>
                        </a:solidFill>
                        <a:effectLst/>
                        <a:latin typeface="+mn-lt"/>
                        <a:ea typeface="+mn-ea"/>
                        <a:cs typeface="+mn-cs"/>
                      </a:endParaRPr>
                    </a:p>
                    <a:p>
                      <a:r>
                        <a:rPr lang="en-US" sz="1800" b="1" u="none" kern="1200" dirty="0">
                          <a:solidFill>
                            <a:schemeClr val="tx1"/>
                          </a:solidFill>
                          <a:effectLst/>
                          <a:latin typeface="+mn-lt"/>
                          <a:ea typeface="+mn-ea"/>
                          <a:cs typeface="+mn-cs"/>
                          <a:hlinkClick r:id="rId12" action="ppaction://hlinksldjump"/>
                        </a:rPr>
                        <a:t>3.8 Level of Use</a:t>
                      </a:r>
                      <a:endParaRPr lang="en-US" sz="1800" b="1" u="none" kern="1200" dirty="0">
                        <a:solidFill>
                          <a:schemeClr val="tx1"/>
                        </a:solidFill>
                        <a:effectLst/>
                        <a:latin typeface="+mn-lt"/>
                        <a:ea typeface="+mn-ea"/>
                        <a:cs typeface="+mn-cs"/>
                      </a:endParaRPr>
                    </a:p>
                    <a:p>
                      <a:r>
                        <a:rPr lang="en-US" sz="1800" b="1" u="none" kern="1200" dirty="0">
                          <a:solidFill>
                            <a:schemeClr val="tx1"/>
                          </a:solidFill>
                          <a:effectLst/>
                          <a:latin typeface="+mn-lt"/>
                          <a:ea typeface="+mn-ea"/>
                          <a:cs typeface="+mn-cs"/>
                          <a:hlinkClick r:id="rId13" action="ppaction://hlinksldjump"/>
                        </a:rPr>
                        <a:t>3.9 Staffing</a:t>
                      </a:r>
                      <a:endParaRPr lang="en-US" sz="1800" b="1" u="none" kern="1200" dirty="0">
                        <a:solidFill>
                          <a:schemeClr val="tx1"/>
                        </a:solidFill>
                        <a:effectLst/>
                        <a:latin typeface="+mn-lt"/>
                        <a:ea typeface="+mn-ea"/>
                        <a:cs typeface="+mn-cs"/>
                      </a:endParaRPr>
                    </a:p>
                    <a:p>
                      <a:r>
                        <a:rPr lang="en-US" sz="1800" b="1" u="none" kern="1200" dirty="0">
                          <a:solidFill>
                            <a:schemeClr val="tx1"/>
                          </a:solidFill>
                          <a:effectLst/>
                          <a:latin typeface="+mn-lt"/>
                          <a:ea typeface="+mn-ea"/>
                          <a:cs typeface="+mn-cs"/>
                          <a:hlinkClick r:id="rId14" action="ppaction://hlinksldjump"/>
                        </a:rPr>
                        <a:t>3.10 Student Engagement</a:t>
                      </a:r>
                      <a:endParaRPr lang="en-US" sz="1800" b="1" u="none" kern="1200" dirty="0">
                        <a:solidFill>
                          <a:schemeClr val="tx1"/>
                        </a:solidFill>
                        <a:effectLst/>
                        <a:latin typeface="+mn-lt"/>
                        <a:ea typeface="+mn-ea"/>
                        <a:cs typeface="+mn-cs"/>
                      </a:endParaRPr>
                    </a:p>
                    <a:p>
                      <a:r>
                        <a:rPr lang="en-US" sz="1800" b="1" u="none" kern="1200" dirty="0">
                          <a:solidFill>
                            <a:schemeClr val="tx1"/>
                          </a:solidFill>
                          <a:effectLst/>
                          <a:latin typeface="+mn-lt"/>
                          <a:ea typeface="+mn-ea"/>
                          <a:cs typeface="+mn-cs"/>
                          <a:hlinkClick r:id="rId15" action="ppaction://hlinksldjump"/>
                        </a:rPr>
                        <a:t>3.11 Family and Community Engagement </a:t>
                      </a:r>
                      <a:endParaRPr lang="en-US" sz="1800" b="1" u="none" kern="1200" dirty="0">
                        <a:solidFill>
                          <a:schemeClr val="tx1"/>
                        </a:solidFill>
                        <a:effectLst/>
                        <a:latin typeface="+mn-lt"/>
                        <a:ea typeface="+mn-ea"/>
                        <a:cs typeface="+mn-cs"/>
                      </a:endParaRPr>
                    </a:p>
                    <a:p>
                      <a:r>
                        <a:rPr lang="en-US" sz="1800" b="1" u="none" kern="1200" dirty="0">
                          <a:solidFill>
                            <a:schemeClr val="tx1"/>
                          </a:solidFill>
                          <a:effectLst/>
                          <a:latin typeface="+mn-lt"/>
                          <a:ea typeface="+mn-ea"/>
                          <a:cs typeface="+mn-cs"/>
                          <a:hlinkClick r:id="rId16" action="ppaction://hlinksldjump"/>
                        </a:rPr>
                        <a:t>3.12 Faculty ad Staff Engagement</a:t>
                      </a:r>
                      <a:endParaRPr lang="en-US" sz="1600" b="1" u="none" dirty="0">
                        <a:solidFill>
                          <a:schemeClr val="tx1"/>
                        </a:solidFill>
                        <a:effectLst/>
                      </a:endParaRPr>
                    </a:p>
                    <a:p>
                      <a:endParaRPr lang="en-US" sz="1600" b="1" u="none" dirty="0">
                        <a:solidFill>
                          <a:schemeClr val="tx1"/>
                        </a:solidFill>
                      </a:endParaRPr>
                    </a:p>
                  </a:txBody>
                  <a:tcPr/>
                </a:tc>
                <a:tc>
                  <a:txBody>
                    <a:bodyPr/>
                    <a:lstStyle/>
                    <a:p>
                      <a:pPr marL="0" lvl="1"/>
                      <a:r>
                        <a:rPr lang="en-US" sz="1800" b="1" u="none" kern="1200" dirty="0">
                          <a:solidFill>
                            <a:schemeClr val="tx1"/>
                          </a:solidFill>
                          <a:effectLst/>
                          <a:latin typeface="+mn-lt"/>
                          <a:ea typeface="+mn-ea"/>
                          <a:cs typeface="+mn-cs"/>
                          <a:hlinkClick r:id="rId17" action="ppaction://hlinksldjump"/>
                        </a:rPr>
                        <a:t>3.13 Decision Making with Aggregated Student Performance Data and Fidelity Data</a:t>
                      </a:r>
                      <a:endParaRPr lang="en-US" sz="1800" b="1" u="none" kern="1200" dirty="0">
                        <a:solidFill>
                          <a:schemeClr val="tx1"/>
                        </a:solidFill>
                        <a:effectLst/>
                        <a:latin typeface="+mn-lt"/>
                        <a:ea typeface="+mn-ea"/>
                        <a:cs typeface="+mn-cs"/>
                      </a:endParaRPr>
                    </a:p>
                    <a:p>
                      <a:pPr marL="0" lvl="1"/>
                      <a:r>
                        <a:rPr lang="en-US" sz="1800" b="1" u="none" kern="1200" dirty="0">
                          <a:solidFill>
                            <a:schemeClr val="tx1"/>
                          </a:solidFill>
                          <a:effectLst/>
                          <a:latin typeface="+mn-lt"/>
                          <a:ea typeface="+mn-ea"/>
                          <a:cs typeface="+mn-cs"/>
                          <a:hlinkClick r:id="rId18" action="ppaction://hlinksldjump"/>
                        </a:rPr>
                        <a:t>3.14 Evaluation Plan </a:t>
                      </a:r>
                      <a:endParaRPr lang="en-US" sz="1800" b="1" u="none" kern="1200" dirty="0">
                        <a:solidFill>
                          <a:schemeClr val="tx1"/>
                        </a:solidFill>
                        <a:effectLst/>
                        <a:latin typeface="+mn-lt"/>
                        <a:ea typeface="+mn-ea"/>
                        <a:cs typeface="+mn-cs"/>
                      </a:endParaRPr>
                    </a:p>
                    <a:p>
                      <a:pPr lvl="1"/>
                      <a:endParaRPr lang="en-US" sz="1600" b="1" u="none" dirty="0">
                        <a:solidFill>
                          <a:schemeClr val="tx1"/>
                        </a:solidFill>
                      </a:endParaRPr>
                    </a:p>
                    <a:p>
                      <a:pPr lvl="1"/>
                      <a:endParaRPr lang="en-US" sz="1600" b="1" u="none" dirty="0">
                        <a:solidFill>
                          <a:schemeClr val="tx1"/>
                        </a:solidFill>
                      </a:endParaRPr>
                    </a:p>
                    <a:p>
                      <a:pPr lvl="1"/>
                      <a:endParaRPr lang="en-US" sz="1600" b="1" u="none" dirty="0">
                        <a:solidFill>
                          <a:schemeClr val="tx1"/>
                        </a:solidFill>
                      </a:endParaRPr>
                    </a:p>
                    <a:p>
                      <a:endParaRPr lang="en-US" sz="1600" b="1" u="none" dirty="0">
                        <a:solidFill>
                          <a:schemeClr val="tx1"/>
                        </a:solidFill>
                      </a:endParaRPr>
                    </a:p>
                  </a:txBody>
                  <a:tcPr/>
                </a:tc>
                <a:tc>
                  <a:txBody>
                    <a:bodyPr/>
                    <a:lstStyle/>
                    <a:p>
                      <a:r>
                        <a:rPr lang="en-US" sz="1600" b="1" u="none" dirty="0">
                          <a:solidFill>
                            <a:schemeClr val="tx1"/>
                          </a:solidFill>
                          <a:hlinkClick r:id="rId19" action="ppaction://hlinksldjump"/>
                        </a:rPr>
                        <a:t>3.15 Individual Support</a:t>
                      </a:r>
                      <a:endParaRPr lang="en-US" sz="1600" b="1" u="none" dirty="0">
                        <a:solidFill>
                          <a:schemeClr val="tx1"/>
                        </a:solidFill>
                      </a:endParaRPr>
                    </a:p>
                    <a:p>
                      <a:r>
                        <a:rPr lang="en-US" sz="1600" b="1" u="none" dirty="0">
                          <a:solidFill>
                            <a:schemeClr val="tx1"/>
                          </a:solidFill>
                          <a:hlinkClick r:id="rId20" action="ppaction://hlinksldjump"/>
                        </a:rPr>
                        <a:t>3.16 Individual Assessment Plans</a:t>
                      </a:r>
                      <a:endParaRPr lang="en-US" sz="1600" b="1" u="none" dirty="0">
                        <a:solidFill>
                          <a:schemeClr val="tx1"/>
                        </a:solidFill>
                      </a:endParaRPr>
                    </a:p>
                    <a:p>
                      <a:r>
                        <a:rPr lang="en-US" sz="1600" b="1" u="none" dirty="0">
                          <a:solidFill>
                            <a:schemeClr val="tx1"/>
                          </a:solidFill>
                          <a:hlinkClick r:id="rId21" action="ppaction://hlinksldjump"/>
                        </a:rPr>
                        <a:t>3.17 Individual Support Plans</a:t>
                      </a:r>
                      <a:endParaRPr lang="en-US" sz="1600" b="1" u="none" dirty="0">
                        <a:solidFill>
                          <a:schemeClr val="tx1"/>
                        </a:solidFill>
                      </a:endParaRPr>
                    </a:p>
                    <a:p>
                      <a:r>
                        <a:rPr lang="en-US" sz="1600" b="1" u="none" dirty="0">
                          <a:solidFill>
                            <a:schemeClr val="tx1"/>
                          </a:solidFill>
                          <a:hlinkClick r:id="rId22" action="ppaction://hlinksldjump"/>
                        </a:rPr>
                        <a:t>3.18 Individual Support Plan Orientation and Training</a:t>
                      </a:r>
                      <a:endParaRPr lang="en-US" sz="1600" b="1" u="none" dirty="0">
                        <a:solidFill>
                          <a:schemeClr val="tx1"/>
                        </a:solidFill>
                      </a:endParaRPr>
                    </a:p>
                    <a:p>
                      <a:r>
                        <a:rPr lang="en-US" sz="1600" b="1" u="none" dirty="0">
                          <a:solidFill>
                            <a:schemeClr val="tx1"/>
                          </a:solidFill>
                          <a:hlinkClick r:id="rId23" action="ppaction://hlinksldjump"/>
                        </a:rPr>
                        <a:t>3.19 Individualized Data-based Decision Making</a:t>
                      </a:r>
                      <a:endParaRPr lang="en-US" sz="1600" b="1" u="none" dirty="0">
                        <a:solidFill>
                          <a:schemeClr val="tx1"/>
                        </a:solidFill>
                      </a:endParaRPr>
                    </a:p>
                    <a:p>
                      <a:endParaRPr lang="en-US" sz="1600" b="1" u="none" dirty="0">
                        <a:solidFill>
                          <a:schemeClr val="tx1"/>
                        </a:solidFill>
                      </a:endParaRPr>
                    </a:p>
                  </a:txBody>
                  <a:tcPr/>
                </a:tc>
                <a:extLst>
                  <a:ext uri="{0D108BD9-81ED-4DB2-BD59-A6C34878D82A}">
                    <a16:rowId xmlns:a16="http://schemas.microsoft.com/office/drawing/2014/main" val="2502828014"/>
                  </a:ext>
                </a:extLst>
              </a:tr>
            </a:tbl>
          </a:graphicData>
        </a:graphic>
      </p:graphicFrame>
      <p:pic>
        <p:nvPicPr>
          <p:cNvPr id="3" name="Recorded Sound">
            <a:hlinkClick r:id="" action="ppaction://media"/>
            <a:extLst>
              <a:ext uri="{FF2B5EF4-FFF2-40B4-BE49-F238E27FC236}">
                <a16:creationId xmlns:a16="http://schemas.microsoft.com/office/drawing/2014/main" id="{1977C23F-FA45-BD00-0C07-C7F07E98521C}"/>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1144250" y="6073446"/>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5028474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C7B4-D2E1-4D0A-1C31-2E5599C6B129}"/>
              </a:ext>
            </a:extLst>
          </p:cNvPr>
          <p:cNvSpPr>
            <a:spLocks noGrp="1"/>
          </p:cNvSpPr>
          <p:nvPr>
            <p:ph type="title"/>
          </p:nvPr>
        </p:nvSpPr>
        <p:spPr/>
        <p:txBody>
          <a:bodyPr/>
          <a:lstStyle/>
          <a:p>
            <a:r>
              <a:rPr lang="en-US" dirty="0"/>
              <a:t>Preparation for Administration</a:t>
            </a:r>
          </a:p>
        </p:txBody>
      </p:sp>
      <p:sp>
        <p:nvSpPr>
          <p:cNvPr id="4" name="Content Placeholder 2">
            <a:extLst>
              <a:ext uri="{FF2B5EF4-FFF2-40B4-BE49-F238E27FC236}">
                <a16:creationId xmlns:a16="http://schemas.microsoft.com/office/drawing/2014/main" id="{9B656FEE-82E2-9FEA-A8A7-0E4EBA32A821}"/>
              </a:ext>
            </a:extLst>
          </p:cNvPr>
          <p:cNvSpPr>
            <a:spLocks noGrp="1"/>
          </p:cNvSpPr>
          <p:nvPr>
            <p:ph idx="1"/>
          </p:nvPr>
        </p:nvSpPr>
        <p:spPr>
          <a:xfrm>
            <a:off x="838200" y="1640430"/>
            <a:ext cx="8877300" cy="4351338"/>
          </a:xfrm>
        </p:spPr>
        <p:txBody>
          <a:bodyPr>
            <a:normAutofit fontScale="92500" lnSpcReduction="20000"/>
          </a:bodyPr>
          <a:lstStyle/>
          <a:p>
            <a:r>
              <a:rPr lang="en-US" dirty="0"/>
              <a:t>Assemble relevant </a:t>
            </a:r>
            <a:r>
              <a:rPr lang="en-US" b="1" dirty="0"/>
              <a:t>personnel</a:t>
            </a:r>
          </a:p>
          <a:p>
            <a:r>
              <a:rPr lang="en-US" dirty="0"/>
              <a:t>Access/review decision rules for </a:t>
            </a:r>
            <a:r>
              <a:rPr lang="en-US" b="1" dirty="0"/>
              <a:t>screening</a:t>
            </a:r>
            <a:r>
              <a:rPr lang="en-US" dirty="0"/>
              <a:t> for Tier III needs (if in place)</a:t>
            </a:r>
          </a:p>
          <a:p>
            <a:r>
              <a:rPr lang="en-US" dirty="0"/>
              <a:t>Access/review the </a:t>
            </a:r>
            <a:r>
              <a:rPr lang="en-US" b="1" dirty="0"/>
              <a:t>Assessment Protocol </a:t>
            </a:r>
            <a:r>
              <a:rPr lang="en-US" dirty="0"/>
              <a:t>used to gather data (if in place) </a:t>
            </a:r>
          </a:p>
          <a:p>
            <a:r>
              <a:rPr lang="en-US" dirty="0"/>
              <a:t>Access/review the </a:t>
            </a:r>
            <a:r>
              <a:rPr lang="en-US" b="1" dirty="0"/>
              <a:t>Support Plan Protocol </a:t>
            </a:r>
            <a:r>
              <a:rPr lang="en-US" dirty="0"/>
              <a:t>used to guide development of individualized support plans (if in place) </a:t>
            </a:r>
          </a:p>
          <a:p>
            <a:r>
              <a:rPr lang="en-US" dirty="0"/>
              <a:t>Increase familiarity with the </a:t>
            </a:r>
            <a:r>
              <a:rPr lang="en-US" b="1" dirty="0"/>
              <a:t>TFI Tier 3 Support Plan Worksheet </a:t>
            </a:r>
            <a:r>
              <a:rPr lang="en-US" dirty="0"/>
              <a:t>(Appendix D)</a:t>
            </a:r>
          </a:p>
          <a:p>
            <a:r>
              <a:rPr lang="en-US" dirty="0"/>
              <a:t>Gather 3 </a:t>
            </a:r>
            <a:r>
              <a:rPr lang="en-US" b="1" dirty="0"/>
              <a:t>randomly selected Tier III Student Support Plans </a:t>
            </a:r>
            <a:r>
              <a:rPr lang="en-US" dirty="0"/>
              <a:t>(created in the last 12 months)</a:t>
            </a:r>
          </a:p>
          <a:p>
            <a:r>
              <a:rPr lang="en-US" dirty="0"/>
              <a:t>Access the existing </a:t>
            </a:r>
            <a:r>
              <a:rPr lang="en-US" b="1" dirty="0"/>
              <a:t>Annual Evaluation Plan </a:t>
            </a:r>
            <a:r>
              <a:rPr lang="en-US" dirty="0"/>
              <a:t>(if in place)</a:t>
            </a:r>
          </a:p>
          <a:p>
            <a:endParaRPr lang="en-US" dirty="0"/>
          </a:p>
        </p:txBody>
      </p:sp>
      <p:pic>
        <p:nvPicPr>
          <p:cNvPr id="5" name="Picture 4" descr="A screenshot of a computer&#10;&#10;AI-generated content may be incorrect.">
            <a:extLst>
              <a:ext uri="{FF2B5EF4-FFF2-40B4-BE49-F238E27FC236}">
                <a16:creationId xmlns:a16="http://schemas.microsoft.com/office/drawing/2014/main" id="{13186B84-4423-8977-6E41-87374E2A3152}"/>
              </a:ext>
            </a:extLst>
          </p:cNvPr>
          <p:cNvPicPr>
            <a:picLocks noChangeAspect="1"/>
          </p:cNvPicPr>
          <p:nvPr/>
        </p:nvPicPr>
        <p:blipFill>
          <a:blip r:embed="rId5"/>
          <a:stretch>
            <a:fillRect/>
          </a:stretch>
        </p:blipFill>
        <p:spPr>
          <a:xfrm rot="898373">
            <a:off x="9746954" y="1421704"/>
            <a:ext cx="2823673" cy="2687132"/>
          </a:xfrm>
          <a:prstGeom prst="rect">
            <a:avLst/>
          </a:prstGeom>
        </p:spPr>
      </p:pic>
      <p:pic>
        <p:nvPicPr>
          <p:cNvPr id="6" name="Picture 5">
            <a:extLst>
              <a:ext uri="{FF2B5EF4-FFF2-40B4-BE49-F238E27FC236}">
                <a16:creationId xmlns:a16="http://schemas.microsoft.com/office/drawing/2014/main" id="{4D10366D-C70B-8E21-BDAD-96AE80B5D604}"/>
              </a:ext>
            </a:extLst>
          </p:cNvPr>
          <p:cNvPicPr/>
          <p:nvPr/>
        </p:nvPicPr>
        <p:blipFill rotWithShape="1">
          <a:blip r:embed="rId6"/>
          <a:srcRect l="17468" t="11965" r="58013" b="12393"/>
          <a:stretch/>
        </p:blipFill>
        <p:spPr bwMode="auto">
          <a:xfrm rot="899932">
            <a:off x="9847780" y="3498351"/>
            <a:ext cx="2636723" cy="34384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pic>
        <p:nvPicPr>
          <p:cNvPr id="3" name="Recorded Sound">
            <a:hlinkClick r:id="" action="ppaction://media"/>
            <a:extLst>
              <a:ext uri="{FF2B5EF4-FFF2-40B4-BE49-F238E27FC236}">
                <a16:creationId xmlns:a16="http://schemas.microsoft.com/office/drawing/2014/main" id="{92116B27-5646-A75F-393E-D17BB76E3F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9241" y="6007761"/>
            <a:ext cx="609600" cy="60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46658776"/>
      </p:ext>
    </p:extLst>
  </p:cSld>
  <p:clrMapOvr>
    <a:masterClrMapping/>
  </p:clrMapOvr>
  <mc:AlternateContent xmlns:mc="http://schemas.openxmlformats.org/markup-compatibility/2006" xmlns:p14="http://schemas.microsoft.com/office/powerpoint/2010/main">
    <mc:Choice Requires="p14">
      <p:transition spd="slow" p14:dur="2000" advTm="28770"/>
    </mc:Choice>
    <mc:Fallback xmlns="">
      <p:transition spd="slow" advTm="2877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TFI Feature Number and Name</a:t>
            </a:r>
          </a:p>
        </p:txBody>
      </p:sp>
      <p:graphicFrame>
        <p:nvGraphicFramePr>
          <p:cNvPr id="4" name="Content Placeholder 3"/>
          <p:cNvGraphicFramePr>
            <a:graphicFrameLocks noGrp="1"/>
          </p:cNvGraphicFramePr>
          <p:nvPr>
            <p:ph idx="1"/>
          </p:nvPr>
        </p:nvGraphicFramePr>
        <p:xfrm>
          <a:off x="1006892" y="1134898"/>
          <a:ext cx="10515600" cy="4787112"/>
        </p:xfrm>
        <a:graphic>
          <a:graphicData uri="http://schemas.openxmlformats.org/drawingml/2006/table">
            <a:tbl>
              <a:tblPr firstRow="1" bandRow="1">
                <a:tableStyleId>{7DF18680-E054-41AD-8BC1-D1AEF772440D}</a:tableStyleId>
              </a:tblPr>
              <a:tblGrid>
                <a:gridCol w="3074041">
                  <a:extLst>
                    <a:ext uri="{9D8B030D-6E8A-4147-A177-3AD203B41FA5}">
                      <a16:colId xmlns:a16="http://schemas.microsoft.com/office/drawing/2014/main" val="3936969952"/>
                    </a:ext>
                  </a:extLst>
                </a:gridCol>
                <a:gridCol w="7441559">
                  <a:extLst>
                    <a:ext uri="{9D8B030D-6E8A-4147-A177-3AD203B41FA5}">
                      <a16:colId xmlns:a16="http://schemas.microsoft.com/office/drawing/2014/main" val="1320994650"/>
                    </a:ext>
                  </a:extLst>
                </a:gridCol>
              </a:tblGrid>
              <a:tr h="423887">
                <a:tc gridSpan="2">
                  <a:txBody>
                    <a:bodyPr/>
                    <a:lstStyle/>
                    <a:p>
                      <a:r>
                        <a:rPr lang="en-US" sz="2400" dirty="0"/>
                        <a:t>Subscale: Name</a:t>
                      </a:r>
                    </a:p>
                  </a:txBody>
                  <a:tcPr anchor="ctr"/>
                </a:tc>
                <a:tc hMerge="1">
                  <a:txBody>
                    <a:bodyPr/>
                    <a:lstStyle/>
                    <a:p>
                      <a:endParaRPr lang="en-US"/>
                    </a:p>
                  </a:txBody>
                  <a:tcPr/>
                </a:tc>
                <a:extLst>
                  <a:ext uri="{0D108BD9-81ED-4DB2-BD59-A6C34878D82A}">
                    <a16:rowId xmlns:a16="http://schemas.microsoft.com/office/drawing/2014/main" val="3910577661"/>
                  </a:ext>
                </a:extLst>
              </a:tr>
              <a:tr h="2946035">
                <a:tc gridSpan="2">
                  <a:txBody>
                    <a:bodyPr/>
                    <a:lstStyle/>
                    <a:p>
                      <a:r>
                        <a:rPr lang="en-US" sz="2400" b="0" kern="1200" dirty="0">
                          <a:solidFill>
                            <a:schemeClr val="tx1"/>
                          </a:solidFill>
                          <a:effectLst/>
                        </a:rPr>
                        <a:t>Feature Description</a:t>
                      </a:r>
                    </a:p>
                    <a:p>
                      <a:endParaRPr lang="en-US" sz="1800" b="1" kern="1200" dirty="0">
                        <a:solidFill>
                          <a:schemeClr val="lt1"/>
                        </a:solidFill>
                        <a:effectLst/>
                      </a:endParaRPr>
                    </a:p>
                    <a:p>
                      <a:endParaRPr lang="en-US" sz="3600" dirty="0"/>
                    </a:p>
                  </a:txBody>
                  <a:tcPr/>
                </a:tc>
                <a:tc hMerge="1">
                  <a:txBody>
                    <a:bodyPr/>
                    <a:lstStyle/>
                    <a:p>
                      <a:pPr algn="l"/>
                      <a:endParaRPr lang="en-US" sz="2400" dirty="0"/>
                    </a:p>
                  </a:txBody>
                  <a:tcPr anchor="ctr"/>
                </a:tc>
                <a:extLst>
                  <a:ext uri="{0D108BD9-81ED-4DB2-BD59-A6C34878D82A}">
                    <a16:rowId xmlns:a16="http://schemas.microsoft.com/office/drawing/2014/main" val="3430677584"/>
                  </a:ext>
                </a:extLst>
              </a:tr>
              <a:tr h="1383877">
                <a:tc>
                  <a:txBody>
                    <a:bodyPr/>
                    <a:lstStyle/>
                    <a:p>
                      <a:pPr algn="l"/>
                      <a:r>
                        <a:rPr lang="en-US" sz="2400" b="0" dirty="0"/>
                        <a:t>Possible Data Sources</a:t>
                      </a:r>
                    </a:p>
                  </a:txBody>
                  <a:tcPr/>
                </a:tc>
                <a:tc>
                  <a:txBody>
                    <a:bodyPr/>
                    <a:lstStyle/>
                    <a:p>
                      <a:pPr algn="l"/>
                      <a:endParaRPr lang="en-US" sz="2400" dirty="0"/>
                    </a:p>
                  </a:txBody>
                  <a:tcPr anchor="ctr"/>
                </a:tc>
                <a:extLst>
                  <a:ext uri="{0D108BD9-81ED-4DB2-BD59-A6C34878D82A}">
                    <a16:rowId xmlns:a16="http://schemas.microsoft.com/office/drawing/2014/main" val="2594366273"/>
                  </a:ext>
                </a:extLst>
              </a:tr>
            </a:tbl>
          </a:graphicData>
        </a:graphic>
      </p:graphicFrame>
      <p:sp>
        <p:nvSpPr>
          <p:cNvPr id="5" name="Rounded Rectangle 4"/>
          <p:cNvSpPr/>
          <p:nvPr/>
        </p:nvSpPr>
        <p:spPr>
          <a:xfrm>
            <a:off x="3650720" y="2876689"/>
            <a:ext cx="4486193" cy="13035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endParaRPr>
          </a:p>
          <a:p>
            <a:pPr algn="ctr"/>
            <a:endParaRPr lang="en-US" b="1" dirty="0">
              <a:solidFill>
                <a:schemeClr val="tx1"/>
              </a:solidFill>
            </a:endParaRPr>
          </a:p>
          <a:p>
            <a:pPr algn="ctr"/>
            <a:r>
              <a:rPr lang="en-US" sz="2800" b="1" dirty="0">
                <a:solidFill>
                  <a:schemeClr val="tx1"/>
                </a:solidFill>
              </a:rPr>
              <a:t>Main idea:</a:t>
            </a:r>
          </a:p>
          <a:p>
            <a:pPr algn="ctr"/>
            <a:r>
              <a:rPr lang="en-US" sz="2800" dirty="0">
                <a:solidFill>
                  <a:schemeClr val="tx1"/>
                </a:solidFill>
              </a:rPr>
              <a:t>An explanation of the main idea for this feature</a:t>
            </a:r>
          </a:p>
          <a:p>
            <a:pPr algn="ctr"/>
            <a:r>
              <a:rPr lang="en-US" b="1" dirty="0">
                <a:solidFill>
                  <a:schemeClr val="tx1"/>
                </a:solidFill>
              </a:rPr>
              <a:t> </a:t>
            </a:r>
          </a:p>
          <a:p>
            <a:pPr algn="ctr"/>
            <a:endParaRPr lang="en-US" dirty="0">
              <a:solidFill>
                <a:schemeClr val="tx1"/>
              </a:solidFill>
            </a:endParaRPr>
          </a:p>
        </p:txBody>
      </p:sp>
      <p:pic>
        <p:nvPicPr>
          <p:cNvPr id="3" name="Slide 16">
            <a:hlinkClick r:id="" action="ppaction://media"/>
            <a:extLst>
              <a:ext uri="{FF2B5EF4-FFF2-40B4-BE49-F238E27FC236}">
                <a16:creationId xmlns:a16="http://schemas.microsoft.com/office/drawing/2014/main" id="{158C1F6C-B04A-66B8-91E2-FE3553183D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8810" y="6113933"/>
            <a:ext cx="487363" cy="487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68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5"/>
</p:tagLst>
</file>

<file path=ppt/theme/theme1.xml><?xml version="1.0" encoding="utf-8"?>
<a:theme xmlns:a="http://schemas.openxmlformats.org/drawingml/2006/main" name="PBISApps 2017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BISApps PowerPoint Templates" id="{A3028905-A28B-5740-B533-B154DFBA4A01}" vid="{E02CAA40-9E88-CD44-A415-6BA4CBFFCA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6bbdb58-a4ad-4aee-bcf6-1de1c1741447">T3QXJCDNPQEZ-26-179</_dlc_DocId>
    <_dlc_DocIdUrl xmlns="76bbdb58-a4ad-4aee-bcf6-1de1c1741447">
      <Url>https://www.pbisapps.org/Resources/_layouts/15/DocIdRedir.aspx?ID=T3QXJCDNPQEZ-26-179</Url>
      <Description>T3QXJCDNPQEZ-26-179</Description>
    </_dlc_DocIdUrl>
    <Published_x0020_Date xmlns="0e2fb67b-e1dd-428e-9685-33e2fb9725ef">2020-03-05T08:00:00+00:00</Published_x0020_Date>
    <Category xmlns="a27bf76d-08e9-4632-8cf1-0e7e58832f8c">Training Materials</Category>
    <Featured_x003f_ xmlns="76bbdb58-a4ad-4aee-bcf6-1de1c1741447">true</Featured_x003f_>
    <TaxCatchAll xmlns="76bbdb58-a4ad-4aee-bcf6-1de1c1741447"/>
    <TaxKeywordTaxHTField xmlns="76bbdb58-a4ad-4aee-bcf6-1de1c1741447">
      <Terms xmlns="http://schemas.microsoft.com/office/infopath/2007/PartnerControls"/>
    </TaxKeywordTaxHTField>
    <RoutingRuleDescription xmlns="http://schemas.microsoft.com/sharepoint/v3">This presentation prepares coaches and facilitators who will be guiding administration and use of the TFI with school teams.</RoutingRuleDescription>
    <Archive_x003f_ xmlns="76bbdb58-a4ad-4aee-bcf6-1de1c1741447">false</Archive_x003f_>
    <Training_x0020_Application xmlns="76bbdb58-a4ad-4aee-bcf6-1de1c1741447">
      <Value>PBIS Assessment</Value>
    </Training_x0020_Application>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D06CCC1422A2649885C0F02FE4AAF79" ma:contentTypeVersion="11" ma:contentTypeDescription="Create a new document." ma:contentTypeScope="" ma:versionID="2296c7cb48de35ed667f9ab17575d7ab">
  <xsd:schema xmlns:xsd="http://www.w3.org/2001/XMLSchema" xmlns:xs="http://www.w3.org/2001/XMLSchema" xmlns:p="http://schemas.microsoft.com/office/2006/metadata/properties" xmlns:ns1="http://schemas.microsoft.com/sharepoint/v3" xmlns:ns2="76bbdb58-a4ad-4aee-bcf6-1de1c1741447" xmlns:ns3="0e2fb67b-e1dd-428e-9685-33e2fb9725ef" xmlns:ns4="a27bf76d-08e9-4632-8cf1-0e7e58832f8c" targetNamespace="http://schemas.microsoft.com/office/2006/metadata/properties" ma:root="true" ma:fieldsID="d4c5cb1dbeca12f30e3bc59c6cc829d0" ns1:_="" ns2:_="" ns3:_="" ns4:_="">
    <xsd:import namespace="http://schemas.microsoft.com/sharepoint/v3"/>
    <xsd:import namespace="76bbdb58-a4ad-4aee-bcf6-1de1c1741447"/>
    <xsd:import namespace="0e2fb67b-e1dd-428e-9685-33e2fb9725ef"/>
    <xsd:import namespace="a27bf76d-08e9-4632-8cf1-0e7e58832f8c"/>
    <xsd:element name="properties">
      <xsd:complexType>
        <xsd:sequence>
          <xsd:element name="documentManagement">
            <xsd:complexType>
              <xsd:all>
                <xsd:element ref="ns2:_dlc_DocId" minOccurs="0"/>
                <xsd:element ref="ns2:_dlc_DocIdUrl" minOccurs="0"/>
                <xsd:element ref="ns2:_dlc_DocIdPersistId" minOccurs="0"/>
                <xsd:element ref="ns2:Training_x0020_Application" minOccurs="0"/>
                <xsd:element ref="ns1:RoutingRuleDescription"/>
                <xsd:element ref="ns3:Published_x0020_Date" minOccurs="0"/>
                <xsd:element ref="ns2:TaxKeywordTaxHTField" minOccurs="0"/>
                <xsd:element ref="ns2:TaxCatchAll" minOccurs="0"/>
                <xsd:element ref="ns2:Featured_x003f_" minOccurs="0"/>
                <xsd:element ref="ns2:Archive_x003f_" minOccurs="0"/>
                <xsd:element ref="ns4:Category"/>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2" ma:displayName="Description" ma:internalName="RoutingRuleDescript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bbdb58-a4ad-4aee-bcf6-1de1c174144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raining_x0020_Application" ma:index="11" nillable="true" ma:displayName="PBISApps Application" ma:default="SWIS" ma:internalName="Training_x0020_Application">
      <xsd:complexType>
        <xsd:complexContent>
          <xsd:extension base="dms:MultiChoice">
            <xsd:sequence>
              <xsd:element name="Value" maxOccurs="unbounded" minOccurs="0" nillable="true">
                <xsd:simpleType>
                  <xsd:restriction base="dms:Choice">
                    <xsd:enumeration value="SWIS"/>
                    <xsd:enumeration value="CICO-SWIS"/>
                    <xsd:enumeration value="ISIS-SWIS"/>
                    <xsd:enumeration value="SAMI"/>
                    <xsd:enumeration value="PBIS Assessment"/>
                    <xsd:enumeration value="PBIS Evaluation"/>
                    <xsd:enumeration value="Other"/>
                  </xsd:restriction>
                </xsd:simpleType>
              </xsd:element>
            </xsd:sequence>
          </xsd:extension>
        </xsd:complexContent>
      </xsd:complexType>
    </xsd:element>
    <xsd:element name="TaxKeywordTaxHTField" ma:index="15"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6" nillable="true" ma:displayName="Taxonomy Catch All Column" ma:hidden="true" ma:list="{e3716bd5-4771-4b01-9698-b6ef8824b3e9}" ma:internalName="TaxCatchAll" ma:showField="CatchAllData" ma:web="76bbdb58-a4ad-4aee-bcf6-1de1c1741447">
      <xsd:complexType>
        <xsd:complexContent>
          <xsd:extension base="dms:MultiChoiceLookup">
            <xsd:sequence>
              <xsd:element name="Value" type="dms:Lookup" maxOccurs="unbounded" minOccurs="0" nillable="true"/>
            </xsd:sequence>
          </xsd:extension>
        </xsd:complexContent>
      </xsd:complexType>
    </xsd:element>
    <xsd:element name="Featured_x003f_" ma:index="17" nillable="true" ma:displayName="Featured?" ma:default="0" ma:internalName="Featured_x003F_">
      <xsd:simpleType>
        <xsd:restriction base="dms:Boolean"/>
      </xsd:simpleType>
    </xsd:element>
    <xsd:element name="Archive_x003f_" ma:index="18" nillable="true" ma:displayName="Archive?" ma:default="0" ma:internalName="Archive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e2fb67b-e1dd-428e-9685-33e2fb9725ef" elementFormDefault="qualified">
    <xsd:import namespace="http://schemas.microsoft.com/office/2006/documentManagement/types"/>
    <xsd:import namespace="http://schemas.microsoft.com/office/infopath/2007/PartnerControls"/>
    <xsd:element name="Published_x0020_Date" ma:index="13" nillable="true" ma:displayName="Revision Date" ma:default="[today]" ma:format="DateOnly" ma:internalName="Published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27bf76d-08e9-4632-8cf1-0e7e58832f8c" elementFormDefault="qualified">
    <xsd:import namespace="http://schemas.microsoft.com/office/2006/documentManagement/types"/>
    <xsd:import namespace="http://schemas.microsoft.com/office/infopath/2007/PartnerControls"/>
    <xsd:element name="Category" ma:index="19" ma:displayName="Category" ma:default="Forms" ma:format="Dropdown" ma:internalName="Category">
      <xsd:simpleType>
        <xsd:restriction base="dms:Choice">
          <xsd:enumeration value="Forms"/>
          <xsd:enumeration value="Manuals"/>
          <xsd:enumeration value="Miscellaneous Supporting Material"/>
          <xsd:enumeration value="Policies"/>
          <xsd:enumeration value="Samples and Templates"/>
          <xsd:enumeration value="Training Material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306228-D5E3-439D-93CC-DC09E983165F}">
  <ds:schemaRefs>
    <ds:schemaRef ds:uri="http://schemas.microsoft.com/office/2006/metadata/properties"/>
    <ds:schemaRef ds:uri="http://schemas.microsoft.com/office/2006/documentManagement/types"/>
    <ds:schemaRef ds:uri="http://purl.org/dc/elements/1.1/"/>
    <ds:schemaRef ds:uri="http://purl.org/dc/dcmitype/"/>
    <ds:schemaRef ds:uri="http://purl.org/dc/terms/"/>
    <ds:schemaRef ds:uri="76bbdb58-a4ad-4aee-bcf6-1de1c1741447"/>
    <ds:schemaRef ds:uri="0e2fb67b-e1dd-428e-9685-33e2fb9725ef"/>
    <ds:schemaRef ds:uri="http://schemas.microsoft.com/sharepoint/v3"/>
    <ds:schemaRef ds:uri="a27bf76d-08e9-4632-8cf1-0e7e58832f8c"/>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C98D6AA-144C-4AD5-BDB7-91D82E8C8BE4}">
  <ds:schemaRefs>
    <ds:schemaRef ds:uri="http://schemas.microsoft.com/sharepoint/events"/>
  </ds:schemaRefs>
</ds:datastoreItem>
</file>

<file path=customXml/itemProps3.xml><?xml version="1.0" encoding="utf-8"?>
<ds:datastoreItem xmlns:ds="http://schemas.openxmlformats.org/officeDocument/2006/customXml" ds:itemID="{47567622-F7E2-4CAA-84C0-A1C07727C6A5}">
  <ds:schemaRefs>
    <ds:schemaRef ds:uri="http://schemas.microsoft.com/sharepoint/v3/contenttype/forms"/>
  </ds:schemaRefs>
</ds:datastoreItem>
</file>

<file path=customXml/itemProps4.xml><?xml version="1.0" encoding="utf-8"?>
<ds:datastoreItem xmlns:ds="http://schemas.openxmlformats.org/officeDocument/2006/customXml" ds:itemID="{F6D33B4E-F921-4B90-BB4D-2AE106C00F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6bbdb58-a4ad-4aee-bcf6-1de1c1741447"/>
    <ds:schemaRef ds:uri="0e2fb67b-e1dd-428e-9685-33e2fb9725ef"/>
    <ds:schemaRef ds:uri="a27bf76d-08e9-4632-8cf1-0e7e58832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PBISApps 2017 (Blue)</Template>
  <TotalTime>20821</TotalTime>
  <Words>12583</Words>
  <Application>Microsoft Office PowerPoint</Application>
  <PresentationFormat>Widescreen</PresentationFormat>
  <Paragraphs>1012</Paragraphs>
  <Slides>53</Slides>
  <Notes>52</Notes>
  <HiddenSlides>0</HiddenSlides>
  <MMClips>72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Aptos</vt:lpstr>
      <vt:lpstr>Arial</vt:lpstr>
      <vt:lpstr>Calibri</vt:lpstr>
      <vt:lpstr>Calibri Light</vt:lpstr>
      <vt:lpstr>Courier New</vt:lpstr>
      <vt:lpstr>Open Sans</vt:lpstr>
      <vt:lpstr>Times New Roman</vt:lpstr>
      <vt:lpstr>Wingdings</vt:lpstr>
      <vt:lpstr>PBISApps 2017 (Blue)</vt:lpstr>
      <vt:lpstr> Tiered Fidelity Inventory (TFI) 3.0: Preparing and Scoring Tier 3 Items </vt:lpstr>
      <vt:lpstr>Purpose of this Resource: </vt:lpstr>
      <vt:lpstr>Overview of the TFI</vt:lpstr>
      <vt:lpstr>TFI Tier 3 Administration Process</vt:lpstr>
      <vt:lpstr>PBIS Assessment</vt:lpstr>
      <vt:lpstr>Glossary and Acronym Key</vt:lpstr>
      <vt:lpstr>Tier 3: Individualized Interventions</vt:lpstr>
      <vt:lpstr>Preparation for Administration</vt:lpstr>
      <vt:lpstr>TFI Feature Number and Name</vt:lpstr>
      <vt:lpstr>TFI Feature Number and Name</vt:lpstr>
      <vt:lpstr>3.1 Team Composition</vt:lpstr>
      <vt:lpstr>3.1 Team Composition</vt:lpstr>
      <vt:lpstr>3.2 Team Operating Procedures</vt:lpstr>
      <vt:lpstr>3.2 Team Operating Procedures</vt:lpstr>
      <vt:lpstr>3.3 Screening</vt:lpstr>
      <vt:lpstr>3.3 Screening</vt:lpstr>
      <vt:lpstr>3.4 Comprehensive Assessment Protocol</vt:lpstr>
      <vt:lpstr>3.4 Comprehensive Assessment Protocol</vt:lpstr>
      <vt:lpstr>Sample Hypothesis Statements:</vt:lpstr>
      <vt:lpstr>3.5 Individual Support Plan Protocol</vt:lpstr>
      <vt:lpstr>Individual Support Plan Elements</vt:lpstr>
      <vt:lpstr>3.5 Individual Support Plan Protocol</vt:lpstr>
      <vt:lpstr>3.6 Access to Tier 1 &amp; Tier 2 Supports</vt:lpstr>
      <vt:lpstr>3.6 Access to Tier 1 &amp; Tier 2 Supports</vt:lpstr>
      <vt:lpstr>3.7 Leadership Team Professional Development &amp; Coaching </vt:lpstr>
      <vt:lpstr>3.7 Leadership Team Professional Development &amp; Coaching </vt:lpstr>
      <vt:lpstr>3.8 Level of Use</vt:lpstr>
      <vt:lpstr>3.8 Level of Use</vt:lpstr>
      <vt:lpstr>3.9 Staffing</vt:lpstr>
      <vt:lpstr>3.9 Staffing</vt:lpstr>
      <vt:lpstr>3.10 Student Engagement </vt:lpstr>
      <vt:lpstr>3.10 Student Engagement </vt:lpstr>
      <vt:lpstr>3.11 Family and Community Engagement </vt:lpstr>
      <vt:lpstr>3.11 Family and Community Engagement </vt:lpstr>
      <vt:lpstr>3.12 Faculty and Staff Engagement </vt:lpstr>
      <vt:lpstr>3.12 Faculty and Staff Engagement </vt:lpstr>
      <vt:lpstr>3.13 Decision Making with Aggregated Student Performance Data &amp; Fidelity Data</vt:lpstr>
      <vt:lpstr>3.13 Decision Making with Aggregated Student Performance Data &amp; Fidelity Data</vt:lpstr>
      <vt:lpstr>3.14 Evaluation Plan</vt:lpstr>
      <vt:lpstr>3.14 Evaluation Plan</vt:lpstr>
      <vt:lpstr>Example Evaluation: Tier 3</vt:lpstr>
      <vt:lpstr>3.15 Individual Support Team</vt:lpstr>
      <vt:lpstr>3.15 Individual Support Team</vt:lpstr>
      <vt:lpstr>Appendix C: Tier 3 Support Plan Worksheet</vt:lpstr>
      <vt:lpstr>3.16 Individual Assessment Plans</vt:lpstr>
      <vt:lpstr>3.16 Individual Assessment Plans</vt:lpstr>
      <vt:lpstr>3.17 Individual Support Plans</vt:lpstr>
      <vt:lpstr>3.17 Individual Support Plans</vt:lpstr>
      <vt:lpstr>3.18 Individualized Support Plan Orientation &amp; Training</vt:lpstr>
      <vt:lpstr>3.18 Individualized Support Plan Orientation &amp; Training</vt:lpstr>
      <vt:lpstr>3.19 Individualized Data-based Decision Making</vt:lpstr>
      <vt:lpstr>3.19 Individualized Data-based Decision Making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Celeste Dickey</dc:creator>
  <cp:keywords/>
  <cp:lastModifiedBy>Alan Cook</cp:lastModifiedBy>
  <cp:revision>182</cp:revision>
  <dcterms:created xsi:type="dcterms:W3CDTF">2018-03-15T19:08:39Z</dcterms:created>
  <dcterms:modified xsi:type="dcterms:W3CDTF">2025-03-17T20:59:16Z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2e44d67b-fe3e-4e28-899b-c3be46b31bb9</vt:lpwstr>
  </property>
  <property fmtid="{D5CDD505-2E9C-101B-9397-08002B2CF9AE}" pid="3" name="ContentTypeId">
    <vt:lpwstr>0x010100AD06CCC1422A2649885C0F02FE4AAF79</vt:lpwstr>
  </property>
  <property fmtid="{D5CDD505-2E9C-101B-9397-08002B2CF9AE}" pid="4" name="TaxKeyword">
    <vt:lpwstr/>
  </property>
  <property fmtid="{D5CDD505-2E9C-101B-9397-08002B2CF9AE}" pid="5" name="ArticulateGUID">
    <vt:lpwstr>3E83441F-F0C7-4158-A2D4-79C140E92DA1</vt:lpwstr>
  </property>
  <property fmtid="{D5CDD505-2E9C-101B-9397-08002B2CF9AE}" pid="6" name="ArticulatePath">
    <vt:lpwstr>TFI Training Slide Deck - Tier 3</vt:lpwstr>
  </property>
</Properties>
</file>