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5"/>
  </p:sldMasterIdLst>
  <p:notesMasterIdLst>
    <p:notesMasterId r:id="rId51"/>
  </p:notesMasterIdLst>
  <p:sldIdLst>
    <p:sldId id="256" r:id="rId6"/>
    <p:sldId id="312" r:id="rId7"/>
    <p:sldId id="344" r:id="rId8"/>
    <p:sldId id="343" r:id="rId9"/>
    <p:sldId id="380" r:id="rId10"/>
    <p:sldId id="379" r:id="rId11"/>
    <p:sldId id="348" r:id="rId12"/>
    <p:sldId id="345" r:id="rId13"/>
    <p:sldId id="346" r:id="rId14"/>
    <p:sldId id="347" r:id="rId15"/>
    <p:sldId id="349" r:id="rId16"/>
    <p:sldId id="350" r:id="rId17"/>
    <p:sldId id="351" r:id="rId18"/>
    <p:sldId id="352" r:id="rId19"/>
    <p:sldId id="353" r:id="rId20"/>
    <p:sldId id="354" r:id="rId21"/>
    <p:sldId id="355" r:id="rId22"/>
    <p:sldId id="356" r:id="rId23"/>
    <p:sldId id="357" r:id="rId24"/>
    <p:sldId id="358" r:id="rId25"/>
    <p:sldId id="310" r:id="rId26"/>
    <p:sldId id="290"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296" r:id="rId44"/>
    <p:sldId id="375" r:id="rId45"/>
    <p:sldId id="376" r:id="rId46"/>
    <p:sldId id="377" r:id="rId47"/>
    <p:sldId id="378" r:id="rId48"/>
    <p:sldId id="306" r:id="rId49"/>
    <p:sldId id="38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 userId="S::karen.robbie@uconn.edu::a0e2d4cb-cdb8-43fd-ac47-453d7da32a99" providerId="AD"/>
  <p188:author id="{55F3164D-6582-BF41-340A-B240BE517D74}" name="Peterson, Nicole" initials="NP" userId="S::nicole.peterson@uconn.edu::ef21a2c0-bf88-433a-a378-66e0b80f2002" providerId="AD"/>
  <p188:author id="{76D5AF95-357F-BEB7-8D50-C8D1260AA39A}" name="Alan Cook" initials="AC" userId="S::acook11@uoregon.edu::3f48f014-a1fc-42a4-92c7-838d340963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9" autoAdjust="0"/>
    <p:restoredTop sz="66038" autoAdjust="0"/>
  </p:normalViewPr>
  <p:slideViewPr>
    <p:cSldViewPr snapToGrid="0">
      <p:cViewPr varScale="1">
        <p:scale>
          <a:sx n="55" d="100"/>
          <a:sy n="55" d="100"/>
        </p:scale>
        <p:origin x="1550" y="48"/>
      </p:cViewPr>
      <p:guideLst/>
    </p:cSldViewPr>
  </p:slideViewPr>
  <p:notesTextViewPr>
    <p:cViewPr>
      <p:scale>
        <a:sx n="150" d="100"/>
        <a:sy n="150" d="100"/>
      </p:scale>
      <p:origin x="0" y="0"/>
    </p:cViewPr>
  </p:notesTextViewPr>
  <p:sorterViewPr>
    <p:cViewPr varScale="1">
      <p:scale>
        <a:sx n="100" d="100"/>
        <a:sy n="100" d="100"/>
      </p:scale>
      <p:origin x="0" y="-1528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24CD1-6C91-40F1-8350-1ABC44E8A407}"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560A0-9610-47FB-9290-AE32838C38AE}" type="slidenum">
              <a:rPr lang="en-US" smtClean="0"/>
              <a:t>‹#›</a:t>
            </a:fld>
            <a:endParaRPr lang="en-US"/>
          </a:p>
        </p:txBody>
      </p:sp>
    </p:spTree>
    <p:extLst>
      <p:ext uri="{BB962C8B-B14F-4D97-AF65-F5344CB8AC3E}">
        <p14:creationId xmlns:p14="http://schemas.microsoft.com/office/powerpoint/2010/main" val="887254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Welcome to the Tiered Fidelity Inventory 3.0 resource presentation. The purpose of this slide deck is to review the format of the fidelity tool, provide clear steps for administration, and provide scoring guidance for school teams. </a:t>
            </a:r>
          </a:p>
          <a:p>
            <a:endParaRPr lang="en-US" dirty="0"/>
          </a:p>
          <a:p>
            <a:r>
              <a:rPr lang="en-US" dirty="0"/>
              <a:t>As you did on this first slide, look for the audio icon on each slide to access the accompanying audio. </a:t>
            </a:r>
          </a:p>
        </p:txBody>
      </p:sp>
      <p:sp>
        <p:nvSpPr>
          <p:cNvPr id="4" name="Slide Number Placeholder 3"/>
          <p:cNvSpPr>
            <a:spLocks noGrp="1"/>
          </p:cNvSpPr>
          <p:nvPr>
            <p:ph type="sldNum" sz="quarter" idx="10"/>
          </p:nvPr>
        </p:nvSpPr>
        <p:spPr/>
        <p:txBody>
          <a:bodyPr/>
          <a:lstStyle/>
          <a:p>
            <a:fld id="{E7AF53DD-243B-40F1-AD08-FFE4BF14A87C}" type="slidenum">
              <a:rPr lang="en-US" smtClean="0"/>
              <a:t>1</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670946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For each item, there will</a:t>
            </a:r>
            <a:r>
              <a:rPr lang="en-US" baseline="0" dirty="0"/>
              <a:t> also be a scoring slide to assist the team in scoring the item. With some of the items, there will also be a slide including additional considerations or guiding reflection questions to help guide team consensus for the item. You’ll notice that the new TFI has an expanded, 5-point scale. </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10</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96720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E1FC-2589-758E-1501-31D09D7F2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9FC47-AD1D-8A18-F967-D9E3B8F88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6BBA9-1CDF-2013-83F2-B0111C888DEE}"/>
              </a:ext>
            </a:extLst>
          </p:cNvPr>
          <p:cNvSpPr>
            <a:spLocks noGrp="1"/>
          </p:cNvSpPr>
          <p:nvPr>
            <p:ph type="body" idx="1"/>
          </p:nvPr>
        </p:nvSpPr>
        <p:spPr/>
        <p:txBody>
          <a:bodyPr/>
          <a:lstStyle/>
          <a:p>
            <a:r>
              <a:rPr lang="en-US" dirty="0"/>
              <a:t>Audio:</a:t>
            </a:r>
          </a:p>
          <a:p>
            <a:r>
              <a:rPr lang="en-US" dirty="0"/>
              <a:t>The first item describes an effective tier 2 leadership team. The item specifically lists the type of expertise that should have representation on the team. Members from marginalized groups and relevant community partners are essential to the team. </a:t>
            </a:r>
          </a:p>
        </p:txBody>
      </p:sp>
      <p:sp>
        <p:nvSpPr>
          <p:cNvPr id="4" name="Slide Number Placeholder 3">
            <a:extLst>
              <a:ext uri="{FF2B5EF4-FFF2-40B4-BE49-F238E27FC236}">
                <a16:creationId xmlns:a16="http://schemas.microsoft.com/office/drawing/2014/main" id="{5251DF54-36A5-8977-0D47-648B2E1D8509}"/>
              </a:ext>
            </a:extLst>
          </p:cNvPr>
          <p:cNvSpPr>
            <a:spLocks noGrp="1"/>
          </p:cNvSpPr>
          <p:nvPr>
            <p:ph type="sldNum" sz="quarter" idx="10"/>
          </p:nvPr>
        </p:nvSpPr>
        <p:spPr/>
        <p:txBody>
          <a:bodyPr/>
          <a:lstStyle/>
          <a:p>
            <a:fld id="{E7AF53DD-243B-40F1-AD08-FFE4BF14A87C}" type="slidenum">
              <a:rPr lang="en-US" smtClean="0"/>
              <a:t>11</a:t>
            </a:fld>
            <a:endParaRPr lang="en-US"/>
          </a:p>
        </p:txBody>
      </p:sp>
      <p:sp>
        <p:nvSpPr>
          <p:cNvPr id="5" name="Header Placeholder 4">
            <a:extLst>
              <a:ext uri="{FF2B5EF4-FFF2-40B4-BE49-F238E27FC236}">
                <a16:creationId xmlns:a16="http://schemas.microsoft.com/office/drawing/2014/main" id="{B9B1331A-BC47-BDBB-135D-DD7531C9CA7F}"/>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8083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107C-ABC4-E5E5-F716-E6BD5F5E3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44B00-8F79-2C39-786B-DC5EF04D8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93C12-275A-85AA-FA00-9F258C99B549}"/>
              </a:ext>
            </a:extLst>
          </p:cNvPr>
          <p:cNvSpPr>
            <a:spLocks noGrp="1"/>
          </p:cNvSpPr>
          <p:nvPr>
            <p:ph type="body" idx="1"/>
          </p:nvPr>
        </p:nvSpPr>
        <p:spPr/>
        <p:txBody>
          <a:bodyPr/>
          <a:lstStyle/>
          <a:p>
            <a:r>
              <a:rPr lang="en-US" dirty="0"/>
              <a:t>Audio:</a:t>
            </a:r>
          </a:p>
          <a:p>
            <a:pPr>
              <a:spcAft>
                <a:spcPts val="1200"/>
              </a:spcAft>
            </a:pPr>
            <a:r>
              <a:rPr lang="en-US" dirty="0"/>
              <a:t>Scoring for this item is based on the representation of roles, consistent participation in meetings, and processes for recruiting, orienting, and retaining team members. The team should include the roles in the checklist. One person</a:t>
            </a:r>
            <a:r>
              <a:rPr lang="en-US" baseline="0" dirty="0"/>
              <a:t> may provide more than one role/perspective. For example, someone with behavioral expertise may also provide coaching. </a:t>
            </a:r>
          </a:p>
          <a:p>
            <a:pPr>
              <a:spcAft>
                <a:spcPts val="1200"/>
              </a:spcAft>
            </a:pPr>
            <a:r>
              <a:rPr lang="en-US" baseline="0" dirty="0"/>
              <a:t>The </a:t>
            </a:r>
            <a:r>
              <a:rPr lang="en-US" dirty="0"/>
              <a:t>Tier II team does not need to be large.  Even 2-5 people may be sufficient. The key is to ensure that the authority to make decisions exists, and the behavioral expertise is present to guide adaptations.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8EB99A5-33D1-A112-87D0-1FEA3A6840C4}"/>
              </a:ext>
            </a:extLst>
          </p:cNvPr>
          <p:cNvSpPr>
            <a:spLocks noGrp="1"/>
          </p:cNvSpPr>
          <p:nvPr>
            <p:ph type="sldNum" sz="quarter" idx="10"/>
          </p:nvPr>
        </p:nvSpPr>
        <p:spPr/>
        <p:txBody>
          <a:bodyPr/>
          <a:lstStyle/>
          <a:p>
            <a:fld id="{E7AF53DD-243B-40F1-AD08-FFE4BF14A87C}" type="slidenum">
              <a:rPr lang="en-US" smtClean="0"/>
              <a:t>12</a:t>
            </a:fld>
            <a:endParaRPr lang="en-US"/>
          </a:p>
        </p:txBody>
      </p:sp>
      <p:sp>
        <p:nvSpPr>
          <p:cNvPr id="5" name="Header Placeholder 4">
            <a:extLst>
              <a:ext uri="{FF2B5EF4-FFF2-40B4-BE49-F238E27FC236}">
                <a16:creationId xmlns:a16="http://schemas.microsoft.com/office/drawing/2014/main" id="{DBEB8294-13A5-4D1E-8859-9A960E8AAC22}"/>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15961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BF718-9E1B-A133-3CD9-001BF2013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FE356-391D-3F34-4F87-3BDC38027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F1B28-202B-E74E-79F9-42F7A7CF41C3}"/>
              </a:ext>
            </a:extLst>
          </p:cNvPr>
          <p:cNvSpPr>
            <a:spLocks noGrp="1"/>
          </p:cNvSpPr>
          <p:nvPr>
            <p:ph type="body" idx="1"/>
          </p:nvPr>
        </p:nvSpPr>
        <p:spPr/>
        <p:txBody>
          <a:bodyPr/>
          <a:lstStyle/>
          <a:p>
            <a:r>
              <a:rPr lang="en-US" dirty="0"/>
              <a:t>Audio:</a:t>
            </a:r>
          </a:p>
          <a:p>
            <a:r>
              <a:rPr lang="en-US" dirty="0"/>
              <a:t>This Item focuses on the team operating</a:t>
            </a:r>
            <a:r>
              <a:rPr lang="en-US" baseline="0" dirty="0"/>
              <a:t> procedures that will assist the team to run efficient and effective meetings. The main idea is that teams utilize operating procedures that will ensure teams effectively action plan and track progress during their meetings.</a:t>
            </a:r>
          </a:p>
        </p:txBody>
      </p:sp>
      <p:sp>
        <p:nvSpPr>
          <p:cNvPr id="4" name="Slide Number Placeholder 3">
            <a:extLst>
              <a:ext uri="{FF2B5EF4-FFF2-40B4-BE49-F238E27FC236}">
                <a16:creationId xmlns:a16="http://schemas.microsoft.com/office/drawing/2014/main" id="{D2E32689-2A69-BE29-6ACA-476A5DF35A2F}"/>
              </a:ext>
            </a:extLst>
          </p:cNvPr>
          <p:cNvSpPr>
            <a:spLocks noGrp="1"/>
          </p:cNvSpPr>
          <p:nvPr>
            <p:ph type="sldNum" sz="quarter" idx="10"/>
          </p:nvPr>
        </p:nvSpPr>
        <p:spPr/>
        <p:txBody>
          <a:bodyPr/>
          <a:lstStyle/>
          <a:p>
            <a:fld id="{E7AF53DD-243B-40F1-AD08-FFE4BF14A87C}" type="slidenum">
              <a:rPr lang="en-US" smtClean="0"/>
              <a:t>13</a:t>
            </a:fld>
            <a:endParaRPr lang="en-US"/>
          </a:p>
        </p:txBody>
      </p:sp>
      <p:sp>
        <p:nvSpPr>
          <p:cNvPr id="5" name="Header Placeholder 4">
            <a:extLst>
              <a:ext uri="{FF2B5EF4-FFF2-40B4-BE49-F238E27FC236}">
                <a16:creationId xmlns:a16="http://schemas.microsoft.com/office/drawing/2014/main" id="{5DE4530D-C4D1-1679-573D-4F9012416BC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93964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3AA47-C4B3-F635-DB53-B125C1514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FE8F8-77DC-A698-51EC-F6462A599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8B0FD-2074-89B2-5D34-B884CD3D180A}"/>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Scoring for this item is based on the number of procedures that are in place.  Use the checklist to help determine what is currently in place and</a:t>
            </a:r>
            <a:r>
              <a:rPr lang="en-US" baseline="0" dirty="0"/>
              <a:t> specific ways to strengthen team operations. </a:t>
            </a:r>
          </a:p>
          <a:p>
            <a:endParaRPr lang="en-US" dirty="0"/>
          </a:p>
          <a:p>
            <a:r>
              <a:rPr lang="en-US" dirty="0"/>
              <a:t>For schools whose Tier II team may be part of Tier I team, considerations are needed to ensure effectiveness during meetings, including a designated time to focus specifically on Tier 2 data review and review of student nomination. Keep in mind that this type of data may not be appropriate for the entire Tier 1 team audience. </a:t>
            </a:r>
          </a:p>
          <a:p>
            <a:endParaRPr lang="en-US" dirty="0"/>
          </a:p>
        </p:txBody>
      </p:sp>
      <p:sp>
        <p:nvSpPr>
          <p:cNvPr id="4" name="Slide Number Placeholder 3">
            <a:extLst>
              <a:ext uri="{FF2B5EF4-FFF2-40B4-BE49-F238E27FC236}">
                <a16:creationId xmlns:a16="http://schemas.microsoft.com/office/drawing/2014/main" id="{6701128B-6BB6-D223-9628-C19AF7C23BE7}"/>
              </a:ext>
            </a:extLst>
          </p:cNvPr>
          <p:cNvSpPr>
            <a:spLocks noGrp="1"/>
          </p:cNvSpPr>
          <p:nvPr>
            <p:ph type="sldNum" sz="quarter" idx="10"/>
          </p:nvPr>
        </p:nvSpPr>
        <p:spPr/>
        <p:txBody>
          <a:bodyPr/>
          <a:lstStyle/>
          <a:p>
            <a:fld id="{E7AF53DD-243B-40F1-AD08-FFE4BF14A87C}" type="slidenum">
              <a:rPr lang="en-US" smtClean="0"/>
              <a:t>14</a:t>
            </a:fld>
            <a:endParaRPr lang="en-US"/>
          </a:p>
        </p:txBody>
      </p:sp>
      <p:sp>
        <p:nvSpPr>
          <p:cNvPr id="5" name="Header Placeholder 4">
            <a:extLst>
              <a:ext uri="{FF2B5EF4-FFF2-40B4-BE49-F238E27FC236}">
                <a16:creationId xmlns:a16="http://schemas.microsoft.com/office/drawing/2014/main" id="{3C1A366D-1127-EE46-C0ED-C7F5CC100BED}"/>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13584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2A3B5-F563-402F-2A20-554E7B02B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0CC41-8817-B1A5-6E39-AE9C30A14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C7E35-3211-B15C-1CAF-C157014DD7CE}"/>
              </a:ext>
            </a:extLst>
          </p:cNvPr>
          <p:cNvSpPr>
            <a:spLocks noGrp="1"/>
          </p:cNvSpPr>
          <p:nvPr>
            <p:ph type="body" idx="1"/>
          </p:nvPr>
        </p:nvSpPr>
        <p:spPr/>
        <p:txBody>
          <a:bodyPr/>
          <a:lstStyle/>
          <a:p>
            <a:r>
              <a:rPr lang="en-US" dirty="0"/>
              <a:t>Audio:</a:t>
            </a:r>
          </a:p>
          <a:p>
            <a:r>
              <a:rPr lang="en-US" dirty="0"/>
              <a:t>The focus of this item is on the established process that supports the identification of students who require intensive supports and also to help inform where Tier 1 supports may need to be modified or intensified. </a:t>
            </a:r>
          </a:p>
        </p:txBody>
      </p:sp>
      <p:sp>
        <p:nvSpPr>
          <p:cNvPr id="4" name="Slide Number Placeholder 3">
            <a:extLst>
              <a:ext uri="{FF2B5EF4-FFF2-40B4-BE49-F238E27FC236}">
                <a16:creationId xmlns:a16="http://schemas.microsoft.com/office/drawing/2014/main" id="{99E7DF89-741C-6D87-55AF-EC5726814C9C}"/>
              </a:ext>
            </a:extLst>
          </p:cNvPr>
          <p:cNvSpPr>
            <a:spLocks noGrp="1"/>
          </p:cNvSpPr>
          <p:nvPr>
            <p:ph type="sldNum" sz="quarter" idx="10"/>
          </p:nvPr>
        </p:nvSpPr>
        <p:spPr/>
        <p:txBody>
          <a:bodyPr/>
          <a:lstStyle/>
          <a:p>
            <a:fld id="{E7AF53DD-243B-40F1-AD08-FFE4BF14A87C}" type="slidenum">
              <a:rPr lang="en-US" smtClean="0"/>
              <a:t>15</a:t>
            </a:fld>
            <a:endParaRPr lang="en-US"/>
          </a:p>
        </p:txBody>
      </p:sp>
      <p:sp>
        <p:nvSpPr>
          <p:cNvPr id="5" name="Header Placeholder 4">
            <a:extLst>
              <a:ext uri="{FF2B5EF4-FFF2-40B4-BE49-F238E27FC236}">
                <a16:creationId xmlns:a16="http://schemas.microsoft.com/office/drawing/2014/main" id="{63B62C69-4C8E-DB86-42DD-61DF017E19C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778100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B77E3-6389-10A5-F22A-438FD373D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233B5-0E8E-6C32-5578-169D23F0E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79081-D89C-C0BC-3715-5353E7A8D6F7}"/>
              </a:ext>
            </a:extLst>
          </p:cNvPr>
          <p:cNvSpPr>
            <a:spLocks noGrp="1"/>
          </p:cNvSpPr>
          <p:nvPr>
            <p:ph type="body" idx="1"/>
          </p:nvPr>
        </p:nvSpPr>
        <p:spPr/>
        <p:txBody>
          <a:bodyPr/>
          <a:lstStyle/>
          <a:p>
            <a:r>
              <a:rPr lang="en-US" dirty="0"/>
              <a:t>Audio:</a:t>
            </a:r>
          </a:p>
          <a:p>
            <a:r>
              <a:rPr lang="en-US" dirty="0"/>
              <a:t>Scoring for this items is based on the number of criteria met in the checklist. Notice the emphasis on aggregate data shared with the Tier 1 team to guide modification and intensification of tier 1 practices. </a:t>
            </a:r>
          </a:p>
        </p:txBody>
      </p:sp>
      <p:sp>
        <p:nvSpPr>
          <p:cNvPr id="4" name="Slide Number Placeholder 3">
            <a:extLst>
              <a:ext uri="{FF2B5EF4-FFF2-40B4-BE49-F238E27FC236}">
                <a16:creationId xmlns:a16="http://schemas.microsoft.com/office/drawing/2014/main" id="{5735F18E-D30E-0691-5D51-52C84560E238}"/>
              </a:ext>
            </a:extLst>
          </p:cNvPr>
          <p:cNvSpPr>
            <a:spLocks noGrp="1"/>
          </p:cNvSpPr>
          <p:nvPr>
            <p:ph type="sldNum" sz="quarter" idx="10"/>
          </p:nvPr>
        </p:nvSpPr>
        <p:spPr/>
        <p:txBody>
          <a:bodyPr/>
          <a:lstStyle/>
          <a:p>
            <a:fld id="{E7AF53DD-243B-40F1-AD08-FFE4BF14A87C}" type="slidenum">
              <a:rPr lang="en-US" smtClean="0"/>
              <a:t>16</a:t>
            </a:fld>
            <a:endParaRPr lang="en-US"/>
          </a:p>
        </p:txBody>
      </p:sp>
      <p:sp>
        <p:nvSpPr>
          <p:cNvPr id="5" name="Header Placeholder 4">
            <a:extLst>
              <a:ext uri="{FF2B5EF4-FFF2-40B4-BE49-F238E27FC236}">
                <a16:creationId xmlns:a16="http://schemas.microsoft.com/office/drawing/2014/main" id="{ABEEF895-46D8-9911-C970-48448628DDE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5179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B2584-A574-5F1C-6B32-5DD9A333C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832E0-C5EE-9AEB-4F06-177CF4012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72FEA-4F60-C4F3-4F84-C0651BE40EB3}"/>
              </a:ext>
            </a:extLst>
          </p:cNvPr>
          <p:cNvSpPr>
            <a:spLocks noGrp="1"/>
          </p:cNvSpPr>
          <p:nvPr>
            <p:ph type="body" idx="1"/>
          </p:nvPr>
        </p:nvSpPr>
        <p:spPr/>
        <p:txBody>
          <a:bodyPr/>
          <a:lstStyle/>
          <a:p>
            <a:r>
              <a:rPr lang="en-US" dirty="0"/>
              <a:t>Audio:</a:t>
            </a:r>
          </a:p>
          <a:p>
            <a:r>
              <a:rPr lang="en-US" dirty="0"/>
              <a:t>At the core of this item is the way that staff, families, and students can request assistance in ways that are timely and accessible for all. </a:t>
            </a:r>
          </a:p>
        </p:txBody>
      </p:sp>
      <p:sp>
        <p:nvSpPr>
          <p:cNvPr id="4" name="Slide Number Placeholder 3">
            <a:extLst>
              <a:ext uri="{FF2B5EF4-FFF2-40B4-BE49-F238E27FC236}">
                <a16:creationId xmlns:a16="http://schemas.microsoft.com/office/drawing/2014/main" id="{E3A6C677-0DDA-55C1-29A3-DAE175BE4210}"/>
              </a:ext>
            </a:extLst>
          </p:cNvPr>
          <p:cNvSpPr>
            <a:spLocks noGrp="1"/>
          </p:cNvSpPr>
          <p:nvPr>
            <p:ph type="sldNum" sz="quarter" idx="10"/>
          </p:nvPr>
        </p:nvSpPr>
        <p:spPr/>
        <p:txBody>
          <a:bodyPr/>
          <a:lstStyle/>
          <a:p>
            <a:fld id="{E7AF53DD-243B-40F1-AD08-FFE4BF14A87C}" type="slidenum">
              <a:rPr lang="en-US" smtClean="0"/>
              <a:t>17</a:t>
            </a:fld>
            <a:endParaRPr lang="en-US"/>
          </a:p>
        </p:txBody>
      </p:sp>
      <p:sp>
        <p:nvSpPr>
          <p:cNvPr id="5" name="Header Placeholder 4">
            <a:extLst>
              <a:ext uri="{FF2B5EF4-FFF2-40B4-BE49-F238E27FC236}">
                <a16:creationId xmlns:a16="http://schemas.microsoft.com/office/drawing/2014/main" id="{1EA2387A-D84E-F0DF-A0E8-F723325415CA}"/>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825548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8EA5C-D5C4-B5AC-E050-648F15B00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E24DE-5845-EAAB-CBD1-497C6D05D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4D47B-7433-9065-BF3F-A09842813230}"/>
              </a:ext>
            </a:extLst>
          </p:cNvPr>
          <p:cNvSpPr>
            <a:spLocks noGrp="1"/>
          </p:cNvSpPr>
          <p:nvPr>
            <p:ph type="body" idx="1"/>
          </p:nvPr>
        </p:nvSpPr>
        <p:spPr/>
        <p:txBody>
          <a:bodyPr/>
          <a:lstStyle/>
          <a:p>
            <a:pPr>
              <a:spcAft>
                <a:spcPts val="1200"/>
              </a:spcAft>
              <a:buFont typeface="Wingdings" panose="05000000000000000000" pitchFamily="2" charset="2"/>
              <a:buNone/>
            </a:pPr>
            <a:r>
              <a:rPr lang="en-US" dirty="0"/>
              <a:t>Audio:</a:t>
            </a:r>
          </a:p>
          <a:p>
            <a:pPr>
              <a:spcAft>
                <a:spcPts val="1200"/>
              </a:spcAft>
              <a:buFont typeface="Wingdings" panose="05000000000000000000" pitchFamily="2" charset="2"/>
              <a:buNone/>
            </a:pPr>
            <a:r>
              <a:rPr lang="en-US" dirty="0"/>
              <a:t>Scoring for this item is based on the degree to which the characteristics related to the request for assistance process are in place and functioning. In addition to what is listed, the process for nominating a student should be easily understood and easily accessed by all. Emphasis should be given on having quick access to needed supports. It is important for teams to note that actions related to orientation and training of this process is linked to TFI item 2.8. </a:t>
            </a:r>
          </a:p>
          <a:p>
            <a:endParaRPr lang="en-US" dirty="0"/>
          </a:p>
        </p:txBody>
      </p:sp>
      <p:sp>
        <p:nvSpPr>
          <p:cNvPr id="4" name="Slide Number Placeholder 3">
            <a:extLst>
              <a:ext uri="{FF2B5EF4-FFF2-40B4-BE49-F238E27FC236}">
                <a16:creationId xmlns:a16="http://schemas.microsoft.com/office/drawing/2014/main" id="{F575E01F-6896-8A78-8CBE-5D80166084DC}"/>
              </a:ext>
            </a:extLst>
          </p:cNvPr>
          <p:cNvSpPr>
            <a:spLocks noGrp="1"/>
          </p:cNvSpPr>
          <p:nvPr>
            <p:ph type="sldNum" sz="quarter" idx="10"/>
          </p:nvPr>
        </p:nvSpPr>
        <p:spPr/>
        <p:txBody>
          <a:bodyPr/>
          <a:lstStyle/>
          <a:p>
            <a:fld id="{E7AF53DD-243B-40F1-AD08-FFE4BF14A87C}" type="slidenum">
              <a:rPr lang="en-US" smtClean="0"/>
              <a:t>18</a:t>
            </a:fld>
            <a:endParaRPr lang="en-US"/>
          </a:p>
        </p:txBody>
      </p:sp>
      <p:sp>
        <p:nvSpPr>
          <p:cNvPr id="5" name="Header Placeholder 4">
            <a:extLst>
              <a:ext uri="{FF2B5EF4-FFF2-40B4-BE49-F238E27FC236}">
                <a16:creationId xmlns:a16="http://schemas.microsoft.com/office/drawing/2014/main" id="{7EEB17EB-1403-9E22-5409-F4180CEBBB9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86522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3A53F-53FC-6E51-D368-61330957B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C0122-1352-4A1E-6D82-7754F0B83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8E53C-A011-6667-8154-02728365F602}"/>
              </a:ext>
            </a:extLst>
          </p:cNvPr>
          <p:cNvSpPr>
            <a:spLocks noGrp="1"/>
          </p:cNvSpPr>
          <p:nvPr>
            <p:ph type="body" idx="1"/>
          </p:nvPr>
        </p:nvSpPr>
        <p:spPr/>
        <p:txBody>
          <a:bodyPr/>
          <a:lstStyle/>
          <a:p>
            <a:r>
              <a:rPr lang="en-US" dirty="0"/>
              <a:t>Audio:</a:t>
            </a:r>
          </a:p>
          <a:p>
            <a:r>
              <a:rPr lang="en-US" dirty="0"/>
              <a:t>While the previous item focused on the process for identifying students who may require intensified supports, this item focuses on the specific interventions available for students. The item specifically identified interventions that are evidence-based and well-suited to respond to a range of internalizing or externalizing social, emotional, or behavioral needs. </a:t>
            </a:r>
          </a:p>
        </p:txBody>
      </p:sp>
      <p:sp>
        <p:nvSpPr>
          <p:cNvPr id="4" name="Slide Number Placeholder 3">
            <a:extLst>
              <a:ext uri="{FF2B5EF4-FFF2-40B4-BE49-F238E27FC236}">
                <a16:creationId xmlns:a16="http://schemas.microsoft.com/office/drawing/2014/main" id="{30A6FFB9-B0F1-8FE1-4BE0-AB62E46D4385}"/>
              </a:ext>
            </a:extLst>
          </p:cNvPr>
          <p:cNvSpPr>
            <a:spLocks noGrp="1"/>
          </p:cNvSpPr>
          <p:nvPr>
            <p:ph type="sldNum" sz="quarter" idx="10"/>
          </p:nvPr>
        </p:nvSpPr>
        <p:spPr/>
        <p:txBody>
          <a:bodyPr/>
          <a:lstStyle/>
          <a:p>
            <a:fld id="{E7AF53DD-243B-40F1-AD08-FFE4BF14A87C}" type="slidenum">
              <a:rPr lang="en-US" smtClean="0"/>
              <a:t>19</a:t>
            </a:fld>
            <a:endParaRPr lang="en-US"/>
          </a:p>
        </p:txBody>
      </p:sp>
      <p:sp>
        <p:nvSpPr>
          <p:cNvPr id="5" name="Header Placeholder 4">
            <a:extLst>
              <a:ext uri="{FF2B5EF4-FFF2-40B4-BE49-F238E27FC236}">
                <a16:creationId xmlns:a16="http://schemas.microsoft.com/office/drawing/2014/main" id="{1A359DCA-D87C-60A5-ECD9-843BDAFD55D9}"/>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78630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a:t>
            </a:r>
          </a:p>
          <a:p>
            <a:r>
              <a:rPr lang="en-US" dirty="0"/>
              <a:t>This resource has been created specifically for coaches and facilitators who will assist school teams as they complete the TFI 3.0. </a:t>
            </a:r>
          </a:p>
          <a:p>
            <a:r>
              <a:rPr lang="en-US" dirty="0"/>
              <a:t>In this presentation, we will provide an overview of the tier 2 administration process, directions for preparing to administer (including suggestions for readiness), and an item-by-item presentation with scoring guidance.   </a:t>
            </a:r>
          </a:p>
          <a:p>
            <a:endParaRPr lang="en-US" dirty="0"/>
          </a:p>
          <a:p>
            <a:r>
              <a:rPr lang="en-US" dirty="0"/>
              <a:t>We anticipate that our audience may come to the 3.0 with varying levels of previous experience with fidelity measures and PBIS implementation. And, we expect that you may need to reference this resource multiple times, so links are available to help you navigate to the topics of most interest. A separate resource is available to support teams to administer the Tier 1 and 3 sections of the TFI.</a:t>
            </a:r>
          </a:p>
        </p:txBody>
      </p:sp>
      <p:sp>
        <p:nvSpPr>
          <p:cNvPr id="4" name="Slide Number Placeholder 3"/>
          <p:cNvSpPr>
            <a:spLocks noGrp="1"/>
          </p:cNvSpPr>
          <p:nvPr>
            <p:ph type="sldNum" sz="quarter" idx="10"/>
          </p:nvPr>
        </p:nvSpPr>
        <p:spPr/>
        <p:txBody>
          <a:bodyPr/>
          <a:lstStyle/>
          <a:p>
            <a:fld id="{E7AF53DD-243B-40F1-AD08-FFE4BF14A87C}" type="slidenum">
              <a:rPr lang="en-US" smtClean="0"/>
              <a:t>2</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34486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77E3C-3DAA-0A72-08E4-8E1A9EF22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B0316-96CF-6565-EDE1-94624B6F3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122E9-757F-AC84-BD3E-0DB206411DBF}"/>
              </a:ext>
            </a:extLst>
          </p:cNvPr>
          <p:cNvSpPr>
            <a:spLocks noGrp="1"/>
          </p:cNvSpPr>
          <p:nvPr>
            <p:ph type="body" idx="1"/>
          </p:nvPr>
        </p:nvSpPr>
        <p:spPr/>
        <p:txBody>
          <a:bodyPr/>
          <a:lstStyle/>
          <a:p>
            <a:r>
              <a:rPr lang="en-US" dirty="0"/>
              <a:t>Audio:</a:t>
            </a:r>
          </a:p>
          <a:p>
            <a:r>
              <a:rPr lang="en-US" dirty="0"/>
              <a:t>The item lists five critical features of effective interventions which will drive scoring. Scoring is based on the numbers of interventions in place that meet these critical features, if available interventions can address both internalizing and externalizing behavior(s), and if any planned adaptations are documented. To determine this, teams will need to have a shared understanding of available interventions and review each intervention individually. </a:t>
            </a:r>
          </a:p>
          <a:p>
            <a:r>
              <a:rPr lang="en-US" dirty="0"/>
              <a:t>Appendix C (reviewed on the next slide) may be a beneficial resource for your team to complete these actions. </a:t>
            </a:r>
          </a:p>
        </p:txBody>
      </p:sp>
      <p:sp>
        <p:nvSpPr>
          <p:cNvPr id="4" name="Slide Number Placeholder 3">
            <a:extLst>
              <a:ext uri="{FF2B5EF4-FFF2-40B4-BE49-F238E27FC236}">
                <a16:creationId xmlns:a16="http://schemas.microsoft.com/office/drawing/2014/main" id="{BE8ACB0F-9450-E00C-CE94-3BA7D46FA938}"/>
              </a:ext>
            </a:extLst>
          </p:cNvPr>
          <p:cNvSpPr>
            <a:spLocks noGrp="1"/>
          </p:cNvSpPr>
          <p:nvPr>
            <p:ph type="sldNum" sz="quarter" idx="10"/>
          </p:nvPr>
        </p:nvSpPr>
        <p:spPr/>
        <p:txBody>
          <a:bodyPr/>
          <a:lstStyle/>
          <a:p>
            <a:fld id="{E7AF53DD-243B-40F1-AD08-FFE4BF14A87C}" type="slidenum">
              <a:rPr lang="en-US" smtClean="0"/>
              <a:t>20</a:t>
            </a:fld>
            <a:endParaRPr lang="en-US"/>
          </a:p>
        </p:txBody>
      </p:sp>
      <p:sp>
        <p:nvSpPr>
          <p:cNvPr id="5" name="Header Placeholder 4">
            <a:extLst>
              <a:ext uri="{FF2B5EF4-FFF2-40B4-BE49-F238E27FC236}">
                <a16:creationId xmlns:a16="http://schemas.microsoft.com/office/drawing/2014/main" id="{B091E3D1-4A32-80A8-D143-A825507390DD}"/>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11270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The Targeted Interventions Reference Guide, located in Appendix C of the TFI 3.0 Manual is designed to be used as a map when discussing function-based support needs for students. It can also serve as a source of information for teams as they complete TFI items 2.5 and 2.6. </a:t>
            </a:r>
          </a:p>
          <a:p>
            <a:endParaRPr lang="en-US" dirty="0"/>
          </a:p>
          <a:p>
            <a:r>
              <a:rPr lang="en-US" dirty="0"/>
              <a:t>Teams can list the targeted interventions and assess the degree to which they meet critical intervention features. Similarly, teams can use the resource to assess the degree to which the available interventions meet the array of functional needs.</a:t>
            </a:r>
          </a:p>
        </p:txBody>
      </p:sp>
      <p:sp>
        <p:nvSpPr>
          <p:cNvPr id="4" name="Slide Number Placeholder 3"/>
          <p:cNvSpPr>
            <a:spLocks noGrp="1"/>
          </p:cNvSpPr>
          <p:nvPr>
            <p:ph type="sldNum" sz="quarter" idx="5"/>
          </p:nvPr>
        </p:nvSpPr>
        <p:spPr/>
        <p:txBody>
          <a:bodyPr/>
          <a:lstStyle/>
          <a:p>
            <a:fld id="{BB7560A0-9610-47FB-9290-AE32838C38AE}" type="slidenum">
              <a:rPr lang="en-US" smtClean="0"/>
              <a:t>21</a:t>
            </a:fld>
            <a:endParaRPr lang="en-US"/>
          </a:p>
        </p:txBody>
      </p:sp>
    </p:spTree>
    <p:extLst>
      <p:ext uri="{BB962C8B-B14F-4D97-AF65-F5344CB8AC3E}">
        <p14:creationId xmlns:p14="http://schemas.microsoft.com/office/powerpoint/2010/main" val="720998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Here are some additional considerations as teams review and strengthen their use of tier 2 supports. </a:t>
            </a:r>
          </a:p>
        </p:txBody>
      </p:sp>
      <p:sp>
        <p:nvSpPr>
          <p:cNvPr id="4" name="Slide Number Placeholder 3"/>
          <p:cNvSpPr>
            <a:spLocks noGrp="1"/>
          </p:cNvSpPr>
          <p:nvPr>
            <p:ph type="sldNum" sz="quarter" idx="5"/>
          </p:nvPr>
        </p:nvSpPr>
        <p:spPr/>
        <p:txBody>
          <a:bodyPr/>
          <a:lstStyle/>
          <a:p>
            <a:fld id="{BB7560A0-9610-47FB-9290-AE32838C38AE}" type="slidenum">
              <a:rPr lang="en-US" smtClean="0"/>
              <a:t>22</a:t>
            </a:fld>
            <a:endParaRPr lang="en-US"/>
          </a:p>
        </p:txBody>
      </p:sp>
    </p:spTree>
    <p:extLst>
      <p:ext uri="{BB962C8B-B14F-4D97-AF65-F5344CB8AC3E}">
        <p14:creationId xmlns:p14="http://schemas.microsoft.com/office/powerpoint/2010/main" val="1279857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060C2-CC28-BC40-6D30-507E387AB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19D1F-7BC0-2816-0862-638C01B7F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E4E97-1F69-D9F6-5B5E-837793ABBC2E}"/>
              </a:ext>
            </a:extLst>
          </p:cNvPr>
          <p:cNvSpPr>
            <a:spLocks noGrp="1"/>
          </p:cNvSpPr>
          <p:nvPr>
            <p:ph type="body" idx="1"/>
          </p:nvPr>
        </p:nvSpPr>
        <p:spPr/>
        <p:txBody>
          <a:bodyPr/>
          <a:lstStyle/>
          <a:p>
            <a:r>
              <a:rPr lang="en-US" dirty="0"/>
              <a:t>Audio:</a:t>
            </a:r>
          </a:p>
          <a:p>
            <a:r>
              <a:rPr lang="en-US" dirty="0"/>
              <a:t>While the previous item focused on the interventions that are available schoolwide, this item focuses on matching interventions to students based on need and procedures for existing students when they meet a specified level of performance. Notice the emphasis on cultural fit and family and student preference. These are critical features for a team’s decision rules. </a:t>
            </a:r>
          </a:p>
        </p:txBody>
      </p:sp>
      <p:sp>
        <p:nvSpPr>
          <p:cNvPr id="4" name="Slide Number Placeholder 3">
            <a:extLst>
              <a:ext uri="{FF2B5EF4-FFF2-40B4-BE49-F238E27FC236}">
                <a16:creationId xmlns:a16="http://schemas.microsoft.com/office/drawing/2014/main" id="{1BE48FDB-5053-80B6-9A88-84AB776BB43E}"/>
              </a:ext>
            </a:extLst>
          </p:cNvPr>
          <p:cNvSpPr>
            <a:spLocks noGrp="1"/>
          </p:cNvSpPr>
          <p:nvPr>
            <p:ph type="sldNum" sz="quarter" idx="10"/>
          </p:nvPr>
        </p:nvSpPr>
        <p:spPr/>
        <p:txBody>
          <a:bodyPr/>
          <a:lstStyle/>
          <a:p>
            <a:fld id="{E7AF53DD-243B-40F1-AD08-FFE4BF14A87C}" type="slidenum">
              <a:rPr lang="en-US" smtClean="0"/>
              <a:t>23</a:t>
            </a:fld>
            <a:endParaRPr lang="en-US"/>
          </a:p>
        </p:txBody>
      </p:sp>
      <p:sp>
        <p:nvSpPr>
          <p:cNvPr id="5" name="Header Placeholder 4">
            <a:extLst>
              <a:ext uri="{FF2B5EF4-FFF2-40B4-BE49-F238E27FC236}">
                <a16:creationId xmlns:a16="http://schemas.microsoft.com/office/drawing/2014/main" id="{6EC61C8E-016C-79E6-9A48-04D3EFFA8AE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866834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1AF1-5BB2-2F8D-B8DE-7C6099537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D43E4-BBFA-6CA7-74F4-02FCB9C64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0A808-92D7-1412-1AEC-0C81D5590F12}"/>
              </a:ext>
            </a:extLst>
          </p:cNvPr>
          <p:cNvSpPr>
            <a:spLocks noGrp="1"/>
          </p:cNvSpPr>
          <p:nvPr>
            <p:ph type="body" idx="1"/>
          </p:nvPr>
        </p:nvSpPr>
        <p:spPr/>
        <p:txBody>
          <a:bodyPr/>
          <a:lstStyle/>
          <a:p>
            <a:r>
              <a:rPr lang="en-US" dirty="0"/>
              <a:t>Audio:</a:t>
            </a:r>
          </a:p>
          <a:p>
            <a:r>
              <a:rPr lang="en-US" dirty="0"/>
              <a:t>Scoring for this item is based on the characteristics outlined in the checklist. </a:t>
            </a:r>
          </a:p>
          <a:p>
            <a:r>
              <a:rPr lang="en-US" dirty="0"/>
              <a:t>Be sure to utilize the Targeted Interventions Reference guide (reviewed on the previous slides and located in Appendix C) as a resource when assessing or strengthening your decision rules. </a:t>
            </a:r>
          </a:p>
        </p:txBody>
      </p:sp>
      <p:sp>
        <p:nvSpPr>
          <p:cNvPr id="4" name="Slide Number Placeholder 3">
            <a:extLst>
              <a:ext uri="{FF2B5EF4-FFF2-40B4-BE49-F238E27FC236}">
                <a16:creationId xmlns:a16="http://schemas.microsoft.com/office/drawing/2014/main" id="{49A8BEED-3AC2-C6EC-3083-01EFB5451708}"/>
              </a:ext>
            </a:extLst>
          </p:cNvPr>
          <p:cNvSpPr>
            <a:spLocks noGrp="1"/>
          </p:cNvSpPr>
          <p:nvPr>
            <p:ph type="sldNum" sz="quarter" idx="10"/>
          </p:nvPr>
        </p:nvSpPr>
        <p:spPr/>
        <p:txBody>
          <a:bodyPr/>
          <a:lstStyle/>
          <a:p>
            <a:fld id="{E7AF53DD-243B-40F1-AD08-FFE4BF14A87C}" type="slidenum">
              <a:rPr lang="en-US" smtClean="0"/>
              <a:t>24</a:t>
            </a:fld>
            <a:endParaRPr lang="en-US"/>
          </a:p>
        </p:txBody>
      </p:sp>
      <p:sp>
        <p:nvSpPr>
          <p:cNvPr id="5" name="Header Placeholder 4">
            <a:extLst>
              <a:ext uri="{FF2B5EF4-FFF2-40B4-BE49-F238E27FC236}">
                <a16:creationId xmlns:a16="http://schemas.microsoft.com/office/drawing/2014/main" id="{D731BA23-C13C-E4D0-85FD-1C06FB152DEF}"/>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373446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8511C-CB6C-74F0-80EC-F9B9F1C94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B811A-84E6-933E-0157-F829E70AE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9743B-1570-AEAE-0648-45E85E38464E}"/>
              </a:ext>
            </a:extLst>
          </p:cNvPr>
          <p:cNvSpPr>
            <a:spLocks noGrp="1"/>
          </p:cNvSpPr>
          <p:nvPr>
            <p:ph type="body" idx="1"/>
          </p:nvPr>
        </p:nvSpPr>
        <p:spPr/>
        <p:txBody>
          <a:bodyPr/>
          <a:lstStyle/>
          <a:p>
            <a:r>
              <a:rPr lang="en-US" dirty="0"/>
              <a:t>Audio:</a:t>
            </a:r>
          </a:p>
          <a:p>
            <a:r>
              <a:rPr lang="en-US" dirty="0"/>
              <a:t>Item 2.7 drives team actions to ensure that students who are participating in tier 2 supports continue to have access to tier 1 supports. This is important because we can increase the impact of tier 2 supports by layering within Tier 1 foundations. This item references Tier 1 items which include teaching and acknowledging schoolwide expectations, access to the schoolwide acknowledgement system, effective response strategies when behavior expectations are not met, and effective classroom practices.  </a:t>
            </a:r>
          </a:p>
          <a:p>
            <a:endParaRPr lang="en-US" dirty="0"/>
          </a:p>
        </p:txBody>
      </p:sp>
      <p:sp>
        <p:nvSpPr>
          <p:cNvPr id="4" name="Slide Number Placeholder 3">
            <a:extLst>
              <a:ext uri="{FF2B5EF4-FFF2-40B4-BE49-F238E27FC236}">
                <a16:creationId xmlns:a16="http://schemas.microsoft.com/office/drawing/2014/main" id="{4BCA2046-CB1B-64B9-68E8-01A45F4AA5E1}"/>
              </a:ext>
            </a:extLst>
          </p:cNvPr>
          <p:cNvSpPr>
            <a:spLocks noGrp="1"/>
          </p:cNvSpPr>
          <p:nvPr>
            <p:ph type="sldNum" sz="quarter" idx="10"/>
          </p:nvPr>
        </p:nvSpPr>
        <p:spPr/>
        <p:txBody>
          <a:bodyPr/>
          <a:lstStyle/>
          <a:p>
            <a:fld id="{E7AF53DD-243B-40F1-AD08-FFE4BF14A87C}" type="slidenum">
              <a:rPr lang="en-US" smtClean="0"/>
              <a:t>25</a:t>
            </a:fld>
            <a:endParaRPr lang="en-US"/>
          </a:p>
        </p:txBody>
      </p:sp>
      <p:sp>
        <p:nvSpPr>
          <p:cNvPr id="5" name="Header Placeholder 4">
            <a:extLst>
              <a:ext uri="{FF2B5EF4-FFF2-40B4-BE49-F238E27FC236}">
                <a16:creationId xmlns:a16="http://schemas.microsoft.com/office/drawing/2014/main" id="{7439C564-D753-FC05-D09A-3DDAF42F29B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419814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5833C-AC0B-9402-2DA2-F06472F41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F359E-7263-4E24-A412-1F5D83986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CE02F-CF05-60F7-F6AD-038E678EE3C8}"/>
              </a:ext>
            </a:extLst>
          </p:cNvPr>
          <p:cNvSpPr>
            <a:spLocks noGrp="1"/>
          </p:cNvSpPr>
          <p:nvPr>
            <p:ph type="body" idx="1"/>
          </p:nvPr>
        </p:nvSpPr>
        <p:spPr/>
        <p:txBody>
          <a:bodyPr/>
          <a:lstStyle/>
          <a:p>
            <a:r>
              <a:rPr lang="en-US" dirty="0"/>
              <a:t>Audio:</a:t>
            </a:r>
          </a:p>
          <a:p>
            <a:r>
              <a:rPr lang="en-US" dirty="0"/>
              <a:t>Scoring for this item is based on the level of access to tier 1 supports for students who are receiving tier II interventions and the degree to which the tier II interventions are linked to tier 1 foundations. An example of this linkage could be the use of school-wide expectations in a student’s Check-in/Check-Out score sheet.</a:t>
            </a:r>
          </a:p>
        </p:txBody>
      </p:sp>
      <p:sp>
        <p:nvSpPr>
          <p:cNvPr id="4" name="Slide Number Placeholder 3">
            <a:extLst>
              <a:ext uri="{FF2B5EF4-FFF2-40B4-BE49-F238E27FC236}">
                <a16:creationId xmlns:a16="http://schemas.microsoft.com/office/drawing/2014/main" id="{44F6C9F4-6230-5023-AF99-1D7151CFB81F}"/>
              </a:ext>
            </a:extLst>
          </p:cNvPr>
          <p:cNvSpPr>
            <a:spLocks noGrp="1"/>
          </p:cNvSpPr>
          <p:nvPr>
            <p:ph type="sldNum" sz="quarter" idx="10"/>
          </p:nvPr>
        </p:nvSpPr>
        <p:spPr/>
        <p:txBody>
          <a:bodyPr/>
          <a:lstStyle/>
          <a:p>
            <a:fld id="{E7AF53DD-243B-40F1-AD08-FFE4BF14A87C}" type="slidenum">
              <a:rPr lang="en-US" smtClean="0"/>
              <a:t>26</a:t>
            </a:fld>
            <a:endParaRPr lang="en-US"/>
          </a:p>
        </p:txBody>
      </p:sp>
      <p:sp>
        <p:nvSpPr>
          <p:cNvPr id="5" name="Header Placeholder 4">
            <a:extLst>
              <a:ext uri="{FF2B5EF4-FFF2-40B4-BE49-F238E27FC236}">
                <a16:creationId xmlns:a16="http://schemas.microsoft.com/office/drawing/2014/main" id="{CDC6B5BC-D86C-7238-11D5-F9FEDF7D54FB}"/>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67960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C3910-8CB1-F4E9-DA45-3D40FABE0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95AF9-12D2-5D6E-252A-79081EFF0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F2381-FFC1-8CF4-2AC5-8F20AB5621FD}"/>
              </a:ext>
            </a:extLst>
          </p:cNvPr>
          <p:cNvSpPr>
            <a:spLocks noGrp="1"/>
          </p:cNvSpPr>
          <p:nvPr>
            <p:ph type="body" idx="1"/>
          </p:nvPr>
        </p:nvSpPr>
        <p:spPr/>
        <p:txBody>
          <a:bodyPr/>
          <a:lstStyle/>
          <a:p>
            <a:r>
              <a:rPr lang="en-US" dirty="0"/>
              <a:t>Audio:</a:t>
            </a:r>
          </a:p>
          <a:p>
            <a:r>
              <a:rPr lang="en-US" dirty="0"/>
              <a:t>The focus of this item is the explicit teaching to all relevant staff, families, and students both how to request assistance and also implement the tier 2 intervention as designed. </a:t>
            </a:r>
          </a:p>
        </p:txBody>
      </p:sp>
      <p:sp>
        <p:nvSpPr>
          <p:cNvPr id="4" name="Slide Number Placeholder 3">
            <a:extLst>
              <a:ext uri="{FF2B5EF4-FFF2-40B4-BE49-F238E27FC236}">
                <a16:creationId xmlns:a16="http://schemas.microsoft.com/office/drawing/2014/main" id="{44EB867D-D14A-ED9B-956B-21104D39897C}"/>
              </a:ext>
            </a:extLst>
          </p:cNvPr>
          <p:cNvSpPr>
            <a:spLocks noGrp="1"/>
          </p:cNvSpPr>
          <p:nvPr>
            <p:ph type="sldNum" sz="quarter" idx="10"/>
          </p:nvPr>
        </p:nvSpPr>
        <p:spPr/>
        <p:txBody>
          <a:bodyPr/>
          <a:lstStyle/>
          <a:p>
            <a:fld id="{E7AF53DD-243B-40F1-AD08-FFE4BF14A87C}" type="slidenum">
              <a:rPr lang="en-US" smtClean="0"/>
              <a:t>27</a:t>
            </a:fld>
            <a:endParaRPr lang="en-US"/>
          </a:p>
        </p:txBody>
      </p:sp>
      <p:sp>
        <p:nvSpPr>
          <p:cNvPr id="5" name="Header Placeholder 4">
            <a:extLst>
              <a:ext uri="{FF2B5EF4-FFF2-40B4-BE49-F238E27FC236}">
                <a16:creationId xmlns:a16="http://schemas.microsoft.com/office/drawing/2014/main" id="{236D3615-4DD9-BD81-4DE4-82E1130B1AA3}"/>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65007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CD0E-83FF-7E15-68AD-31B0E04E2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60881-7373-6DC6-1EDE-E8F758565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115FB-9B87-6004-77E9-21B2DC31B012}"/>
              </a:ext>
            </a:extLst>
          </p:cNvPr>
          <p:cNvSpPr>
            <a:spLocks noGrp="1"/>
          </p:cNvSpPr>
          <p:nvPr>
            <p:ph type="body" idx="1"/>
          </p:nvPr>
        </p:nvSpPr>
        <p:spPr/>
        <p:txBody>
          <a:bodyPr/>
          <a:lstStyle/>
          <a:p>
            <a:r>
              <a:rPr lang="en-US" dirty="0"/>
              <a:t>Audio:</a:t>
            </a:r>
          </a:p>
          <a:p>
            <a:r>
              <a:rPr lang="en-US" dirty="0"/>
              <a:t>Scoring for this item is based on the characteristics related to orientation and training of the request for assistance process and the implementation of the Tier 2 interventions used in the school. While teams strengthen their training approach, be sure to build into the plan opportunities for new staff, volunteers, and families new to the school to access the trainings. Also, it may be purposeful to plan a school-wide orientation to Tier 2 as a starting point. </a:t>
            </a:r>
          </a:p>
        </p:txBody>
      </p:sp>
      <p:sp>
        <p:nvSpPr>
          <p:cNvPr id="4" name="Slide Number Placeholder 3">
            <a:extLst>
              <a:ext uri="{FF2B5EF4-FFF2-40B4-BE49-F238E27FC236}">
                <a16:creationId xmlns:a16="http://schemas.microsoft.com/office/drawing/2014/main" id="{661C6709-B4F0-1320-A8AE-27A963B34283}"/>
              </a:ext>
            </a:extLst>
          </p:cNvPr>
          <p:cNvSpPr>
            <a:spLocks noGrp="1"/>
          </p:cNvSpPr>
          <p:nvPr>
            <p:ph type="sldNum" sz="quarter" idx="10"/>
          </p:nvPr>
        </p:nvSpPr>
        <p:spPr/>
        <p:txBody>
          <a:bodyPr/>
          <a:lstStyle/>
          <a:p>
            <a:fld id="{E7AF53DD-243B-40F1-AD08-FFE4BF14A87C}" type="slidenum">
              <a:rPr lang="en-US" smtClean="0"/>
              <a:t>28</a:t>
            </a:fld>
            <a:endParaRPr lang="en-US"/>
          </a:p>
        </p:txBody>
      </p:sp>
      <p:sp>
        <p:nvSpPr>
          <p:cNvPr id="5" name="Header Placeholder 4">
            <a:extLst>
              <a:ext uri="{FF2B5EF4-FFF2-40B4-BE49-F238E27FC236}">
                <a16:creationId xmlns:a16="http://schemas.microsoft.com/office/drawing/2014/main" id="{5087A020-2480-150B-B9FC-9E0701E0360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968483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09A4E-38ED-243E-8B72-7C6439DDE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5594A-55E8-20CA-261E-A1D4FDE6A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D2EC6-D01D-4A3A-6A6D-27B3C705C0F9}"/>
              </a:ext>
            </a:extLst>
          </p:cNvPr>
          <p:cNvSpPr>
            <a:spLocks noGrp="1"/>
          </p:cNvSpPr>
          <p:nvPr>
            <p:ph type="body" idx="1"/>
          </p:nvPr>
        </p:nvSpPr>
        <p:spPr/>
        <p:txBody>
          <a:bodyPr/>
          <a:lstStyle/>
          <a:p>
            <a:r>
              <a:rPr lang="en-US" dirty="0"/>
              <a:t>Audio:</a:t>
            </a:r>
          </a:p>
          <a:p>
            <a:r>
              <a:rPr lang="en-US" dirty="0"/>
              <a:t>The level of use item for Tier 2 encourages teams to monitor and track the number of students participating in Tier 2 supports and consider if that number is appropriate based on the total school population or context and is equitable across student subgroups. Similarly, teams monitor the success of students accessing tier 2 supports and ask questions about their data to identify any disproportionate participation or outcomes. Lastly, the item includes sharing of this data with Tier I and 3 teams.</a:t>
            </a:r>
          </a:p>
        </p:txBody>
      </p:sp>
      <p:sp>
        <p:nvSpPr>
          <p:cNvPr id="4" name="Slide Number Placeholder 3">
            <a:extLst>
              <a:ext uri="{FF2B5EF4-FFF2-40B4-BE49-F238E27FC236}">
                <a16:creationId xmlns:a16="http://schemas.microsoft.com/office/drawing/2014/main" id="{295FD9BE-02E1-FE6B-EBCC-B4BC0039DDC3}"/>
              </a:ext>
            </a:extLst>
          </p:cNvPr>
          <p:cNvSpPr>
            <a:spLocks noGrp="1"/>
          </p:cNvSpPr>
          <p:nvPr>
            <p:ph type="sldNum" sz="quarter" idx="10"/>
          </p:nvPr>
        </p:nvSpPr>
        <p:spPr/>
        <p:txBody>
          <a:bodyPr/>
          <a:lstStyle/>
          <a:p>
            <a:fld id="{E7AF53DD-243B-40F1-AD08-FFE4BF14A87C}" type="slidenum">
              <a:rPr lang="en-US" smtClean="0"/>
              <a:t>29</a:t>
            </a:fld>
            <a:endParaRPr lang="en-US"/>
          </a:p>
        </p:txBody>
      </p:sp>
      <p:sp>
        <p:nvSpPr>
          <p:cNvPr id="5" name="Header Placeholder 4">
            <a:extLst>
              <a:ext uri="{FF2B5EF4-FFF2-40B4-BE49-F238E27FC236}">
                <a16:creationId xmlns:a16="http://schemas.microsoft.com/office/drawing/2014/main" id="{E5571410-40F1-3FB6-98A5-4A78388C704D}"/>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89354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3E4AE-2395-FC0A-901A-153EF1B01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9AAAF-284E-B19D-F8A2-E58B1AAB6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D772D-B3DA-B37B-FA86-9D51AEBE867D}"/>
              </a:ext>
            </a:extLst>
          </p:cNvPr>
          <p:cNvSpPr>
            <a:spLocks noGrp="1"/>
          </p:cNvSpPr>
          <p:nvPr>
            <p:ph type="body" idx="1"/>
          </p:nvPr>
        </p:nvSpPr>
        <p:spPr/>
        <p:txBody>
          <a:bodyPr/>
          <a:lstStyle/>
          <a:p>
            <a:r>
              <a:rPr lang="en-US" dirty="0"/>
              <a:t>Audio: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purpose of the PBIS Tiered Fidelity Inventory (TFI) 3.0 is to provide a valid, reliable, and efficient measure of the extent to which school personnel are applying the core features of school-wide positive behavioral interventions and supports (SWPBIS). The TFI is divided into three sections (Tier 1: Universal PBIS Features; Tier 2: Targeted PBIS Features; and Tier 3: Intensive PBIS Features). The TFI is intended to guide both initial implementation and sustained use of PBIS.</a:t>
            </a:r>
            <a:r>
              <a:rPr lang="en-US" sz="2800" dirty="0">
                <a:effectLst/>
              </a:rPr>
              <a: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While each Tier of items can be used separately or in combination to assess the extent to which core features are in place, it is recommended that teams who intend to complete the Tier 2 items also complete the Tier 1 section to engage in a more well-rounded self-assessment</a:t>
            </a:r>
            <a:r>
              <a:rPr lang="en-US" sz="180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C0BBC1CE-1C59-A96B-0F32-B12D6563B29D}"/>
              </a:ext>
            </a:extLst>
          </p:cNvPr>
          <p:cNvSpPr>
            <a:spLocks noGrp="1"/>
          </p:cNvSpPr>
          <p:nvPr>
            <p:ph type="sldNum" sz="quarter" idx="10"/>
          </p:nvPr>
        </p:nvSpPr>
        <p:spPr/>
        <p:txBody>
          <a:bodyPr/>
          <a:lstStyle/>
          <a:p>
            <a:fld id="{E7AF53DD-243B-40F1-AD08-FFE4BF14A87C}" type="slidenum">
              <a:rPr lang="en-US" smtClean="0"/>
              <a:t>3</a:t>
            </a:fld>
            <a:endParaRPr lang="en-US"/>
          </a:p>
        </p:txBody>
      </p:sp>
      <p:sp>
        <p:nvSpPr>
          <p:cNvPr id="5" name="Header Placeholder 4">
            <a:extLst>
              <a:ext uri="{FF2B5EF4-FFF2-40B4-BE49-F238E27FC236}">
                <a16:creationId xmlns:a16="http://schemas.microsoft.com/office/drawing/2014/main" id="{D35E5780-5259-D8D6-8B72-D250927BE50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333390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4E03B-98B6-35F6-0F68-3245ECB3E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42E8D-C3AD-9904-536C-6C6A1E481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309F9-43AC-F28B-5CA3-055A0A91731A}"/>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Scoring for this item is based on the characteristics in the checklist. Note that full implementation specifies quarterly data sharing with Tier 1 and III teams. Generally, the level of Tier II supports should be between 5% and 15% of the total student population to be effective and worth the organizational costs.</a:t>
            </a:r>
          </a:p>
          <a:p>
            <a:endParaRPr lang="en-US" dirty="0"/>
          </a:p>
        </p:txBody>
      </p:sp>
      <p:sp>
        <p:nvSpPr>
          <p:cNvPr id="4" name="Slide Number Placeholder 3">
            <a:extLst>
              <a:ext uri="{FF2B5EF4-FFF2-40B4-BE49-F238E27FC236}">
                <a16:creationId xmlns:a16="http://schemas.microsoft.com/office/drawing/2014/main" id="{DD51BF1D-93B2-3815-C922-25880379B701}"/>
              </a:ext>
            </a:extLst>
          </p:cNvPr>
          <p:cNvSpPr>
            <a:spLocks noGrp="1"/>
          </p:cNvSpPr>
          <p:nvPr>
            <p:ph type="sldNum" sz="quarter" idx="10"/>
          </p:nvPr>
        </p:nvSpPr>
        <p:spPr/>
        <p:txBody>
          <a:bodyPr/>
          <a:lstStyle/>
          <a:p>
            <a:fld id="{E7AF53DD-243B-40F1-AD08-FFE4BF14A87C}" type="slidenum">
              <a:rPr lang="en-US" smtClean="0"/>
              <a:t>30</a:t>
            </a:fld>
            <a:endParaRPr lang="en-US"/>
          </a:p>
        </p:txBody>
      </p:sp>
      <p:sp>
        <p:nvSpPr>
          <p:cNvPr id="5" name="Header Placeholder 4">
            <a:extLst>
              <a:ext uri="{FF2B5EF4-FFF2-40B4-BE49-F238E27FC236}">
                <a16:creationId xmlns:a16="http://schemas.microsoft.com/office/drawing/2014/main" id="{FA5E693D-0C72-6DE4-95BB-ADFBBC9FE287}"/>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166683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01F97-CC31-973F-E541-0D6B71961F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45A5D-C049-7884-7245-F6B99BD35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54D83-5F58-9219-8FD1-DB0653DA0C81}"/>
              </a:ext>
            </a:extLst>
          </p:cNvPr>
          <p:cNvSpPr>
            <a:spLocks noGrp="1"/>
          </p:cNvSpPr>
          <p:nvPr>
            <p:ph type="body" idx="1"/>
          </p:nvPr>
        </p:nvSpPr>
        <p:spPr/>
        <p:txBody>
          <a:bodyPr/>
          <a:lstStyle/>
          <a:p>
            <a:r>
              <a:rPr lang="en-US" dirty="0"/>
              <a:t>Audio:</a:t>
            </a:r>
          </a:p>
          <a:p>
            <a:r>
              <a:rPr lang="en-US" dirty="0"/>
              <a:t>The focus of this item are the actions tier II teams take to purposefully engage students in the implementation of Tier II supports. Engaging students helps teams identify systematic barriers that may lead to disproportionate representation and strengthen the Tier II foundational practices identified in TFI items 2.3 -2.9.</a:t>
            </a:r>
          </a:p>
        </p:txBody>
      </p:sp>
      <p:sp>
        <p:nvSpPr>
          <p:cNvPr id="4" name="Slide Number Placeholder 3">
            <a:extLst>
              <a:ext uri="{FF2B5EF4-FFF2-40B4-BE49-F238E27FC236}">
                <a16:creationId xmlns:a16="http://schemas.microsoft.com/office/drawing/2014/main" id="{8424A532-E896-C6EF-0E6C-58929CE6750D}"/>
              </a:ext>
            </a:extLst>
          </p:cNvPr>
          <p:cNvSpPr>
            <a:spLocks noGrp="1"/>
          </p:cNvSpPr>
          <p:nvPr>
            <p:ph type="sldNum" sz="quarter" idx="10"/>
          </p:nvPr>
        </p:nvSpPr>
        <p:spPr/>
        <p:txBody>
          <a:bodyPr/>
          <a:lstStyle/>
          <a:p>
            <a:fld id="{E7AF53DD-243B-40F1-AD08-FFE4BF14A87C}" type="slidenum">
              <a:rPr lang="en-US" smtClean="0"/>
              <a:t>31</a:t>
            </a:fld>
            <a:endParaRPr lang="en-US"/>
          </a:p>
        </p:txBody>
      </p:sp>
      <p:sp>
        <p:nvSpPr>
          <p:cNvPr id="5" name="Header Placeholder 4">
            <a:extLst>
              <a:ext uri="{FF2B5EF4-FFF2-40B4-BE49-F238E27FC236}">
                <a16:creationId xmlns:a16="http://schemas.microsoft.com/office/drawing/2014/main" id="{69F2BB14-989D-0A15-8340-65614BAD37FE}"/>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642692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BD8D0-5CEC-AE99-71DC-B06FF4EF7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311E1-259E-A023-4854-0E1CD1C40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8C360-AF8F-A028-AC7D-AF3BABA9E29B}"/>
              </a:ext>
            </a:extLst>
          </p:cNvPr>
          <p:cNvSpPr>
            <a:spLocks noGrp="1"/>
          </p:cNvSpPr>
          <p:nvPr>
            <p:ph type="body" idx="1"/>
          </p:nvPr>
        </p:nvSpPr>
        <p:spPr/>
        <p:txBody>
          <a:bodyPr/>
          <a:lstStyle/>
          <a:p>
            <a:r>
              <a:rPr lang="en-US" dirty="0"/>
              <a:t>Scoring for this item is based on the criteria in the reflective questions. Higher scores are obtained when teams engage with a representative sample of students that results in purposeful action planning at least twice per year. </a:t>
            </a:r>
          </a:p>
        </p:txBody>
      </p:sp>
      <p:sp>
        <p:nvSpPr>
          <p:cNvPr id="4" name="Slide Number Placeholder 3">
            <a:extLst>
              <a:ext uri="{FF2B5EF4-FFF2-40B4-BE49-F238E27FC236}">
                <a16:creationId xmlns:a16="http://schemas.microsoft.com/office/drawing/2014/main" id="{4F6CE35A-3054-B925-2336-DD3EDC3AD7D9}"/>
              </a:ext>
            </a:extLst>
          </p:cNvPr>
          <p:cNvSpPr>
            <a:spLocks noGrp="1"/>
          </p:cNvSpPr>
          <p:nvPr>
            <p:ph type="sldNum" sz="quarter" idx="10"/>
          </p:nvPr>
        </p:nvSpPr>
        <p:spPr/>
        <p:txBody>
          <a:bodyPr/>
          <a:lstStyle/>
          <a:p>
            <a:fld id="{E7AF53DD-243B-40F1-AD08-FFE4BF14A87C}" type="slidenum">
              <a:rPr lang="en-US" smtClean="0"/>
              <a:t>32</a:t>
            </a:fld>
            <a:endParaRPr lang="en-US"/>
          </a:p>
        </p:txBody>
      </p:sp>
      <p:sp>
        <p:nvSpPr>
          <p:cNvPr id="5" name="Header Placeholder 4">
            <a:extLst>
              <a:ext uri="{FF2B5EF4-FFF2-40B4-BE49-F238E27FC236}">
                <a16:creationId xmlns:a16="http://schemas.microsoft.com/office/drawing/2014/main" id="{2F637CAF-C255-B812-5FF1-3F040140C8B2}"/>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434996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4CF4-1D74-0901-B7C9-A9ADCED92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86E90-63FA-E324-64ED-CE1923608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D959E-2C01-FF56-FD8A-7BDCF43CBB67}"/>
              </a:ext>
            </a:extLst>
          </p:cNvPr>
          <p:cNvSpPr>
            <a:spLocks noGrp="1"/>
          </p:cNvSpPr>
          <p:nvPr>
            <p:ph type="body" idx="1"/>
          </p:nvPr>
        </p:nvSpPr>
        <p:spPr/>
        <p:txBody>
          <a:bodyPr/>
          <a:lstStyle/>
          <a:p>
            <a:r>
              <a:rPr lang="en-US" dirty="0"/>
              <a:t>Audio:</a:t>
            </a:r>
          </a:p>
          <a:p>
            <a:r>
              <a:rPr lang="en-US" dirty="0"/>
              <a:t>Similar to the previous item, 2.11 focus on the engagement of family and community members who are representative of the school community, including marginalized groups. Engagement with these partners helps teams identify systematic barriers that may lead to disproportionate representation and strengthen the Tier II foundational practices identified in TFI items 2.3 -2.9.</a:t>
            </a:r>
          </a:p>
        </p:txBody>
      </p:sp>
      <p:sp>
        <p:nvSpPr>
          <p:cNvPr id="4" name="Slide Number Placeholder 3">
            <a:extLst>
              <a:ext uri="{FF2B5EF4-FFF2-40B4-BE49-F238E27FC236}">
                <a16:creationId xmlns:a16="http://schemas.microsoft.com/office/drawing/2014/main" id="{5DEE1A4B-7A40-64C3-7D80-F4F228BFD653}"/>
              </a:ext>
            </a:extLst>
          </p:cNvPr>
          <p:cNvSpPr>
            <a:spLocks noGrp="1"/>
          </p:cNvSpPr>
          <p:nvPr>
            <p:ph type="sldNum" sz="quarter" idx="10"/>
          </p:nvPr>
        </p:nvSpPr>
        <p:spPr/>
        <p:txBody>
          <a:bodyPr/>
          <a:lstStyle/>
          <a:p>
            <a:fld id="{E7AF53DD-243B-40F1-AD08-FFE4BF14A87C}" type="slidenum">
              <a:rPr lang="en-US" smtClean="0"/>
              <a:t>33</a:t>
            </a:fld>
            <a:endParaRPr lang="en-US"/>
          </a:p>
        </p:txBody>
      </p:sp>
      <p:sp>
        <p:nvSpPr>
          <p:cNvPr id="5" name="Header Placeholder 4">
            <a:extLst>
              <a:ext uri="{FF2B5EF4-FFF2-40B4-BE49-F238E27FC236}">
                <a16:creationId xmlns:a16="http://schemas.microsoft.com/office/drawing/2014/main" id="{12D13175-930F-FE2E-2D8C-5C6A8EA3748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542773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D1961-1A96-806C-0B76-D47A6C167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C1A46-F2DF-A057-A9F9-D7C216CF8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18D39-85FD-104B-68A1-680BCB6AE471}"/>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Scoring for this item is based on the criteria in the reflective questions. Higher scores are obtained when teams engage with a representative sample of students that results in purposeful action planning at least twice per year. Often, teams find that families and community members are able to provide access to information that is typically out of the reach of the schools and provide essential context, particularly when engaging in problem solving.  </a:t>
            </a:r>
          </a:p>
          <a:p>
            <a:endParaRPr lang="en-US" dirty="0"/>
          </a:p>
        </p:txBody>
      </p:sp>
      <p:sp>
        <p:nvSpPr>
          <p:cNvPr id="4" name="Slide Number Placeholder 3">
            <a:extLst>
              <a:ext uri="{FF2B5EF4-FFF2-40B4-BE49-F238E27FC236}">
                <a16:creationId xmlns:a16="http://schemas.microsoft.com/office/drawing/2014/main" id="{A9D5B071-7FC3-34DA-527A-F0AC37277046}"/>
              </a:ext>
            </a:extLst>
          </p:cNvPr>
          <p:cNvSpPr>
            <a:spLocks noGrp="1"/>
          </p:cNvSpPr>
          <p:nvPr>
            <p:ph type="sldNum" sz="quarter" idx="10"/>
          </p:nvPr>
        </p:nvSpPr>
        <p:spPr/>
        <p:txBody>
          <a:bodyPr/>
          <a:lstStyle/>
          <a:p>
            <a:fld id="{E7AF53DD-243B-40F1-AD08-FFE4BF14A87C}" type="slidenum">
              <a:rPr lang="en-US" smtClean="0"/>
              <a:t>34</a:t>
            </a:fld>
            <a:endParaRPr lang="en-US"/>
          </a:p>
        </p:txBody>
      </p:sp>
      <p:sp>
        <p:nvSpPr>
          <p:cNvPr id="5" name="Header Placeholder 4">
            <a:extLst>
              <a:ext uri="{FF2B5EF4-FFF2-40B4-BE49-F238E27FC236}">
                <a16:creationId xmlns:a16="http://schemas.microsoft.com/office/drawing/2014/main" id="{5CE226C6-3497-7926-B118-E780B042A509}"/>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584155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4A258-27EF-F417-A8FD-7EEBC11EA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80941-FFFD-877A-439C-7926405D4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41C159-7A8F-576F-4811-C11B4C148B15}"/>
              </a:ext>
            </a:extLst>
          </p:cNvPr>
          <p:cNvSpPr>
            <a:spLocks noGrp="1"/>
          </p:cNvSpPr>
          <p:nvPr>
            <p:ph type="body" idx="1"/>
          </p:nvPr>
        </p:nvSpPr>
        <p:spPr/>
        <p:txBody>
          <a:bodyPr/>
          <a:lstStyle/>
          <a:p>
            <a:r>
              <a:rPr lang="en-US" dirty="0"/>
              <a:t>Audio:</a:t>
            </a:r>
          </a:p>
          <a:p>
            <a:r>
              <a:rPr lang="en-US" dirty="0"/>
              <a:t>The third engagement item is focused on faculty and staff. Similar to student, parent and community partner engagement, the voices of all faculty and staff strengthen tier II implementation and help identify any barriers that may lead to disproportionality. </a:t>
            </a:r>
          </a:p>
        </p:txBody>
      </p:sp>
      <p:sp>
        <p:nvSpPr>
          <p:cNvPr id="4" name="Slide Number Placeholder 3">
            <a:extLst>
              <a:ext uri="{FF2B5EF4-FFF2-40B4-BE49-F238E27FC236}">
                <a16:creationId xmlns:a16="http://schemas.microsoft.com/office/drawing/2014/main" id="{5D7CC70A-E08E-63C3-A807-4EA90D106852}"/>
              </a:ext>
            </a:extLst>
          </p:cNvPr>
          <p:cNvSpPr>
            <a:spLocks noGrp="1"/>
          </p:cNvSpPr>
          <p:nvPr>
            <p:ph type="sldNum" sz="quarter" idx="10"/>
          </p:nvPr>
        </p:nvSpPr>
        <p:spPr/>
        <p:txBody>
          <a:bodyPr/>
          <a:lstStyle/>
          <a:p>
            <a:fld id="{E7AF53DD-243B-40F1-AD08-FFE4BF14A87C}" type="slidenum">
              <a:rPr lang="en-US" smtClean="0"/>
              <a:t>35</a:t>
            </a:fld>
            <a:endParaRPr lang="en-US"/>
          </a:p>
        </p:txBody>
      </p:sp>
      <p:sp>
        <p:nvSpPr>
          <p:cNvPr id="5" name="Header Placeholder 4">
            <a:extLst>
              <a:ext uri="{FF2B5EF4-FFF2-40B4-BE49-F238E27FC236}">
                <a16:creationId xmlns:a16="http://schemas.microsoft.com/office/drawing/2014/main" id="{6058D7F1-8108-7C94-9337-605D1B071F19}"/>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429615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58FDB-D158-ED40-CD2D-A01B746BF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1D1CE-0189-E008-3017-4975F4476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64924-D675-905D-222F-527F9F807E99}"/>
              </a:ext>
            </a:extLst>
          </p:cNvPr>
          <p:cNvSpPr>
            <a:spLocks noGrp="1"/>
          </p:cNvSpPr>
          <p:nvPr>
            <p:ph type="body" idx="1"/>
          </p:nvPr>
        </p:nvSpPr>
        <p:spPr/>
        <p:txBody>
          <a:bodyPr/>
          <a:lstStyle/>
          <a:p>
            <a:r>
              <a:rPr lang="en-US" dirty="0"/>
              <a:t>Audio: </a:t>
            </a:r>
          </a:p>
          <a:p>
            <a:r>
              <a:rPr lang="en-US" dirty="0"/>
              <a:t>Scoring or this item is based on the depth of engagement for faculty and staff on the school’s Tier II practices, data review, and action planning. Increased frequency of these actions are associated with higher scores. </a:t>
            </a:r>
          </a:p>
        </p:txBody>
      </p:sp>
      <p:sp>
        <p:nvSpPr>
          <p:cNvPr id="4" name="Slide Number Placeholder 3">
            <a:extLst>
              <a:ext uri="{FF2B5EF4-FFF2-40B4-BE49-F238E27FC236}">
                <a16:creationId xmlns:a16="http://schemas.microsoft.com/office/drawing/2014/main" id="{FE81E3EA-980C-D522-498C-84C6F74266CB}"/>
              </a:ext>
            </a:extLst>
          </p:cNvPr>
          <p:cNvSpPr>
            <a:spLocks noGrp="1"/>
          </p:cNvSpPr>
          <p:nvPr>
            <p:ph type="sldNum" sz="quarter" idx="10"/>
          </p:nvPr>
        </p:nvSpPr>
        <p:spPr/>
        <p:txBody>
          <a:bodyPr/>
          <a:lstStyle/>
          <a:p>
            <a:fld id="{E7AF53DD-243B-40F1-AD08-FFE4BF14A87C}" type="slidenum">
              <a:rPr lang="en-US" smtClean="0"/>
              <a:t>36</a:t>
            </a:fld>
            <a:endParaRPr lang="en-US"/>
          </a:p>
        </p:txBody>
      </p:sp>
      <p:sp>
        <p:nvSpPr>
          <p:cNvPr id="5" name="Header Placeholder 4">
            <a:extLst>
              <a:ext uri="{FF2B5EF4-FFF2-40B4-BE49-F238E27FC236}">
                <a16:creationId xmlns:a16="http://schemas.microsoft.com/office/drawing/2014/main" id="{4C3110CE-BA39-5B6E-86CA-0C4E94F3CB6A}"/>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959458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AF3E-8ACE-5DF4-F0F0-EB31E7DD5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55D82-A070-99EC-712D-8AB6440DE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4C634-403A-AF8B-A2BF-05E944F98C85}"/>
              </a:ext>
            </a:extLst>
          </p:cNvPr>
          <p:cNvSpPr>
            <a:spLocks noGrp="1"/>
          </p:cNvSpPr>
          <p:nvPr>
            <p:ph type="body" idx="1"/>
          </p:nvPr>
        </p:nvSpPr>
        <p:spPr/>
        <p:txBody>
          <a:bodyPr/>
          <a:lstStyle/>
          <a:p>
            <a:r>
              <a:rPr lang="en-US" dirty="0"/>
              <a:t>Audio:</a:t>
            </a:r>
          </a:p>
          <a:p>
            <a:r>
              <a:rPr lang="en-US" dirty="0"/>
              <a:t>This is the first item in the Tier II data subscale and it is focused on outcomes for students who are receiving Tier II supports. Notice that the data review includes disaggregation by group and individual students and the item includes a process for adjusting support to increase student responsiveness. </a:t>
            </a:r>
          </a:p>
        </p:txBody>
      </p:sp>
      <p:sp>
        <p:nvSpPr>
          <p:cNvPr id="4" name="Slide Number Placeholder 3">
            <a:extLst>
              <a:ext uri="{FF2B5EF4-FFF2-40B4-BE49-F238E27FC236}">
                <a16:creationId xmlns:a16="http://schemas.microsoft.com/office/drawing/2014/main" id="{B4A1B125-3A23-56E3-0D33-EC2B318C39EA}"/>
              </a:ext>
            </a:extLst>
          </p:cNvPr>
          <p:cNvSpPr>
            <a:spLocks noGrp="1"/>
          </p:cNvSpPr>
          <p:nvPr>
            <p:ph type="sldNum" sz="quarter" idx="10"/>
          </p:nvPr>
        </p:nvSpPr>
        <p:spPr/>
        <p:txBody>
          <a:bodyPr/>
          <a:lstStyle/>
          <a:p>
            <a:fld id="{E7AF53DD-243B-40F1-AD08-FFE4BF14A87C}" type="slidenum">
              <a:rPr lang="en-US" smtClean="0"/>
              <a:t>37</a:t>
            </a:fld>
            <a:endParaRPr lang="en-US"/>
          </a:p>
        </p:txBody>
      </p:sp>
      <p:sp>
        <p:nvSpPr>
          <p:cNvPr id="5" name="Header Placeholder 4">
            <a:extLst>
              <a:ext uri="{FF2B5EF4-FFF2-40B4-BE49-F238E27FC236}">
                <a16:creationId xmlns:a16="http://schemas.microsoft.com/office/drawing/2014/main" id="{00146237-1CAB-4C5A-7C81-C2207EB9D02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731986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93930-25EF-406E-7641-7693600C4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03FA3-C8DE-F5E8-195C-5D1F53664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276F3-7F61-7DEF-09B4-C932D7F66475}"/>
              </a:ext>
            </a:extLst>
          </p:cNvPr>
          <p:cNvSpPr>
            <a:spLocks noGrp="1"/>
          </p:cNvSpPr>
          <p:nvPr>
            <p:ph type="body" idx="1"/>
          </p:nvPr>
        </p:nvSpPr>
        <p:spPr/>
        <p:txBody>
          <a:bodyPr/>
          <a:lstStyle/>
          <a:p>
            <a:r>
              <a:rPr lang="en-US" dirty="0"/>
              <a:t>Audio:</a:t>
            </a:r>
          </a:p>
          <a:p>
            <a:r>
              <a:rPr lang="en-US" dirty="0"/>
              <a:t>While this item is part of the data subscale, it relies on a systematic process to gather, review, and respond to data. Part of an effective response is to follow a written process to intensify, modify, or fade the support as necessary. It is important for teams to consider each Tier II intervention separately when planning modifications or adjustments. The next slide provides some resources to assist with Tier II data collection. </a:t>
            </a:r>
          </a:p>
        </p:txBody>
      </p:sp>
      <p:sp>
        <p:nvSpPr>
          <p:cNvPr id="4" name="Slide Number Placeholder 3">
            <a:extLst>
              <a:ext uri="{FF2B5EF4-FFF2-40B4-BE49-F238E27FC236}">
                <a16:creationId xmlns:a16="http://schemas.microsoft.com/office/drawing/2014/main" id="{8AE9E2A2-B74A-8DDB-FAD0-3100EA270AFC}"/>
              </a:ext>
            </a:extLst>
          </p:cNvPr>
          <p:cNvSpPr>
            <a:spLocks noGrp="1"/>
          </p:cNvSpPr>
          <p:nvPr>
            <p:ph type="sldNum" sz="quarter" idx="10"/>
          </p:nvPr>
        </p:nvSpPr>
        <p:spPr/>
        <p:txBody>
          <a:bodyPr/>
          <a:lstStyle/>
          <a:p>
            <a:fld id="{E7AF53DD-243B-40F1-AD08-FFE4BF14A87C}" type="slidenum">
              <a:rPr lang="en-US" smtClean="0"/>
              <a:t>38</a:t>
            </a:fld>
            <a:endParaRPr lang="en-US"/>
          </a:p>
        </p:txBody>
      </p:sp>
      <p:sp>
        <p:nvSpPr>
          <p:cNvPr id="5" name="Header Placeholder 4">
            <a:extLst>
              <a:ext uri="{FF2B5EF4-FFF2-40B4-BE49-F238E27FC236}">
                <a16:creationId xmlns:a16="http://schemas.microsoft.com/office/drawing/2014/main" id="{EA4CC40A-AC67-D5E8-101F-69D4435B4550}"/>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522194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0BBE7-31C2-BFD3-BB7C-46809F5EF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1505-B6FF-080A-69DF-10202BC45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F5836-765F-26F0-4679-4037D471CB9F}"/>
              </a:ext>
            </a:extLst>
          </p:cNvPr>
          <p:cNvSpPr>
            <a:spLocks noGrp="1"/>
          </p:cNvSpPr>
          <p:nvPr>
            <p:ph type="body" idx="1"/>
          </p:nvPr>
        </p:nvSpPr>
        <p:spPr/>
        <p:txBody>
          <a:bodyPr/>
          <a:lstStyle/>
          <a:p>
            <a:r>
              <a:rPr lang="en-US" dirty="0"/>
              <a:t>Audio:</a:t>
            </a:r>
          </a:p>
          <a:p>
            <a:r>
              <a:rPr lang="en-US" dirty="0"/>
              <a:t>This data item focuses on the fidelity of implementation of Tier II supports, or the degree to which the support is being delivered as planned. Fidelity is a critical component of successful outcomes for Tier II implementation, particularly when making decisions about adjustments or modifications. Simply put, if the interventions are not being delivered fully, we cannot make accurate conclusions about their effectiveness. Further, we cannot expect student outcomes without high fidelity of implementation. </a:t>
            </a:r>
          </a:p>
        </p:txBody>
      </p:sp>
      <p:sp>
        <p:nvSpPr>
          <p:cNvPr id="4" name="Slide Number Placeholder 3">
            <a:extLst>
              <a:ext uri="{FF2B5EF4-FFF2-40B4-BE49-F238E27FC236}">
                <a16:creationId xmlns:a16="http://schemas.microsoft.com/office/drawing/2014/main" id="{99E5AEA2-BC7A-E813-5C8C-517160CB6C19}"/>
              </a:ext>
            </a:extLst>
          </p:cNvPr>
          <p:cNvSpPr>
            <a:spLocks noGrp="1"/>
          </p:cNvSpPr>
          <p:nvPr>
            <p:ph type="sldNum" sz="quarter" idx="10"/>
          </p:nvPr>
        </p:nvSpPr>
        <p:spPr/>
        <p:txBody>
          <a:bodyPr/>
          <a:lstStyle/>
          <a:p>
            <a:fld id="{E7AF53DD-243B-40F1-AD08-FFE4BF14A87C}" type="slidenum">
              <a:rPr lang="en-US" smtClean="0"/>
              <a:t>40</a:t>
            </a:fld>
            <a:endParaRPr lang="en-US"/>
          </a:p>
        </p:txBody>
      </p:sp>
      <p:sp>
        <p:nvSpPr>
          <p:cNvPr id="5" name="Header Placeholder 4">
            <a:extLst>
              <a:ext uri="{FF2B5EF4-FFF2-40B4-BE49-F238E27FC236}">
                <a16:creationId xmlns:a16="http://schemas.microsoft.com/office/drawing/2014/main" id="{C5199FFA-2954-CD49-F134-EB761E3CD6D7}"/>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180978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TFI is completed by a school’s leadership Team or Systems Planning Team (typically 3-8 individuals including a building administrator and external coach or district coordinator), often with input from Tier 1, 2, and/or 3 teams if these are independent groups. It is strongly recommended that the TFI be completed with an external PBIS coach as a facilitator. Validity research on the TFI 3.0 shows that school teams are more accurate when an external coach facilitates TFI completion.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School teams are encouraged to self-assess PBIS implementation when they initially launch implementation of PBIS and then every third or fourth meeting until they reach fidelity across three consecutive administrations. Once fidelity on a tier is met, the team may choose to shift to annual TFI assessment to evaluate sustained implementation. Note that schools new to PBIS may start by using only the Tier 1 section of the TFI, and as they improve their implementation of Tier 1, they may add assessment of Tier 2 and/or Tier 3 features.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TFI may be completed using paper and pencil or by accessing the forms on </a:t>
            </a:r>
            <a:r>
              <a:rPr lang="en-US" sz="1800" dirty="0" err="1">
                <a:effectLst/>
                <a:latin typeface="Times New Roman" panose="02020603050405020304" pitchFamily="18" charset="0"/>
                <a:ea typeface="Times New Roman" panose="02020603050405020304" pitchFamily="18" charset="0"/>
              </a:rPr>
              <a:t>www.pbisapps.org</a:t>
            </a:r>
            <a:r>
              <a:rPr lang="en-US" sz="1800" dirty="0">
                <a:effectLst/>
                <a:latin typeface="Times New Roman" panose="02020603050405020304" pitchFamily="18" charset="0"/>
                <a:ea typeface="Times New Roman" panose="02020603050405020304" pitchFamily="18" charset="0"/>
              </a:rPr>
              <a:t>. Any school working with a state PBIS coordinator may access the website, TFI content, and reports. The TFI may also be downloaded from </a:t>
            </a:r>
            <a:r>
              <a:rPr lang="en-US" sz="1800" dirty="0" err="1">
                <a:effectLst/>
                <a:latin typeface="Times New Roman" panose="02020603050405020304" pitchFamily="18" charset="0"/>
                <a:ea typeface="Times New Roman" panose="02020603050405020304" pitchFamily="18" charset="0"/>
              </a:rPr>
              <a:t>www.pbis.org</a:t>
            </a:r>
            <a:r>
              <a:rPr lang="en-US" sz="1800" dirty="0">
                <a:effectLst/>
                <a:latin typeface="Times New Roman" panose="02020603050405020304" pitchFamily="18" charset="0"/>
                <a:ea typeface="Times New Roman" panose="02020603050405020304" pitchFamily="18" charset="0"/>
              </a:rPr>
              <a:t>. There is no cost to use the TFI or its online scoring and reporting features</a:t>
            </a:r>
            <a:r>
              <a:rPr lang="en-US" sz="2800" dirty="0">
                <a:effectLst/>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4</a:t>
            </a:fld>
            <a:endParaRPr lang="en-US"/>
          </a:p>
        </p:txBody>
      </p:sp>
    </p:spTree>
    <p:extLst>
      <p:ext uri="{BB962C8B-B14F-4D97-AF65-F5344CB8AC3E}">
        <p14:creationId xmlns:p14="http://schemas.microsoft.com/office/powerpoint/2010/main" val="2265831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49803-DC79-80BD-6F81-5A95BDDEB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DC636-1C22-D161-C602-ADF84045F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B8CA0-2269-C148-AE51-850AED2BCEAF}"/>
              </a:ext>
            </a:extLst>
          </p:cNvPr>
          <p:cNvSpPr>
            <a:spLocks noGrp="1"/>
          </p:cNvSpPr>
          <p:nvPr>
            <p:ph type="body" idx="1"/>
          </p:nvPr>
        </p:nvSpPr>
        <p:spPr/>
        <p:txBody>
          <a:bodyPr/>
          <a:lstStyle/>
          <a:p>
            <a:r>
              <a:rPr lang="en-US" dirty="0"/>
              <a:t>Audio:</a:t>
            </a:r>
          </a:p>
          <a:p>
            <a:r>
              <a:rPr lang="en-US" dirty="0"/>
              <a:t>Full implementation of this item is characterized by the use of periodic fidelity assessment for all of the Tier II interventions that are in use, and use of that data to make adjustments to those supports. Teams may find it helpful to establish data routines to assist with this criteria. For example, one Tier 2 team member could be responsible for conducting monthly fidelity probes and bringing that information to the team. </a:t>
            </a:r>
          </a:p>
        </p:txBody>
      </p:sp>
      <p:sp>
        <p:nvSpPr>
          <p:cNvPr id="4" name="Slide Number Placeholder 3">
            <a:extLst>
              <a:ext uri="{FF2B5EF4-FFF2-40B4-BE49-F238E27FC236}">
                <a16:creationId xmlns:a16="http://schemas.microsoft.com/office/drawing/2014/main" id="{1D6AD8DC-7129-EE5D-F941-376246CCF267}"/>
              </a:ext>
            </a:extLst>
          </p:cNvPr>
          <p:cNvSpPr>
            <a:spLocks noGrp="1"/>
          </p:cNvSpPr>
          <p:nvPr>
            <p:ph type="sldNum" sz="quarter" idx="10"/>
          </p:nvPr>
        </p:nvSpPr>
        <p:spPr/>
        <p:txBody>
          <a:bodyPr/>
          <a:lstStyle/>
          <a:p>
            <a:fld id="{E7AF53DD-243B-40F1-AD08-FFE4BF14A87C}" type="slidenum">
              <a:rPr lang="en-US" smtClean="0"/>
              <a:t>41</a:t>
            </a:fld>
            <a:endParaRPr lang="en-US"/>
          </a:p>
        </p:txBody>
      </p:sp>
      <p:sp>
        <p:nvSpPr>
          <p:cNvPr id="5" name="Header Placeholder 4">
            <a:extLst>
              <a:ext uri="{FF2B5EF4-FFF2-40B4-BE49-F238E27FC236}">
                <a16:creationId xmlns:a16="http://schemas.microsoft.com/office/drawing/2014/main" id="{1D9FB651-F4E0-5C95-73B1-107EE8BBFF45}"/>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86805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99A0-3073-726A-5FBE-CE22C4218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9E576-4A69-5671-DEF6-5342239AD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1F699-C230-4361-7A15-5D7B2EF7B3D9}"/>
              </a:ext>
            </a:extLst>
          </p:cNvPr>
          <p:cNvSpPr>
            <a:spLocks noGrp="1"/>
          </p:cNvSpPr>
          <p:nvPr>
            <p:ph type="body" idx="1"/>
          </p:nvPr>
        </p:nvSpPr>
        <p:spPr/>
        <p:txBody>
          <a:bodyPr/>
          <a:lstStyle/>
          <a:p>
            <a:r>
              <a:rPr lang="en-US" dirty="0"/>
              <a:t>Audio:</a:t>
            </a:r>
          </a:p>
          <a:p>
            <a:r>
              <a:rPr lang="en-US" dirty="0"/>
              <a:t>The last Tier II data item is related to the evaluation plan, which documents the fidelity, effectiveness, and equitable use of the Tier II supports in place. Included in this item is the integration of this data with other data sources and sharing with staff, families, community partners, and with the district in ways that are usable.  </a:t>
            </a:r>
          </a:p>
        </p:txBody>
      </p:sp>
      <p:sp>
        <p:nvSpPr>
          <p:cNvPr id="4" name="Slide Number Placeholder 3">
            <a:extLst>
              <a:ext uri="{FF2B5EF4-FFF2-40B4-BE49-F238E27FC236}">
                <a16:creationId xmlns:a16="http://schemas.microsoft.com/office/drawing/2014/main" id="{AE59B705-195E-E89F-1C5F-61A18609E2F6}"/>
              </a:ext>
            </a:extLst>
          </p:cNvPr>
          <p:cNvSpPr>
            <a:spLocks noGrp="1"/>
          </p:cNvSpPr>
          <p:nvPr>
            <p:ph type="sldNum" sz="quarter" idx="10"/>
          </p:nvPr>
        </p:nvSpPr>
        <p:spPr/>
        <p:txBody>
          <a:bodyPr/>
          <a:lstStyle/>
          <a:p>
            <a:fld id="{E7AF53DD-243B-40F1-AD08-FFE4BF14A87C}" type="slidenum">
              <a:rPr lang="en-US" smtClean="0"/>
              <a:t>42</a:t>
            </a:fld>
            <a:endParaRPr lang="en-US"/>
          </a:p>
        </p:txBody>
      </p:sp>
      <p:sp>
        <p:nvSpPr>
          <p:cNvPr id="5" name="Header Placeholder 4">
            <a:extLst>
              <a:ext uri="{FF2B5EF4-FFF2-40B4-BE49-F238E27FC236}">
                <a16:creationId xmlns:a16="http://schemas.microsoft.com/office/drawing/2014/main" id="{7BC16B1F-7EA2-9493-93A8-A42F4AE1F023}"/>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512910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915B9-3F9E-9AB0-CCA6-FBFFE37EC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E77C0-3177-45D5-045E-BEBD090B1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F805E-50EB-5D5A-AAAC-128703055E6B}"/>
              </a:ext>
            </a:extLst>
          </p:cNvPr>
          <p:cNvSpPr>
            <a:spLocks noGrp="1"/>
          </p:cNvSpPr>
          <p:nvPr>
            <p:ph type="body" idx="1"/>
          </p:nvPr>
        </p:nvSpPr>
        <p:spPr/>
        <p:txBody>
          <a:bodyPr/>
          <a:lstStyle/>
          <a:p>
            <a:r>
              <a:rPr lang="en-US" dirty="0"/>
              <a:t>Audio:</a:t>
            </a:r>
          </a:p>
          <a:p>
            <a:r>
              <a:rPr lang="en-US" dirty="0"/>
              <a:t>Scoring for this item is based on measurement of both fidelity and effectiveness, the integration of other data, and communication with relevant partners. Further, the evaluation plan should be connected to clear action items or alternations to programming. </a:t>
            </a:r>
          </a:p>
          <a:p>
            <a:endParaRPr lang="en-US" dirty="0"/>
          </a:p>
        </p:txBody>
      </p:sp>
      <p:sp>
        <p:nvSpPr>
          <p:cNvPr id="4" name="Slide Number Placeholder 3">
            <a:extLst>
              <a:ext uri="{FF2B5EF4-FFF2-40B4-BE49-F238E27FC236}">
                <a16:creationId xmlns:a16="http://schemas.microsoft.com/office/drawing/2014/main" id="{D196AB25-5869-729D-DB74-19BC7473588A}"/>
              </a:ext>
            </a:extLst>
          </p:cNvPr>
          <p:cNvSpPr>
            <a:spLocks noGrp="1"/>
          </p:cNvSpPr>
          <p:nvPr>
            <p:ph type="sldNum" sz="quarter" idx="10"/>
          </p:nvPr>
        </p:nvSpPr>
        <p:spPr/>
        <p:txBody>
          <a:bodyPr/>
          <a:lstStyle/>
          <a:p>
            <a:fld id="{E7AF53DD-243B-40F1-AD08-FFE4BF14A87C}" type="slidenum">
              <a:rPr lang="en-US" smtClean="0"/>
              <a:t>43</a:t>
            </a:fld>
            <a:endParaRPr lang="en-US"/>
          </a:p>
        </p:txBody>
      </p:sp>
      <p:sp>
        <p:nvSpPr>
          <p:cNvPr id="5" name="Header Placeholder 4">
            <a:extLst>
              <a:ext uri="{FF2B5EF4-FFF2-40B4-BE49-F238E27FC236}">
                <a16:creationId xmlns:a16="http://schemas.microsoft.com/office/drawing/2014/main" id="{9B24EA90-A93A-A00A-0008-FA952368FA2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085583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Here is an example of an Annual Tier II Evaluation Plan that addresses fidelity, effectiveness, and equitable use of Tier II practices. </a:t>
            </a:r>
          </a:p>
        </p:txBody>
      </p:sp>
      <p:sp>
        <p:nvSpPr>
          <p:cNvPr id="4" name="Slide Number Placeholder 3"/>
          <p:cNvSpPr>
            <a:spLocks noGrp="1"/>
          </p:cNvSpPr>
          <p:nvPr>
            <p:ph type="sldNum" sz="quarter" idx="5"/>
          </p:nvPr>
        </p:nvSpPr>
        <p:spPr/>
        <p:txBody>
          <a:bodyPr/>
          <a:lstStyle/>
          <a:p>
            <a:fld id="{BB7560A0-9610-47FB-9290-AE32838C38AE}" type="slidenum">
              <a:rPr lang="en-US" smtClean="0"/>
              <a:t>44</a:t>
            </a:fld>
            <a:endParaRPr lang="en-US"/>
          </a:p>
        </p:txBody>
      </p:sp>
    </p:spTree>
    <p:extLst>
      <p:ext uri="{BB962C8B-B14F-4D97-AF65-F5344CB8AC3E}">
        <p14:creationId xmlns:p14="http://schemas.microsoft.com/office/powerpoint/2010/main" val="1151319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reviewing the Tiered Fidelity Inventory 3.0 resource presentation. The purpose of this slide deck is to review the format of the Tier 2 section of the fidelity tool, provide clear steps for administration, and provide scoring guidance for school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further questions, please reach out to us at support@pbisapps.org, training@pbisapps.org, or give us a call at 855-455-8194</a:t>
            </a:r>
          </a:p>
          <a:p>
            <a:endParaRPr lang="en-US" dirty="0"/>
          </a:p>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45</a:t>
            </a:fld>
            <a:endParaRPr lang="en-US"/>
          </a:p>
        </p:txBody>
      </p:sp>
    </p:spTree>
    <p:extLst>
      <p:ext uri="{BB962C8B-B14F-4D97-AF65-F5344CB8AC3E}">
        <p14:creationId xmlns:p14="http://schemas.microsoft.com/office/powerpoint/2010/main" val="383279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5</a:t>
            </a:fld>
            <a:endParaRPr lang="en-US"/>
          </a:p>
        </p:txBody>
      </p:sp>
    </p:spTree>
    <p:extLst>
      <p:ext uri="{BB962C8B-B14F-4D97-AF65-F5344CB8AC3E}">
        <p14:creationId xmlns:p14="http://schemas.microsoft.com/office/powerpoint/2010/main" val="32464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176B-4167-F51C-4B1F-64478A186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08242-3EC1-1F14-43F7-AFC724CDB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1141C-9957-F655-701F-F2137FF145C2}"/>
              </a:ext>
            </a:extLst>
          </p:cNvPr>
          <p:cNvSpPr>
            <a:spLocks noGrp="1"/>
          </p:cNvSpPr>
          <p:nvPr>
            <p:ph type="body" idx="1"/>
          </p:nvPr>
        </p:nvSpPr>
        <p:spPr/>
        <p:txBody>
          <a:bodyPr/>
          <a:lstStyle/>
          <a:p>
            <a:r>
              <a:rPr lang="en-US" dirty="0"/>
              <a:t>Audio:</a:t>
            </a:r>
          </a:p>
          <a:p>
            <a:r>
              <a:rPr lang="en-US" dirty="0"/>
              <a:t>There may be terminology or acronyms used throughout the TFI that is unfamiliar to your team. You can reference the Glossary and Acronym Key in the manual for clarification.</a:t>
            </a:r>
          </a:p>
        </p:txBody>
      </p:sp>
      <p:sp>
        <p:nvSpPr>
          <p:cNvPr id="4" name="Header Placeholder 3">
            <a:extLst>
              <a:ext uri="{FF2B5EF4-FFF2-40B4-BE49-F238E27FC236}">
                <a16:creationId xmlns:a16="http://schemas.microsoft.com/office/drawing/2014/main" id="{7B6BAE91-7276-2EA7-1FE7-870A42056653}"/>
              </a:ext>
            </a:extLst>
          </p:cNvPr>
          <p:cNvSpPr>
            <a:spLocks noGrp="1"/>
          </p:cNvSpPr>
          <p:nvPr>
            <p:ph type="hdr" sz="quarter"/>
          </p:nvPr>
        </p:nvSpPr>
        <p:spPr/>
        <p:txBody>
          <a:bodyPr/>
          <a:lstStyle/>
          <a:p>
            <a:r>
              <a:rPr lang="en-US"/>
              <a:t>DRAFT 12 19 2018</a:t>
            </a:r>
          </a:p>
        </p:txBody>
      </p:sp>
      <p:sp>
        <p:nvSpPr>
          <p:cNvPr id="5" name="Slide Number Placeholder 4">
            <a:extLst>
              <a:ext uri="{FF2B5EF4-FFF2-40B4-BE49-F238E27FC236}">
                <a16:creationId xmlns:a16="http://schemas.microsoft.com/office/drawing/2014/main" id="{72DA38A6-9BD6-3FA7-CD93-40CF1AC7DE3C}"/>
              </a:ext>
            </a:extLst>
          </p:cNvPr>
          <p:cNvSpPr>
            <a:spLocks noGrp="1"/>
          </p:cNvSpPr>
          <p:nvPr>
            <p:ph type="sldNum" sz="quarter" idx="5"/>
          </p:nvPr>
        </p:nvSpPr>
        <p:spPr/>
        <p:txBody>
          <a:bodyPr/>
          <a:lstStyle/>
          <a:p>
            <a:fld id="{E7AF53DD-243B-40F1-AD08-FFE4BF14A87C}" type="slidenum">
              <a:rPr lang="en-US" smtClean="0"/>
              <a:t>6</a:t>
            </a:fld>
            <a:endParaRPr lang="en-US"/>
          </a:p>
        </p:txBody>
      </p:sp>
    </p:spTree>
    <p:extLst>
      <p:ext uri="{BB962C8B-B14F-4D97-AF65-F5344CB8AC3E}">
        <p14:creationId xmlns:p14="http://schemas.microsoft.com/office/powerpoint/2010/main" val="930979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Audio</a:t>
            </a:r>
          </a:p>
          <a:p>
            <a:r>
              <a:rPr lang="en-US" b="0" i="0" dirty="0">
                <a:solidFill>
                  <a:srgbClr val="333333"/>
                </a:solidFill>
                <a:effectLst/>
                <a:latin typeface="Open Sans" panose="020F0502020204030204" pitchFamily="34" charset="0"/>
              </a:rPr>
              <a:t>Tier 2 supports refers to the practices and systems that enable targeted interventions for students who are not successful with Tier 1 supports alone. The focus at Tier 2 is supporting students who are at risk for developing more serious unwanted behaviors before they start. Essentially, intervention at this level is more targeted than Tier 1 but less intensive than Tier 3.</a:t>
            </a:r>
          </a:p>
          <a:p>
            <a:endParaRPr lang="en-US" baseline="0" dirty="0"/>
          </a:p>
          <a:p>
            <a:r>
              <a:rPr lang="en-US" dirty="0"/>
              <a:t>Similar to the Tier 1 section, Tier 2 is also comprised of items related to Teams, Practices, Systems, and Data</a:t>
            </a:r>
            <a:r>
              <a:rPr lang="en-US" baseline="0" dirty="0"/>
              <a:t>. The subscale scores are based on the scores of the items within the subscale. This format helps team engage in more precise progress monitoring and action planning. </a:t>
            </a:r>
          </a:p>
          <a:p>
            <a:endParaRPr lang="en-US" baseline="0" dirty="0"/>
          </a:p>
          <a:p>
            <a:r>
              <a:rPr lang="en-US" baseline="0" dirty="0"/>
              <a:t>You can view each item in order, or you can click on the particular items about which you’d like more information.</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7</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257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Completion of the Tier II TFI items requires knowledge of the existing functions and supports available to all students within the school. This may require additional or different personnel than the group who completed the Tier 1 items. It may also be beneficial to review the Targeted Interventions Reference Guide and Map (located in Appendix C of the TFI 3.0 manual). These resources will assist with scoring several Tier 2 items.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recommend having access to the existing Tier II data and collection plan, and Annual Evaluation Plan, if these items are already in place. This will increase efficiency as the team assesses these components. </a:t>
            </a:r>
          </a:p>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8</a:t>
            </a:fld>
            <a:endParaRPr lang="en-US"/>
          </a:p>
        </p:txBody>
      </p:sp>
    </p:spTree>
    <p:extLst>
      <p:ext uri="{BB962C8B-B14F-4D97-AF65-F5344CB8AC3E}">
        <p14:creationId xmlns:p14="http://schemas.microsoft.com/office/powerpoint/2010/main" val="276655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teams sit down to complete the TFI, they will read through each item and rate themselves based on identified scoring criteria. Throughout this presentation, each item of the TFI is described</a:t>
            </a:r>
            <a:r>
              <a:rPr lang="en-US" baseline="0" dirty="0"/>
              <a:t> in this format: At the top of the slide is the item name and number. The subscale that the item is associated with is in the top row of the chart. Below that is the item description and the possible data sources that can assist in scoring. Included is also a main idea statement that summarizes the main purpose of the item and how it relates to the bigger picture of PBIS implementation. </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9</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21723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3729038"/>
            <a:ext cx="9732578" cy="1000617"/>
          </a:xfrm>
        </p:spPr>
        <p:txBody>
          <a:bodyPr lIns="0" tIns="0" rIns="0" bIns="0">
            <a:normAutofit/>
          </a:bodyPr>
          <a:lstStyle>
            <a:lvl1pPr marL="0" indent="0" algn="l">
              <a:spcBef>
                <a:spcPts val="600"/>
              </a:spcBef>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5" name="Title 14"/>
          <p:cNvSpPr>
            <a:spLocks noGrp="1"/>
          </p:cNvSpPr>
          <p:nvPr>
            <p:ph type="title" hasCustomPrompt="1"/>
          </p:nvPr>
        </p:nvSpPr>
        <p:spPr>
          <a:xfrm>
            <a:off x="1219200" y="2700338"/>
            <a:ext cx="9732578" cy="919162"/>
          </a:xfrm>
        </p:spPr>
        <p:txBody>
          <a:bodyPr lIns="0" tIns="0" rIns="0" bIns="0">
            <a:normAutofit/>
          </a:bodyPr>
          <a:lstStyle>
            <a:lvl1pPr>
              <a:defRPr sz="5800" b="1" i="0">
                <a:solidFill>
                  <a:schemeClr val="bg1"/>
                </a:solidFill>
                <a:latin typeface="Calibri" charset="0"/>
                <a:ea typeface="Calibri" charset="0"/>
                <a:cs typeface="Calibri" charset="0"/>
              </a:defRPr>
            </a:lvl1pPr>
          </a:lstStyle>
          <a:p>
            <a:r>
              <a:rPr lang="en-US" dirty="0"/>
              <a:t>Presentation Title Goes Here</a:t>
            </a:r>
          </a:p>
        </p:txBody>
      </p:sp>
      <p:sp>
        <p:nvSpPr>
          <p:cNvPr id="24" name="Text Placeholder 23"/>
          <p:cNvSpPr>
            <a:spLocks noGrp="1"/>
          </p:cNvSpPr>
          <p:nvPr>
            <p:ph type="body" sz="quarter" idx="10" hasCustomPrompt="1"/>
          </p:nvPr>
        </p:nvSpPr>
        <p:spPr>
          <a:xfrm>
            <a:off x="1219200" y="5143500"/>
            <a:ext cx="7310438" cy="314325"/>
          </a:xfrm>
        </p:spPr>
        <p:txBody>
          <a:bodyPr lIns="0" tIns="0" rIns="0" bIns="0">
            <a:normAutofit/>
          </a:bodyPr>
          <a:lstStyle>
            <a:lvl1pPr marL="0" indent="0">
              <a:buFont typeface="Arial" charset="0"/>
              <a:buNone/>
              <a:defRPr sz="1800" b="0" i="0" baseline="0">
                <a:solidFill>
                  <a:schemeClr val="bg1"/>
                </a:solidFill>
                <a:latin typeface="Calibri Light" charset="0"/>
                <a:ea typeface="Calibri Light" charset="0"/>
                <a:cs typeface="Calibri Light"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Jane Doe, Jennifer Doe &amp; Johnny Doe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Section Title -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Section Title - Tool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1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a:t>
            </a:r>
          </a:p>
        </p:txBody>
      </p:sp>
      <p:sp>
        <p:nvSpPr>
          <p:cNvPr id="14" name="Picture Placeholder 10"/>
          <p:cNvSpPr>
            <a:spLocks noGrp="1" noChangeAspect="1"/>
          </p:cNvSpPr>
          <p:nvPr>
            <p:ph type="pic" sz="quarter" idx="13"/>
          </p:nvPr>
        </p:nvSpPr>
        <p:spPr>
          <a:xfrm>
            <a:off x="4984777" y="2288281"/>
            <a:ext cx="2222445" cy="2222445"/>
          </a:xfrm>
          <a:prstGeom prst="ellipse">
            <a:avLst/>
          </a:prstGeom>
          <a:ln w="76200">
            <a:solidFill>
              <a:schemeClr val="bg1"/>
            </a:solidFill>
          </a:ln>
        </p:spPr>
        <p:txBody>
          <a:bodyPr wrap="square"/>
          <a:lstStyle/>
          <a:p>
            <a:r>
              <a:rPr lang="en-US"/>
              <a:t>Click icon to add picture</a:t>
            </a:r>
          </a:p>
        </p:txBody>
      </p:sp>
      <p:sp>
        <p:nvSpPr>
          <p:cNvPr id="5" name="Text Placeholder 2"/>
          <p:cNvSpPr>
            <a:spLocks noGrp="1"/>
          </p:cNvSpPr>
          <p:nvPr>
            <p:ph type="body" sz="quarter" idx="14" hasCustomPrompt="1"/>
          </p:nvPr>
        </p:nvSpPr>
        <p:spPr>
          <a:xfrm>
            <a:off x="4509957"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7" name="Text Placeholder 6"/>
          <p:cNvSpPr>
            <a:spLocks noGrp="1"/>
          </p:cNvSpPr>
          <p:nvPr>
            <p:ph type="body" sz="quarter" idx="20" hasCustomPrompt="1"/>
          </p:nvPr>
        </p:nvSpPr>
        <p:spPr>
          <a:xfrm>
            <a:off x="4509955"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8" name="Text Placeholder 6"/>
          <p:cNvSpPr>
            <a:spLocks noGrp="1"/>
          </p:cNvSpPr>
          <p:nvPr>
            <p:ph type="body" sz="quarter" idx="25" hasCustomPrompt="1"/>
          </p:nvPr>
        </p:nvSpPr>
        <p:spPr>
          <a:xfrm>
            <a:off x="4509955"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2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Presenters</a:t>
            </a:r>
          </a:p>
        </p:txBody>
      </p:sp>
      <p:sp>
        <p:nvSpPr>
          <p:cNvPr id="13" name="Picture Placeholder 10"/>
          <p:cNvSpPr>
            <a:spLocks noGrp="1" noChangeAspect="1"/>
          </p:cNvSpPr>
          <p:nvPr>
            <p:ph type="pic" sz="quarter" idx="12"/>
          </p:nvPr>
        </p:nvSpPr>
        <p:spPr>
          <a:xfrm>
            <a:off x="2902202" y="2287801"/>
            <a:ext cx="2222445" cy="2222445"/>
          </a:xfrm>
          <a:prstGeom prst="ellipse">
            <a:avLst/>
          </a:prstGeom>
          <a:ln w="76200">
            <a:solidFill>
              <a:schemeClr val="bg1"/>
            </a:solidFill>
          </a:ln>
        </p:spPr>
        <p:txBody>
          <a:bodyPr/>
          <a:lstStyle/>
          <a:p>
            <a:r>
              <a:rPr lang="en-US"/>
              <a:t>Click icon to add picture</a:t>
            </a:r>
          </a:p>
        </p:txBody>
      </p:sp>
      <p:sp>
        <p:nvSpPr>
          <p:cNvPr id="14" name="Picture Placeholder 10"/>
          <p:cNvSpPr>
            <a:spLocks noGrp="1" noChangeAspect="1"/>
          </p:cNvSpPr>
          <p:nvPr>
            <p:ph type="pic" sz="quarter" idx="13"/>
          </p:nvPr>
        </p:nvSpPr>
        <p:spPr>
          <a:xfrm>
            <a:off x="7002254" y="2287801"/>
            <a:ext cx="2222445" cy="2222445"/>
          </a:xfrm>
          <a:prstGeom prst="ellipse">
            <a:avLst/>
          </a:prstGeom>
          <a:ln w="76200">
            <a:solidFill>
              <a:schemeClr val="bg1"/>
            </a:solidFill>
          </a:ln>
        </p:spPr>
        <p:txBody>
          <a:bodyPr/>
          <a:lstStyle/>
          <a:p>
            <a:r>
              <a:rPr lang="en-US"/>
              <a:t>Click icon to add picture</a:t>
            </a:r>
          </a:p>
        </p:txBody>
      </p:sp>
      <p:sp>
        <p:nvSpPr>
          <p:cNvPr id="15" name="Text Placeholder 2"/>
          <p:cNvSpPr>
            <a:spLocks noGrp="1"/>
          </p:cNvSpPr>
          <p:nvPr>
            <p:ph type="body" sz="quarter" idx="14" hasCustomPrompt="1"/>
          </p:nvPr>
        </p:nvSpPr>
        <p:spPr>
          <a:xfrm>
            <a:off x="2430439"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6" name="Text Placeholder 6"/>
          <p:cNvSpPr>
            <a:spLocks noGrp="1"/>
          </p:cNvSpPr>
          <p:nvPr>
            <p:ph type="body" sz="quarter" idx="20" hasCustomPrompt="1"/>
          </p:nvPr>
        </p:nvSpPr>
        <p:spPr>
          <a:xfrm>
            <a:off x="2430437"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17" name="Text Placeholder 6"/>
          <p:cNvSpPr>
            <a:spLocks noGrp="1"/>
          </p:cNvSpPr>
          <p:nvPr>
            <p:ph type="body" sz="quarter" idx="25" hasCustomPrompt="1"/>
          </p:nvPr>
        </p:nvSpPr>
        <p:spPr>
          <a:xfrm>
            <a:off x="2430437"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18" name="Text Placeholder 2"/>
          <p:cNvSpPr>
            <a:spLocks noGrp="1"/>
          </p:cNvSpPr>
          <p:nvPr>
            <p:ph type="body" sz="quarter" idx="26" hasCustomPrompt="1"/>
          </p:nvPr>
        </p:nvSpPr>
        <p:spPr>
          <a:xfrm>
            <a:off x="6545248"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9" name="Text Placeholder 6"/>
          <p:cNvSpPr>
            <a:spLocks noGrp="1"/>
          </p:cNvSpPr>
          <p:nvPr>
            <p:ph type="body" sz="quarter" idx="27" hasCustomPrompt="1"/>
          </p:nvPr>
        </p:nvSpPr>
        <p:spPr>
          <a:xfrm>
            <a:off x="6545246"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20" name="Text Placeholder 6"/>
          <p:cNvSpPr>
            <a:spLocks noGrp="1"/>
          </p:cNvSpPr>
          <p:nvPr>
            <p:ph type="body" sz="quarter" idx="28" hasCustomPrompt="1"/>
          </p:nvPr>
        </p:nvSpPr>
        <p:spPr>
          <a:xfrm>
            <a:off x="6545246"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3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Presenters</a:t>
            </a:r>
          </a:p>
        </p:txBody>
      </p:sp>
      <p:sp>
        <p:nvSpPr>
          <p:cNvPr id="3" name="Text Placeholder 2"/>
          <p:cNvSpPr>
            <a:spLocks noGrp="1"/>
          </p:cNvSpPr>
          <p:nvPr>
            <p:ph type="body" sz="quarter" idx="14" hasCustomPrompt="1"/>
          </p:nvPr>
        </p:nvSpPr>
        <p:spPr>
          <a:xfrm>
            <a:off x="1162081"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7" name="Text Placeholder 6"/>
          <p:cNvSpPr>
            <a:spLocks noGrp="1"/>
          </p:cNvSpPr>
          <p:nvPr>
            <p:ph type="body" sz="quarter" idx="19" hasCustomPrompt="1"/>
          </p:nvPr>
        </p:nvSpPr>
        <p:spPr>
          <a:xfrm>
            <a:off x="4500593" y="5462061"/>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14" name="Text Placeholder 6"/>
          <p:cNvSpPr>
            <a:spLocks noGrp="1"/>
          </p:cNvSpPr>
          <p:nvPr>
            <p:ph type="body" sz="quarter" idx="20" hasCustomPrompt="1"/>
          </p:nvPr>
        </p:nvSpPr>
        <p:spPr>
          <a:xfrm>
            <a:off x="1162079"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15" name="Picture Placeholder 10"/>
          <p:cNvSpPr>
            <a:spLocks noGrp="1" noChangeAspect="1"/>
          </p:cNvSpPr>
          <p:nvPr>
            <p:ph type="pic" sz="quarter" idx="12"/>
          </p:nvPr>
        </p:nvSpPr>
        <p:spPr>
          <a:xfrm>
            <a:off x="1642608" y="2287801"/>
            <a:ext cx="2222445" cy="2222445"/>
          </a:xfrm>
          <a:prstGeom prst="ellipse">
            <a:avLst/>
          </a:prstGeom>
          <a:ln w="76200">
            <a:solidFill>
              <a:schemeClr val="bg1"/>
            </a:solidFill>
          </a:ln>
        </p:spPr>
        <p:txBody>
          <a:bodyPr/>
          <a:lstStyle/>
          <a:p>
            <a:r>
              <a:rPr lang="en-US"/>
              <a:t>Click icon to add picture</a:t>
            </a:r>
          </a:p>
        </p:txBody>
      </p:sp>
      <p:sp>
        <p:nvSpPr>
          <p:cNvPr id="16" name="Picture Placeholder 10"/>
          <p:cNvSpPr>
            <a:spLocks noGrp="1" noChangeAspect="1"/>
          </p:cNvSpPr>
          <p:nvPr>
            <p:ph type="pic" sz="quarter" idx="21"/>
          </p:nvPr>
        </p:nvSpPr>
        <p:spPr>
          <a:xfrm>
            <a:off x="4981120" y="2287801"/>
            <a:ext cx="2222445" cy="2222445"/>
          </a:xfrm>
          <a:prstGeom prst="ellipse">
            <a:avLst/>
          </a:prstGeom>
          <a:ln w="76200">
            <a:solidFill>
              <a:schemeClr val="bg1"/>
            </a:solidFill>
          </a:ln>
        </p:spPr>
        <p:txBody>
          <a:bodyPr/>
          <a:lstStyle/>
          <a:p>
            <a:r>
              <a:rPr lang="en-US"/>
              <a:t>Click icon to add picture</a:t>
            </a:r>
          </a:p>
        </p:txBody>
      </p:sp>
      <p:sp>
        <p:nvSpPr>
          <p:cNvPr id="17" name="Picture Placeholder 10"/>
          <p:cNvSpPr>
            <a:spLocks noGrp="1" noChangeAspect="1"/>
          </p:cNvSpPr>
          <p:nvPr>
            <p:ph type="pic" sz="quarter" idx="22"/>
          </p:nvPr>
        </p:nvSpPr>
        <p:spPr>
          <a:xfrm>
            <a:off x="8319632" y="2287800"/>
            <a:ext cx="2222445" cy="2222445"/>
          </a:xfrm>
          <a:prstGeom prst="ellipse">
            <a:avLst/>
          </a:prstGeom>
          <a:ln w="76200">
            <a:solidFill>
              <a:schemeClr val="bg1"/>
            </a:solidFill>
          </a:ln>
        </p:spPr>
        <p:txBody>
          <a:bodyPr/>
          <a:lstStyle/>
          <a:p>
            <a:r>
              <a:rPr lang="en-US"/>
              <a:t>Click icon to add picture</a:t>
            </a:r>
          </a:p>
        </p:txBody>
      </p:sp>
      <p:sp>
        <p:nvSpPr>
          <p:cNvPr id="18" name="Text Placeholder 2"/>
          <p:cNvSpPr>
            <a:spLocks noGrp="1"/>
          </p:cNvSpPr>
          <p:nvPr>
            <p:ph type="body" sz="quarter" idx="23" hasCustomPrompt="1"/>
          </p:nvPr>
        </p:nvSpPr>
        <p:spPr>
          <a:xfrm>
            <a:off x="4500593" y="5023133"/>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9" name="Text Placeholder 2"/>
          <p:cNvSpPr>
            <a:spLocks noGrp="1"/>
          </p:cNvSpPr>
          <p:nvPr>
            <p:ph type="body" sz="quarter" idx="24" hasCustomPrompt="1"/>
          </p:nvPr>
        </p:nvSpPr>
        <p:spPr>
          <a:xfrm>
            <a:off x="7839105" y="5023132"/>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20" name="Text Placeholder 6"/>
          <p:cNvSpPr>
            <a:spLocks noGrp="1"/>
          </p:cNvSpPr>
          <p:nvPr>
            <p:ph type="body" sz="quarter" idx="25" hasCustomPrompt="1"/>
          </p:nvPr>
        </p:nvSpPr>
        <p:spPr>
          <a:xfrm>
            <a:off x="1162079"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21" name="Text Placeholder 6"/>
          <p:cNvSpPr>
            <a:spLocks noGrp="1"/>
          </p:cNvSpPr>
          <p:nvPr>
            <p:ph type="body" sz="quarter" idx="26" hasCustomPrompt="1"/>
          </p:nvPr>
        </p:nvSpPr>
        <p:spPr>
          <a:xfrm>
            <a:off x="4501569" y="5806913"/>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22" name="Text Placeholder 6"/>
          <p:cNvSpPr>
            <a:spLocks noGrp="1"/>
          </p:cNvSpPr>
          <p:nvPr>
            <p:ph type="body" sz="quarter" idx="27" hasCustomPrompt="1"/>
          </p:nvPr>
        </p:nvSpPr>
        <p:spPr>
          <a:xfrm>
            <a:off x="7839105" y="5450539"/>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23" name="Text Placeholder 6"/>
          <p:cNvSpPr>
            <a:spLocks noGrp="1"/>
          </p:cNvSpPr>
          <p:nvPr>
            <p:ph type="body" sz="quarter" idx="28" hasCustomPrompt="1"/>
          </p:nvPr>
        </p:nvSpPr>
        <p:spPr>
          <a:xfrm>
            <a:off x="7839105"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ECS 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74995" y="1109406"/>
            <a:ext cx="5768458" cy="1530554"/>
          </a:xfrm>
          <a:prstGeom prst="rect">
            <a:avLst/>
          </a:prstGeom>
        </p:spPr>
      </p:pic>
      <p:sp>
        <p:nvSpPr>
          <p:cNvPr id="14" name="TextBox 13"/>
          <p:cNvSpPr txBox="1"/>
          <p:nvPr userDrawn="1"/>
        </p:nvSpPr>
        <p:spPr>
          <a:xfrm>
            <a:off x="1074994" y="4129546"/>
            <a:ext cx="9956799" cy="1938992"/>
          </a:xfrm>
          <a:prstGeom prst="rect">
            <a:avLst/>
          </a:prstGeom>
          <a:noFill/>
        </p:spPr>
        <p:txBody>
          <a:bodyPr wrap="square" rtlCol="0" anchor="ctr" anchorCtr="0">
            <a:spAutoFit/>
          </a:bodyPr>
          <a:lstStyle/>
          <a:p>
            <a:pPr>
              <a:lnSpc>
                <a:spcPts val="3580"/>
              </a:lnSpc>
            </a:pPr>
            <a:r>
              <a:rPr lang="en-US" sz="2400" b="0" i="0" u="none" strike="noStrike" kern="1200" baseline="0" dirty="0">
                <a:solidFill>
                  <a:schemeClr val="bg1"/>
                </a:solidFill>
                <a:latin typeface="Calibri Light" charset="0"/>
                <a:ea typeface="Calibri Light" charset="0"/>
                <a:cs typeface="Calibri Light" charset="0"/>
              </a:rPr>
              <a:t>PBISApps is run by Educational and Community Supports (ECS), a research </a:t>
            </a:r>
            <a:br>
              <a:rPr lang="en-US" sz="2400" b="0" i="0" u="none" strike="noStrike" kern="1200" baseline="0" dirty="0">
                <a:solidFill>
                  <a:schemeClr val="bg1"/>
                </a:solidFill>
                <a:latin typeface="Calibri Light" charset="0"/>
                <a:ea typeface="Calibri Light" charset="0"/>
                <a:cs typeface="Calibri Light" charset="0"/>
              </a:rPr>
            </a:br>
            <a:r>
              <a:rPr lang="en-US" sz="2400" b="0" i="0" u="none" strike="noStrike" kern="1200" baseline="0" dirty="0">
                <a:solidFill>
                  <a:schemeClr val="bg1"/>
                </a:solidFill>
                <a:latin typeface="Calibri Light" charset="0"/>
                <a:ea typeface="Calibri Light" charset="0"/>
                <a:cs typeface="Calibri Light" charset="0"/>
              </a:rPr>
              <a:t>unit at the University of Oregon since 1977. Lead by Kent McIntosh, PhD, </a:t>
            </a:r>
            <a:br>
              <a:rPr lang="en-US" sz="2400" b="0" i="0" u="none" strike="noStrike" kern="1200" baseline="0" dirty="0">
                <a:solidFill>
                  <a:schemeClr val="bg1"/>
                </a:solidFill>
                <a:latin typeface="Calibri Light" charset="0"/>
                <a:ea typeface="Calibri Light" charset="0"/>
                <a:cs typeface="Calibri Light" charset="0"/>
              </a:rPr>
            </a:br>
            <a:r>
              <a:rPr lang="en-US" sz="2400" b="0" i="0" u="none" strike="noStrike" kern="1200" baseline="0" dirty="0">
                <a:solidFill>
                  <a:schemeClr val="bg1"/>
                </a:solidFill>
                <a:latin typeface="Calibri Light" charset="0"/>
                <a:ea typeface="Calibri Light" charset="0"/>
                <a:cs typeface="Calibri Light" charset="0"/>
              </a:rPr>
              <a:t>ECS focuses on federal and state funded projects supporting research, teaching, and technical assistance through the PBIS OSEP Technical Assistance Center.</a:t>
            </a:r>
            <a:endParaRPr lang="en-US" sz="2400" b="0" i="0" dirty="0">
              <a:solidFill>
                <a:schemeClr val="bg1"/>
              </a:solidFill>
              <a:latin typeface="Calibri Light" charset="0"/>
              <a:ea typeface="Calibri Light" charset="0"/>
              <a:cs typeface="Calibri Light"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ue 1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p:txBody>
          <a:bodyPr lIns="0" tIns="0" rIns="0" bIns="0"/>
          <a:lstStyle>
            <a:lvl1pPr marL="228600" indent="-228600">
              <a:buClr>
                <a:schemeClr val="accent1"/>
              </a:buClr>
              <a:buSzPct val="90000"/>
              <a:buFont typeface="Wingdings" charset="2"/>
              <a:buChar char="§"/>
              <a:defRPr b="0" i="0">
                <a:latin typeface="Calibri Light" charset="0"/>
                <a:ea typeface="Calibri Light" charset="0"/>
                <a:cs typeface="Calibri Light" charset="0"/>
              </a:defRPr>
            </a:lvl1pPr>
            <a:lvl2pPr marL="6858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2pPr>
            <a:lvl3pPr marL="1143000" indent="-228600">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3pPr>
            <a:lvl4pPr marL="16002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4pPr>
            <a:lvl5pPr marL="20574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2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a:xfrm>
            <a:off x="838199" y="1825625"/>
            <a:ext cx="4919663" cy="4351338"/>
          </a:xfrm>
        </p:spPr>
        <p:txBody>
          <a:bodyPr lIns="0" tIns="0" rIns="0" bIns="0"/>
          <a:lstStyle>
            <a:lvl1pPr marL="0" indent="0">
              <a:buClr>
                <a:schemeClr val="accent1"/>
              </a:buClr>
              <a:buSzPct val="90000"/>
              <a:buFont typeface="Wingdings" charset="2"/>
              <a:buNone/>
              <a:defRPr b="1" i="0">
                <a:latin typeface="Calibri" panose="020F0502020204030204" pitchFamily="34" charset="0"/>
                <a:ea typeface="Calibri" panose="020F0502020204030204" pitchFamily="34" charset="0"/>
                <a:cs typeface="Calibri" panose="020F0502020204030204" pitchFamily="34" charset="0"/>
              </a:defRPr>
            </a:lvl1pPr>
            <a:lvl2pPr marL="6858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2pPr>
            <a:lvl3pPr marL="11430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3pPr>
            <a:lvl4pPr marL="1600200" indent="-228600">
              <a:buClr>
                <a:schemeClr val="accent1"/>
              </a:buClr>
              <a:buSzPct val="90000"/>
              <a:buFont typeface="Wingdings" charset="2"/>
              <a:buChar char="§"/>
              <a:defRPr b="0" i="0">
                <a:latin typeface="Calibri Light" charset="0"/>
                <a:ea typeface="Calibri Light" charset="0"/>
                <a:cs typeface="Calibri Light" charset="0"/>
              </a:defRPr>
            </a:lvl4pPr>
            <a:lvl5pPr marL="20574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noChangeAspect="1"/>
          </p:cNvSpPr>
          <p:nvPr>
            <p:ph idx="10"/>
          </p:nvPr>
        </p:nvSpPr>
        <p:spPr>
          <a:xfrm>
            <a:off x="6430297" y="1825625"/>
            <a:ext cx="4916129" cy="4351338"/>
          </a:xfrm>
        </p:spPr>
        <p:txBody>
          <a:bodyPr lIns="0" tIns="0" rIns="0" bIns="0"/>
          <a:lstStyle>
            <a:lvl1pPr marL="0" indent="0">
              <a:buClr>
                <a:schemeClr val="accent1"/>
              </a:buClr>
              <a:buSzPct val="90000"/>
              <a:buFont typeface="Wingdings" charset="2"/>
              <a:buNone/>
              <a:defRPr b="1" i="0">
                <a:latin typeface="Calibri" panose="020F0502020204030204" pitchFamily="34" charset="0"/>
                <a:ea typeface="Calibri" panose="020F0502020204030204" pitchFamily="34" charset="0"/>
                <a:cs typeface="Calibri" panose="020F0502020204030204" pitchFamily="34" charset="0"/>
              </a:defRPr>
            </a:lvl1pPr>
            <a:lvl2pPr marL="6858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2pPr>
            <a:lvl3pPr marL="11430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3pPr>
            <a:lvl4pPr marL="1600200" indent="-228600">
              <a:buClr>
                <a:schemeClr val="accent1"/>
              </a:buClr>
              <a:buSzPct val="90000"/>
              <a:buFont typeface="Wingdings" charset="2"/>
              <a:buChar char="§"/>
              <a:defRPr b="0" i="0">
                <a:latin typeface="Calibri Light" charset="0"/>
                <a:ea typeface="Calibri Light" charset="0"/>
                <a:cs typeface="Calibri Light" charset="0"/>
              </a:defRPr>
            </a:lvl4pPr>
            <a:lvl5pPr marL="20574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Blank Content Ar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A06E892-5911-2946-AD9B-287427DEF0C3}" type="datetimeFigureOut">
              <a:rPr lang="en-US" smtClean="0"/>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A47862-2EFC-124A-BEF0-AC9C533BB65C}" type="slidenum">
              <a:rPr lang="en-US" smtClean="0"/>
              <a:t>‹#›</a:t>
            </a:fld>
            <a:endParaRPr lang="en-US"/>
          </a:p>
        </p:txBody>
      </p:sp>
      <p:sp>
        <p:nvSpPr>
          <p:cNvPr id="6" name="Title 1"/>
          <p:cNvSpPr txBox="1">
            <a:spLocks/>
          </p:cNvSpPr>
          <p:nvPr userDrawn="1"/>
        </p:nvSpPr>
        <p:spPr>
          <a:xfrm>
            <a:off x="514350" y="1"/>
            <a:ext cx="9201150" cy="942974"/>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bg1"/>
                </a:solidFill>
                <a:latin typeface="Calibri Light" charset="0"/>
                <a:ea typeface="Calibri Light" charset="0"/>
                <a:cs typeface="Calibri Light" charset="0"/>
              </a:defRPr>
            </a:lvl1pPr>
          </a:lstStyle>
          <a:p>
            <a:r>
              <a:rPr lang="en-US" dirty="0">
                <a:solidFill>
                  <a:schemeClr val="accent1"/>
                </a:solidFill>
                <a:latin typeface="Calibri" panose="020F0502020204030204" pitchFamily="34" charset="0"/>
              </a:rPr>
              <a:t>Sample Slide Title Goes Here</a:t>
            </a:r>
          </a:p>
        </p:txBody>
      </p:sp>
    </p:spTree>
    <p:extLst>
      <p:ext uri="{BB962C8B-B14F-4D97-AF65-F5344CB8AC3E}">
        <p14:creationId xmlns:p14="http://schemas.microsoft.com/office/powerpoint/2010/main" val="273613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Section Title - Classro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ection Title - Da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ection Title - Ki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ection Title - Ki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ection Title -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ection Title - Tea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ection Title - Tee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Section Title - T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6E892-5911-2946-AD9B-287427DEF0C3}" type="datetimeFigureOut">
              <a:rPr lang="en-US" smtClean="0"/>
              <a:t>3/14/2025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323896079"/>
      </p:ext>
    </p:extLst>
  </p:cSld>
  <p:clrMap bg1="lt1" tx1="dk1" bg2="lt2" tx2="dk2" accent1="accent1" accent2="accent2" accent3="accent3" accent4="accent4" accent5="accent5" accent6="accent6" hlink="hlink" folHlink="folHlink"/>
  <p:sldLayoutIdLst>
    <p:sldLayoutId id="2147483722" r:id="rId1"/>
    <p:sldLayoutId id="2147483754" r:id="rId2"/>
    <p:sldLayoutId id="2147483723" r:id="rId3"/>
    <p:sldLayoutId id="2147483756" r:id="rId4"/>
    <p:sldLayoutId id="2147483757" r:id="rId5"/>
    <p:sldLayoutId id="2147483758" r:id="rId6"/>
    <p:sldLayoutId id="2147483759" r:id="rId7"/>
    <p:sldLayoutId id="2147483760" r:id="rId8"/>
    <p:sldLayoutId id="2147483761" r:id="rId9"/>
    <p:sldLayoutId id="2147483768" r:id="rId10"/>
    <p:sldLayoutId id="2147483769" r:id="rId11"/>
    <p:sldLayoutId id="2147483724" r:id="rId12"/>
    <p:sldLayoutId id="2147483725" r:id="rId13"/>
    <p:sldLayoutId id="2147483726" r:id="rId14"/>
    <p:sldLayoutId id="2147483727" r:id="rId15"/>
    <p:sldLayoutId id="2147483728" r:id="rId16"/>
    <p:sldLayoutId id="2147483729" r:id="rId17"/>
    <p:sldLayoutId id="2147483730" r:id="rId18"/>
    <p:sldLayoutId id="214748377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0.xml"/><Relationship Id="rId5" Type="http://schemas.openxmlformats.org/officeDocument/2006/relationships/slideLayout" Target="../slideLayouts/slideLayout17.xml"/><Relationship Id="rId4" Type="http://schemas.openxmlformats.org/officeDocument/2006/relationships/audio" Target="../media/media11.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13.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2.xml"/><Relationship Id="rId5" Type="http://schemas.openxmlformats.org/officeDocument/2006/relationships/slideLayout" Target="../slideLayouts/slideLayout17.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15.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4.xml"/><Relationship Id="rId5" Type="http://schemas.openxmlformats.org/officeDocument/2006/relationships/slideLayout" Target="../slideLayouts/slideLayout17.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17.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6.xml"/><Relationship Id="rId5" Type="http://schemas.openxmlformats.org/officeDocument/2006/relationships/slideLayout" Target="../slideLayouts/slideLayout17.xml"/><Relationship Id="rId4" Type="http://schemas.openxmlformats.org/officeDocument/2006/relationships/audio" Target="../media/media17.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6.xml"/><Relationship Id="rId7" Type="http://schemas.openxmlformats.org/officeDocument/2006/relationships/slide" Target="slide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8.xml"/><Relationship Id="rId11" Type="http://schemas.openxmlformats.org/officeDocument/2006/relationships/image" Target="../media/image15.png"/><Relationship Id="rId5" Type="http://schemas.openxmlformats.org/officeDocument/2006/relationships/slide" Target="slide3.xml"/><Relationship Id="rId10" Type="http://schemas.openxmlformats.org/officeDocument/2006/relationships/hyperlink" Target="http://www.pbisapps.org/resource/tfi-3-tier-3-preparing-for-administration-and-scoring-items" TargetMode="External"/><Relationship Id="rId4" Type="http://schemas.openxmlformats.org/officeDocument/2006/relationships/notesSlide" Target="../notesSlides/notesSlide2.xml"/><Relationship Id="rId9" Type="http://schemas.openxmlformats.org/officeDocument/2006/relationships/hyperlink" Target="http://www.pbisapps.org/resource/tfi-3-tier-1-preparing-for-administration-and-scoring-items" TargetMode="External"/></Relationships>
</file>

<file path=ppt/slides/_rels/slide20.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0.xml"/><Relationship Id="rId5" Type="http://schemas.openxmlformats.org/officeDocument/2006/relationships/slideLayout" Target="../slideLayouts/slideLayout17.xml"/><Relationship Id="rId4" Type="http://schemas.openxmlformats.org/officeDocument/2006/relationships/audio" Target="../media/media21.m4a"/></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slide" Target="slide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5.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4.xml"/><Relationship Id="rId5" Type="http://schemas.openxmlformats.org/officeDocument/2006/relationships/slideLayout" Target="../slideLayouts/slideLayout17.xml"/><Relationship Id="rId4" Type="http://schemas.openxmlformats.org/officeDocument/2006/relationships/audio" Target="../media/media25.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7.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6.xml"/><Relationship Id="rId5" Type="http://schemas.openxmlformats.org/officeDocument/2006/relationships/slideLayout" Target="../slideLayouts/slideLayout17.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9.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8.xml"/><Relationship Id="rId5" Type="http://schemas.openxmlformats.org/officeDocument/2006/relationships/slideLayout" Target="../slideLayouts/slideLayout17.xml"/><Relationship Id="rId4" Type="http://schemas.openxmlformats.org/officeDocument/2006/relationships/audio" Target="../media/media29.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0.xml"/><Relationship Id="rId5" Type="http://schemas.openxmlformats.org/officeDocument/2006/relationships/slideLayout" Target="../slideLayouts/slideLayout17.xml"/><Relationship Id="rId4" Type="http://schemas.openxmlformats.org/officeDocument/2006/relationships/audio" Target="../media/media31.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3.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2.xml"/><Relationship Id="rId5" Type="http://schemas.openxmlformats.org/officeDocument/2006/relationships/slideLayout" Target="../slideLayouts/slideLayout17.xml"/><Relationship Id="rId4" Type="http://schemas.openxmlformats.org/officeDocument/2006/relationships/audio" Target="../media/media33.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5.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4.xml"/><Relationship Id="rId5" Type="http://schemas.openxmlformats.org/officeDocument/2006/relationships/slideLayout" Target="../slideLayouts/slideLayout17.xml"/><Relationship Id="rId4" Type="http://schemas.openxmlformats.org/officeDocument/2006/relationships/audio" Target="../media/media35.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7.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6.xml"/><Relationship Id="rId5" Type="http://schemas.openxmlformats.org/officeDocument/2006/relationships/slideLayout" Target="../slideLayouts/slideLayout17.xml"/><Relationship Id="rId4" Type="http://schemas.openxmlformats.org/officeDocument/2006/relationships/audio" Target="../media/media37.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9.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8.xml"/><Relationship Id="rId5" Type="http://schemas.openxmlformats.org/officeDocument/2006/relationships/slideLayout" Target="../slideLayouts/slideLayout17.xml"/><Relationship Id="rId4" Type="http://schemas.openxmlformats.org/officeDocument/2006/relationships/audio" Target="../media/media39.m4a"/></Relationships>
</file>

<file path=ppt/slides/_rels/slide3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4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0.xml"/><Relationship Id="rId5" Type="http://schemas.openxmlformats.org/officeDocument/2006/relationships/slideLayout" Target="../slideLayouts/slideLayout17.xml"/><Relationship Id="rId4" Type="http://schemas.openxmlformats.org/officeDocument/2006/relationships/audio" Target="../media/media41.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43.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2.xml"/><Relationship Id="rId5" Type="http://schemas.openxmlformats.org/officeDocument/2006/relationships/slideLayout" Target="../slideLayouts/slideLayout17.xml"/><Relationship Id="rId4" Type="http://schemas.openxmlformats.org/officeDocument/2006/relationships/audio" Target="../media/media43.m4a"/></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6.xml"/><Relationship Id="rId7" Type="http://schemas.openxmlformats.org/officeDocument/2006/relationships/slide" Target="slide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notesSlide" Target="../notesSlides/notesSlide43.xml"/><Relationship Id="rId9" Type="http://schemas.openxmlformats.org/officeDocument/2006/relationships/hyperlink" Target="https://www.pbisapps.org/resource/pbis-annual-summary-tiers-1-3"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5.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pbisapps.org/products/pbis-assessment" TargetMode="External"/><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9.xml"/><Relationship Id="rId18" Type="http://schemas.openxmlformats.org/officeDocument/2006/relationships/slide" Target="slide40.xml"/><Relationship Id="rId3" Type="http://schemas.openxmlformats.org/officeDocument/2006/relationships/slideLayout" Target="../slideLayouts/slideLayout17.xml"/><Relationship Id="rId7" Type="http://schemas.openxmlformats.org/officeDocument/2006/relationships/slide" Target="slide15.xml"/><Relationship Id="rId12" Type="http://schemas.openxmlformats.org/officeDocument/2006/relationships/slide" Target="slide27.xml"/><Relationship Id="rId17" Type="http://schemas.openxmlformats.org/officeDocument/2006/relationships/slide" Target="slide37.xml"/><Relationship Id="rId2" Type="http://schemas.openxmlformats.org/officeDocument/2006/relationships/audio" Target="../media/media7.m4a"/><Relationship Id="rId16" Type="http://schemas.openxmlformats.org/officeDocument/2006/relationships/slide" Target="slide35.xml"/><Relationship Id="rId20" Type="http://schemas.openxmlformats.org/officeDocument/2006/relationships/image" Target="../media/image15.png"/><Relationship Id="rId1" Type="http://schemas.microsoft.com/office/2007/relationships/media" Target="../media/media7.m4a"/><Relationship Id="rId6" Type="http://schemas.openxmlformats.org/officeDocument/2006/relationships/slide" Target="slide13.xml"/><Relationship Id="rId11" Type="http://schemas.openxmlformats.org/officeDocument/2006/relationships/slide" Target="slide25.xml"/><Relationship Id="rId5" Type="http://schemas.openxmlformats.org/officeDocument/2006/relationships/slide" Target="slide11.xml"/><Relationship Id="rId15" Type="http://schemas.openxmlformats.org/officeDocument/2006/relationships/slide" Target="slide33.xml"/><Relationship Id="rId10" Type="http://schemas.openxmlformats.org/officeDocument/2006/relationships/slide" Target="slide23.xml"/><Relationship Id="rId19" Type="http://schemas.openxmlformats.org/officeDocument/2006/relationships/slide" Target="slide42.xml"/><Relationship Id="rId4" Type="http://schemas.openxmlformats.org/officeDocument/2006/relationships/notesSlide" Target="../notesSlides/notesSlide7.xml"/><Relationship Id="rId9" Type="http://schemas.openxmlformats.org/officeDocument/2006/relationships/slide" Target="slide19.xml"/><Relationship Id="rId14" Type="http://schemas.openxmlformats.org/officeDocument/2006/relationships/slide" Target="slide3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US" dirty="0"/>
            </a:br>
            <a:r>
              <a:rPr lang="en-US" dirty="0"/>
              <a:t>Tiered Fidelity Inventory (TFI) 3.0:</a:t>
            </a:r>
            <a:br>
              <a:rPr lang="en-US" dirty="0">
                <a:solidFill>
                  <a:schemeClr val="accent6"/>
                </a:solidFill>
              </a:rPr>
            </a:br>
            <a:r>
              <a:rPr lang="en-US" sz="4000" i="1" dirty="0">
                <a:solidFill>
                  <a:schemeClr val="accent4"/>
                </a:solidFill>
              </a:rPr>
              <a:t>Preparing and Scoring Tier 2 Items</a:t>
            </a:r>
            <a:br>
              <a:rPr lang="en-US" dirty="0"/>
            </a:br>
            <a:endParaRPr lang="en-US" dirty="0"/>
          </a:p>
        </p:txBody>
      </p:sp>
      <p:sp>
        <p:nvSpPr>
          <p:cNvPr id="4" name="Text Placeholder 3"/>
          <p:cNvSpPr>
            <a:spLocks noGrp="1"/>
          </p:cNvSpPr>
          <p:nvPr>
            <p:ph type="body" sz="quarter" idx="10"/>
          </p:nvPr>
        </p:nvSpPr>
        <p:spPr>
          <a:xfrm>
            <a:off x="1219200" y="4932947"/>
            <a:ext cx="7310438" cy="721895"/>
          </a:xfrm>
        </p:spPr>
        <p:txBody>
          <a:bodyPr>
            <a:normAutofit/>
          </a:bodyPr>
          <a:lstStyle/>
          <a:p>
            <a:r>
              <a:rPr lang="en-US" dirty="0"/>
              <a:t>Version 3.0</a:t>
            </a:r>
          </a:p>
          <a:p>
            <a:r>
              <a:rPr lang="en-US" dirty="0"/>
              <a:t>March 2025</a:t>
            </a:r>
          </a:p>
        </p:txBody>
      </p:sp>
      <p:sp>
        <p:nvSpPr>
          <p:cNvPr id="6" name="TextBox 5"/>
          <p:cNvSpPr txBox="1"/>
          <p:nvPr/>
        </p:nvSpPr>
        <p:spPr>
          <a:xfrm>
            <a:off x="6925718" y="4932947"/>
            <a:ext cx="2300169" cy="1323439"/>
          </a:xfrm>
          <a:prstGeom prst="rect">
            <a:avLst/>
          </a:prstGeom>
          <a:noFill/>
        </p:spPr>
        <p:txBody>
          <a:bodyPr wrap="square" rtlCol="0">
            <a:spAutoFit/>
          </a:bodyPr>
          <a:lstStyle/>
          <a:p>
            <a:r>
              <a:rPr lang="en-US" sz="2000" i="1" dirty="0">
                <a:solidFill>
                  <a:schemeClr val="bg1"/>
                </a:solidFill>
              </a:rPr>
              <a:t>Access the audio on the slides by clicking on the audio icon. </a:t>
            </a:r>
          </a:p>
          <a:p>
            <a:endParaRPr lang="en-US" sz="2000" dirty="0">
              <a:solidFill>
                <a:schemeClr val="bg1"/>
              </a:solidFill>
            </a:endParaRPr>
          </a:p>
        </p:txBody>
      </p:sp>
      <p:cxnSp>
        <p:nvCxnSpPr>
          <p:cNvPr id="8" name="Straight Arrow Connector 7"/>
          <p:cNvCxnSpPr/>
          <p:nvPr/>
        </p:nvCxnSpPr>
        <p:spPr>
          <a:xfrm flipV="1">
            <a:off x="9225887" y="5293894"/>
            <a:ext cx="900752" cy="192506"/>
          </a:xfrm>
          <a:prstGeom prst="straightConnector1">
            <a:avLst/>
          </a:prstGeom>
          <a:ln w="5715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pic>
        <p:nvPicPr>
          <p:cNvPr id="2" name="Slide 1">
            <a:hlinkClick r:id="" action="ppaction://media"/>
            <a:extLst>
              <a:ext uri="{FF2B5EF4-FFF2-40B4-BE49-F238E27FC236}">
                <a16:creationId xmlns:a16="http://schemas.microsoft.com/office/drawing/2014/main" id="{AA80F277-7F6E-E21E-6CD9-405BF928C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5525" y="5057216"/>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3815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 Feature Number and Name</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9" name="Content Placeholder 3">
            <a:extLst>
              <a:ext uri="{FF2B5EF4-FFF2-40B4-BE49-F238E27FC236}">
                <a16:creationId xmlns:a16="http://schemas.microsoft.com/office/drawing/2014/main" id="{54B19DF6-CF42-EC0C-A01F-18743D28CCBF}"/>
              </a:ext>
            </a:extLst>
          </p:cNvPr>
          <p:cNvGraphicFramePr>
            <a:graphicFrameLocks/>
          </p:cNvGraphicFramePr>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0.</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1.</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a:rPr>
                        <a:t>Scoring criteria for a score of 2.</a:t>
                      </a:r>
                      <a:endParaRPr lang="en-US" sz="1800" dirty="0">
                        <a:effectLst/>
                        <a:latin typeface="+mn-lt"/>
                        <a:ea typeface="Times New Roman" panose="02020603050405020304" pitchFamily="18" charset="0"/>
                      </a:endParaRPr>
                    </a:p>
                    <a:p>
                      <a:pPr marL="0" marR="0">
                        <a:spcBef>
                          <a:spcPts val="0"/>
                        </a:spcBef>
                        <a:spcAft>
                          <a:spcPts val="0"/>
                        </a:spcAft>
                      </a:pPr>
                      <a:r>
                        <a:rPr lang="en-US" sz="1800" b="1" dirty="0">
                          <a:solidFill>
                            <a:srgbClr val="000000"/>
                          </a:solidFill>
                          <a:effectLst/>
                          <a:latin typeface="+mn-lt"/>
                          <a:ea typeface="Times"/>
                        </a:rPr>
                        <a:t> </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3.</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mn-lt"/>
                          <a:ea typeface="Times New Roman" panose="02020603050405020304" pitchFamily="18" charset="0"/>
                        </a:rPr>
                        <a:t>Scoring Criteria for a score of 4.</a:t>
                      </a: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Question                         </a:t>
                      </a:r>
                    </a:p>
                    <a:p>
                      <a:pPr marL="342900" indent="-342900">
                        <a:spcAft>
                          <a:spcPts val="1200"/>
                        </a:spcAft>
                        <a:buFont typeface="Wingdings" panose="05000000000000000000" pitchFamily="2" charset="2"/>
                        <a:buChar char="q"/>
                      </a:pPr>
                      <a:r>
                        <a:rPr lang="en-US" sz="2400" b="0" dirty="0"/>
                        <a:t>Documentation             </a:t>
                      </a:r>
                    </a:p>
                    <a:p>
                      <a:pPr marL="342900" indent="-342900">
                        <a:spcAft>
                          <a:spcPts val="1200"/>
                        </a:spcAft>
                        <a:buFont typeface="Wingdings" panose="05000000000000000000" pitchFamily="2" charset="2"/>
                        <a:buChar char="q"/>
                      </a:pPr>
                      <a:r>
                        <a:rPr lang="en-US" sz="2400" b="0" dirty="0"/>
                        <a:t>Process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205D0E89-23A8-EEDB-4FC9-D9BD27DC4EB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50614" y="5913120"/>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46048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DB36C-E495-3BE0-4DA3-D42F5319D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9BC70-2DDC-6DAF-A5BB-67466E5429B5}"/>
              </a:ext>
            </a:extLst>
          </p:cNvPr>
          <p:cNvSpPr>
            <a:spLocks noGrp="1"/>
          </p:cNvSpPr>
          <p:nvPr>
            <p:ph type="title"/>
          </p:nvPr>
        </p:nvSpPr>
        <p:spPr/>
        <p:txBody>
          <a:bodyPr/>
          <a:lstStyle/>
          <a:p>
            <a:r>
              <a:rPr lang="en-US" dirty="0"/>
              <a:t>2.1 Team Composition</a:t>
            </a:r>
          </a:p>
        </p:txBody>
      </p:sp>
      <p:graphicFrame>
        <p:nvGraphicFramePr>
          <p:cNvPr id="4" name="Content Placeholder 3">
            <a:extLst>
              <a:ext uri="{FF2B5EF4-FFF2-40B4-BE49-F238E27FC236}">
                <a16:creationId xmlns:a16="http://schemas.microsoft.com/office/drawing/2014/main" id="{65D321C8-3CDB-6A43-9FB7-A1BA16B8ADC2}"/>
              </a:ext>
            </a:extLst>
          </p:cNvPr>
          <p:cNvGraphicFramePr>
            <a:graphicFrameLocks noGrp="1"/>
          </p:cNvGraphicFramePr>
          <p:nvPr>
            <p:ph idx="1"/>
            <p:extLst>
              <p:ext uri="{D42A27DB-BD31-4B8C-83A1-F6EECF244321}">
                <p14:modId xmlns:p14="http://schemas.microsoft.com/office/powerpoint/2010/main" val="1949018634"/>
              </p:ext>
            </p:extLst>
          </p:nvPr>
        </p:nvGraphicFramePr>
        <p:xfrm>
          <a:off x="1006892" y="1134898"/>
          <a:ext cx="10515600" cy="5590117"/>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Team</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(or Tier 2 and 3 combined team) includes the following roles: 1-2 Tier 2 system coordinators (e.g., coaches), a school administrator, a representative group of educators (e.g., grade level or departmental representation, general and special education, certified and non-certified staff), members from marginalized groups, relevant community partners (e.g., mental health providers), and individuals who actively provide expertise the following areas: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applied behavior support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mental health and trauma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academic instruction</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coaching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equity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physical health and wellness (e.g., nurse, health teacher)</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data systems and information regarding system and student academic and SEB strengths and needs </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operations of the school across grade levels and programs</a:t>
                      </a:r>
                      <a:r>
                        <a:rPr lang="en-US" sz="2400" dirty="0">
                          <a:effectLst/>
                        </a:rPr>
                        <a:t> </a:t>
                      </a:r>
                      <a:endParaRPr lang="en-US" sz="2400" b="0" kern="1200" dirty="0">
                        <a:solidFill>
                          <a:schemeClr val="tx1"/>
                        </a:solidFill>
                        <a:effectLst/>
                      </a:endParaRPr>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School organizational chart  </a:t>
                      </a:r>
                    </a:p>
                    <a:p>
                      <a:r>
                        <a:rPr lang="en-US" sz="1800" kern="1200" dirty="0">
                          <a:solidFill>
                            <a:schemeClr val="dk1"/>
                          </a:solidFill>
                          <a:effectLst/>
                          <a:latin typeface="+mn-lt"/>
                          <a:ea typeface="+mn-ea"/>
                          <a:cs typeface="+mn-cs"/>
                        </a:rPr>
                        <a:t>Tier 2 team meeting minutes  </a:t>
                      </a:r>
                      <a:r>
                        <a:rPr lang="en-US" sz="2400" dirty="0">
                          <a:effectLst/>
                        </a:rPr>
                        <a:t> </a:t>
                      </a:r>
                      <a:endParaRPr lang="en-US" sz="2400" dirty="0"/>
                    </a:p>
                  </a:txBody>
                  <a:tcPr/>
                </a:tc>
                <a:extLst>
                  <a:ext uri="{0D108BD9-81ED-4DB2-BD59-A6C34878D82A}">
                    <a16:rowId xmlns:a16="http://schemas.microsoft.com/office/drawing/2014/main" val="2594366273"/>
                  </a:ext>
                </a:extLst>
              </a:tr>
            </a:tbl>
          </a:graphicData>
        </a:graphic>
      </p:graphicFrame>
      <p:sp>
        <p:nvSpPr>
          <p:cNvPr id="3" name="Rounded Rectangle 2">
            <a:extLst>
              <a:ext uri="{FF2B5EF4-FFF2-40B4-BE49-F238E27FC236}">
                <a16:creationId xmlns:a16="http://schemas.microsoft.com/office/drawing/2014/main" id="{3C17834F-68DB-CEBD-CBAA-7BA7CA2548E2}"/>
              </a:ext>
            </a:extLst>
          </p:cNvPr>
          <p:cNvSpPr/>
          <p:nvPr/>
        </p:nvSpPr>
        <p:spPr>
          <a:xfrm>
            <a:off x="3296577" y="2085050"/>
            <a:ext cx="5663400" cy="26879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2 team needs individuals with specific skills and perspectives to implement Tier 2 supports.</a:t>
            </a:r>
          </a:p>
          <a:p>
            <a:pPr algn="ctr"/>
            <a:r>
              <a:rPr lang="en-US" b="1" dirty="0">
                <a:solidFill>
                  <a:schemeClr val="tx1"/>
                </a:solidFill>
              </a:rPr>
              <a:t> </a:t>
            </a:r>
          </a:p>
          <a:p>
            <a:pPr algn="ctr"/>
            <a:endParaRPr lang="en-US" dirty="0">
              <a:solidFill>
                <a:schemeClr val="tx1"/>
              </a:solidFill>
            </a:endParaRPr>
          </a:p>
        </p:txBody>
      </p:sp>
      <p:pic>
        <p:nvPicPr>
          <p:cNvPr id="5" name="Recorded Sound">
            <a:hlinkClick r:id="" action="ppaction://media"/>
            <a:extLst>
              <a:ext uri="{FF2B5EF4-FFF2-40B4-BE49-F238E27FC236}">
                <a16:creationId xmlns:a16="http://schemas.microsoft.com/office/drawing/2014/main" id="{EB64B565-947E-5E99-BEBF-B7A4838996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A7FFE91B-DE71-420B-1709-7AFFD40577B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116902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4BA13-2F5B-5057-28EA-1A218149C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913C81-D483-0DE3-17D1-14E841F03CC3}"/>
              </a:ext>
            </a:extLst>
          </p:cNvPr>
          <p:cNvSpPr>
            <a:spLocks noGrp="1"/>
          </p:cNvSpPr>
          <p:nvPr>
            <p:ph type="title"/>
          </p:nvPr>
        </p:nvSpPr>
        <p:spPr/>
        <p:txBody>
          <a:bodyPr/>
          <a:lstStyle/>
          <a:p>
            <a:r>
              <a:rPr lang="en-US" dirty="0"/>
              <a:t>2.1 Team Composition</a:t>
            </a:r>
          </a:p>
        </p:txBody>
      </p:sp>
      <p:pic>
        <p:nvPicPr>
          <p:cNvPr id="7" name="Recorded Sound">
            <a:hlinkClick r:id="" action="ppaction://media"/>
            <a:extLst>
              <a:ext uri="{FF2B5EF4-FFF2-40B4-BE49-F238E27FC236}">
                <a16:creationId xmlns:a16="http://schemas.microsoft.com/office/drawing/2014/main" id="{1F467506-9F9E-EA39-DA41-6B3ADE6BE0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3B559A91-FD09-1091-2766-FBEA57740B9E}"/>
              </a:ext>
            </a:extLst>
          </p:cNvPr>
          <p:cNvGraphicFramePr>
            <a:graphicFrameLocks/>
          </p:cNvGraphicFramePr>
          <p:nvPr>
            <p:extLst>
              <p:ext uri="{D42A27DB-BD31-4B8C-83A1-F6EECF244321}">
                <p14:modId xmlns:p14="http://schemas.microsoft.com/office/powerpoint/2010/main" val="138336510"/>
              </p:ext>
            </p:extLst>
          </p:nvPr>
        </p:nvGraphicFramePr>
        <p:xfrm>
          <a:off x="677333" y="1377308"/>
          <a:ext cx="10801880" cy="543261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not</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exist or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not</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include a coordinator, school administrator, or individuals with applied behavioral expertise.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140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exists, but does not include all identified roles, or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participation of these members is below 80%.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140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Team with all roles exists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 is actively engaged</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 participation of all roles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or above 80%.</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140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Team with all roles exists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actively engaged with participation of all roles at or above 80%, and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either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200">
                          <a:solidFill>
                            <a:srgbClr val="000000"/>
                          </a:solidFill>
                          <a:effectLst/>
                          <a:latin typeface="Times New Roman" panose="02020603050405020304" pitchFamily="18" charset="0"/>
                          <a:ea typeface="Times"/>
                          <a:cs typeface="Times New Roman" panose="02020603050405020304" pitchFamily="18" charset="0"/>
                        </a:rPr>
                        <a:t> written process is followed for selecting, orienting, recruiting, and retaining team members </a:t>
                      </a:r>
                      <a:r>
                        <a:rPr lang="en-US" sz="1200" b="1">
                          <a:solidFill>
                            <a:srgbClr val="000000"/>
                          </a:solidFill>
                          <a:effectLst/>
                          <a:latin typeface="Times New Roman" panose="02020603050405020304" pitchFamily="18" charset="0"/>
                          <a:ea typeface="Times"/>
                          <a:cs typeface="Times New Roman" panose="02020603050405020304" pitchFamily="18" charset="0"/>
                        </a:rPr>
                        <a:t>or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Tier 2 leadership team includes members from the group that is most exposed to disparate outcomes in this school (e.g., exclusionary discipline, bullying, mental health referrals)</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Team with all roles exists</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actively engaged with participation of all roles at or above 80%, and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both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200" dirty="0">
                          <a:solidFill>
                            <a:srgbClr val="000000"/>
                          </a:solidFill>
                          <a:effectLst/>
                          <a:latin typeface="Times New Roman" panose="02020603050405020304" pitchFamily="18" charset="0"/>
                          <a:ea typeface="Times"/>
                          <a:cs typeface="Times New Roman" panose="02020603050405020304" pitchFamily="18" charset="0"/>
                        </a:rPr>
                        <a:t> written process is followed for selecting, orienting, recruiting, and retaining team members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Tier 2 leadership team includes members from the group that is most exposed to disparate outcomes in this school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Team Roles Assessment: are all necessary roles/functions represented on the team?</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Applied behavior support</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Mental health and trauma</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Academic instruction</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Coaching</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Equity</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Physical health and wellness</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Data systems information</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t>Operations of the school across grades and programs </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33CE13F2-CC4A-41EF-BE06-F421A3A2738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54107" y="5529479"/>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0334ED11-9D02-3E1E-1D26-8CFC54470832}"/>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136075809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EBE1E-240C-5210-4627-6D13540C20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2DDA5-CA78-3F3D-88F0-47A1FF97D737}"/>
              </a:ext>
            </a:extLst>
          </p:cNvPr>
          <p:cNvSpPr>
            <a:spLocks noGrp="1"/>
          </p:cNvSpPr>
          <p:nvPr>
            <p:ph type="title"/>
          </p:nvPr>
        </p:nvSpPr>
        <p:spPr/>
        <p:txBody>
          <a:bodyPr/>
          <a:lstStyle/>
          <a:p>
            <a:r>
              <a:rPr lang="en-US" dirty="0"/>
              <a:t>2.2 Team Operating Procedures</a:t>
            </a:r>
          </a:p>
        </p:txBody>
      </p:sp>
      <p:graphicFrame>
        <p:nvGraphicFramePr>
          <p:cNvPr id="4" name="Content Placeholder 3">
            <a:extLst>
              <a:ext uri="{FF2B5EF4-FFF2-40B4-BE49-F238E27FC236}">
                <a16:creationId xmlns:a16="http://schemas.microsoft.com/office/drawing/2014/main" id="{13F89D0A-3049-071E-286D-68B58A75906B}"/>
              </a:ext>
            </a:extLst>
          </p:cNvPr>
          <p:cNvGraphicFramePr>
            <a:graphicFrameLocks noGrp="1"/>
          </p:cNvGraphicFramePr>
          <p:nvPr>
            <p:ph idx="1"/>
            <p:extLst>
              <p:ext uri="{D42A27DB-BD31-4B8C-83A1-F6EECF244321}">
                <p14:modId xmlns:p14="http://schemas.microsoft.com/office/powerpoint/2010/main" val="1058007876"/>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Team</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has (a) regular meeting format/agenda, that prompts the regular review of Tier 2 practices, systems, and data, (b) established and regularly used team norms, (c) defined meeting roles (e.g., timekeeper, facilitator, recorder), (d) regular (e.g., quarterly) two-way data sharing and communication with Tier 1 and Tier 3 teams to inform decision making, (e) a current action plan, (f) procedure for evaluating fidelity of team operating procedures (e.g., Team Initiated Problem Solving [TIPS] Fidelity Checklist) at least twice annually, (g) a formal process to monitor the impact of team norms and (h) procedures on ensuring all team members are able to participate as equal partners.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Tier 2 team meeting agendas and minutes </a:t>
                      </a:r>
                    </a:p>
                    <a:p>
                      <a:r>
                        <a:rPr lang="en-US" sz="1800" kern="1200" dirty="0">
                          <a:solidFill>
                            <a:schemeClr val="dk1"/>
                          </a:solidFill>
                          <a:effectLst/>
                          <a:latin typeface="+mn-lt"/>
                          <a:ea typeface="+mn-ea"/>
                          <a:cs typeface="+mn-cs"/>
                        </a:rPr>
                        <a:t>Tier 2 meeting roles descriptions </a:t>
                      </a:r>
                      <a:endParaRPr lang="en-US" dirty="0"/>
                    </a:p>
                    <a:p>
                      <a:r>
                        <a:rPr lang="en-US" dirty="0"/>
                        <a:t>Tier 2 action plan </a:t>
                      </a:r>
                    </a:p>
                    <a:p>
                      <a:r>
                        <a:rPr lang="en-US" dirty="0"/>
                        <a:t>Team Initiated Problem Solving (TIPS) fidelity checklist items 1-9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84DD96D7-A3BD-C12B-7A9B-6E341A64A104}"/>
              </a:ext>
            </a:extLst>
          </p:cNvPr>
          <p:cNvSpPr/>
          <p:nvPr/>
        </p:nvSpPr>
        <p:spPr>
          <a:xfrm>
            <a:off x="2741135" y="1954310"/>
            <a:ext cx="5727196" cy="256718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2 teams need meeting foundations in order operate efficiently and to implement effective supports.</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5E1A1D60-846D-4C4A-0BA3-39A84132E7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4370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86FCB415-D92A-BA52-166E-5BC7FC43D75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7923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CCD33-B2AC-E1B1-C0C5-CEAEFCAE63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5E3E4-3D7D-6F40-85E8-14C8ABC7C267}"/>
              </a:ext>
            </a:extLst>
          </p:cNvPr>
          <p:cNvSpPr>
            <a:spLocks noGrp="1"/>
          </p:cNvSpPr>
          <p:nvPr>
            <p:ph type="title"/>
          </p:nvPr>
        </p:nvSpPr>
        <p:spPr/>
        <p:txBody>
          <a:bodyPr/>
          <a:lstStyle/>
          <a:p>
            <a:r>
              <a:rPr lang="en-US" dirty="0"/>
              <a:t>2.2 Team Operating Procedures</a:t>
            </a:r>
          </a:p>
        </p:txBody>
      </p:sp>
      <p:pic>
        <p:nvPicPr>
          <p:cNvPr id="7" name="Recorded Sound">
            <a:hlinkClick r:id="" action="ppaction://media"/>
            <a:extLst>
              <a:ext uri="{FF2B5EF4-FFF2-40B4-BE49-F238E27FC236}">
                <a16:creationId xmlns:a16="http://schemas.microsoft.com/office/drawing/2014/main" id="{755C19F9-DB0E-DDBB-0713-D9FDCA6AD6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8352C455-F569-FABB-8D34-7D54B270C71E}"/>
              </a:ext>
            </a:extLst>
          </p:cNvPr>
          <p:cNvGraphicFramePr>
            <a:graphicFrameLocks/>
          </p:cNvGraphicFramePr>
          <p:nvPr>
            <p:extLst>
              <p:ext uri="{D42A27DB-BD31-4B8C-83A1-F6EECF244321}">
                <p14:modId xmlns:p14="http://schemas.microsoft.com/office/powerpoint/2010/main" val="1293996636"/>
              </p:ext>
            </p:extLst>
          </p:nvPr>
        </p:nvGraphicFramePr>
        <p:xfrm>
          <a:off x="677333" y="1377308"/>
          <a:ext cx="10801880" cy="5393505"/>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1471083">
                <a:tc>
                  <a:txBody>
                    <a:bodyPr/>
                    <a:lstStyle/>
                    <a:p>
                      <a:pPr marL="0" marR="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not</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meet monthly, use regular meeting format/agenda, minutes, defined roles, or a current action plan.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meets at least monthly</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has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least three but not all six of the procedures listed a-f.</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meets at least monthly and has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least four but not all six of the procedures listed a-f.</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meets at least monthly and has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least five but not all six</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the procedures listed a-f, and</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either</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or h.</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meets at least monthly and has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 eight</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the procedures listed a-h</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Team Assessment:</a:t>
                      </a:r>
                    </a:p>
                    <a:p>
                      <a:pPr marL="342900" indent="-342900">
                        <a:spcAft>
                          <a:spcPts val="600"/>
                        </a:spcAft>
                        <a:buFont typeface="Wingdings" panose="05000000000000000000" pitchFamily="2" charset="2"/>
                        <a:buChar char="q"/>
                      </a:pPr>
                      <a:r>
                        <a:rPr lang="en-US" sz="2400" b="0" dirty="0"/>
                        <a:t>Regular, monthly meetings</a:t>
                      </a:r>
                    </a:p>
                    <a:p>
                      <a:pPr marL="342900" indent="-342900">
                        <a:spcAft>
                          <a:spcPts val="600"/>
                        </a:spcAft>
                        <a:buFont typeface="Wingdings" panose="05000000000000000000" pitchFamily="2" charset="2"/>
                        <a:buChar char="q"/>
                      </a:pPr>
                      <a:r>
                        <a:rPr lang="en-US" sz="2400" b="0" dirty="0"/>
                        <a:t>Team norms established</a:t>
                      </a:r>
                    </a:p>
                    <a:p>
                      <a:pPr marL="342900" indent="-342900">
                        <a:spcAft>
                          <a:spcPts val="600"/>
                        </a:spcAft>
                        <a:buFont typeface="Wingdings" panose="05000000000000000000" pitchFamily="2" charset="2"/>
                        <a:buChar char="q"/>
                      </a:pPr>
                      <a:r>
                        <a:rPr lang="en-US" sz="2400" b="0" dirty="0"/>
                        <a:t>Defined meeting roles</a:t>
                      </a:r>
                    </a:p>
                    <a:p>
                      <a:pPr marL="342900" indent="-342900">
                        <a:spcAft>
                          <a:spcPts val="600"/>
                        </a:spcAft>
                        <a:buFont typeface="Wingdings" panose="05000000000000000000" pitchFamily="2" charset="2"/>
                        <a:buChar char="q"/>
                      </a:pPr>
                      <a:r>
                        <a:rPr lang="en-US" sz="2400" b="0" dirty="0"/>
                        <a:t>Two-way data sharing with Tier 1 and 3 teams</a:t>
                      </a:r>
                    </a:p>
                    <a:p>
                      <a:pPr marL="342900" indent="-342900">
                        <a:spcAft>
                          <a:spcPts val="600"/>
                        </a:spcAft>
                        <a:buFont typeface="Wingdings" panose="05000000000000000000" pitchFamily="2" charset="2"/>
                        <a:buChar char="q"/>
                      </a:pPr>
                      <a:r>
                        <a:rPr lang="en-US" sz="2400" b="0" dirty="0"/>
                        <a:t>Current action plan</a:t>
                      </a:r>
                    </a:p>
                    <a:p>
                      <a:pPr marL="342900" indent="-342900">
                        <a:spcAft>
                          <a:spcPts val="600"/>
                        </a:spcAft>
                        <a:buFont typeface="Wingdings" panose="05000000000000000000" pitchFamily="2" charset="2"/>
                        <a:buChar char="q"/>
                      </a:pPr>
                      <a:r>
                        <a:rPr lang="en-US" sz="2400" b="0" dirty="0"/>
                        <a:t>Procedure for evaluating fidelity of team operating procedures and norms</a:t>
                      </a:r>
                    </a:p>
                    <a:p>
                      <a:pPr marL="342900" indent="-342900">
                        <a:spcAft>
                          <a:spcPts val="600"/>
                        </a:spcAft>
                        <a:buFont typeface="Wingdings" panose="05000000000000000000" pitchFamily="2" charset="2"/>
                        <a:buChar char="q"/>
                      </a:pPr>
                      <a:r>
                        <a:rPr lang="en-US" sz="2400" b="0" dirty="0"/>
                        <a:t>Procedure to ensure equal participation of team members </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718392CB-EB68-94CF-467F-AA63ECCC7D3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54107" y="5560101"/>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41965331-9A01-69BB-B438-CFE7F4BA9840}"/>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23682986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8397F-31DB-3113-73FA-AAA3CA6BC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1E284-4E9D-497B-51C7-0CC455238D6D}"/>
              </a:ext>
            </a:extLst>
          </p:cNvPr>
          <p:cNvSpPr>
            <a:spLocks noGrp="1"/>
          </p:cNvSpPr>
          <p:nvPr>
            <p:ph type="title"/>
          </p:nvPr>
        </p:nvSpPr>
        <p:spPr/>
        <p:txBody>
          <a:bodyPr/>
          <a:lstStyle/>
          <a:p>
            <a:r>
              <a:rPr lang="en-US" dirty="0"/>
              <a:t>2.3 Screening</a:t>
            </a:r>
          </a:p>
        </p:txBody>
      </p:sp>
      <p:graphicFrame>
        <p:nvGraphicFramePr>
          <p:cNvPr id="4" name="Content Placeholder 3">
            <a:extLst>
              <a:ext uri="{FF2B5EF4-FFF2-40B4-BE49-F238E27FC236}">
                <a16:creationId xmlns:a16="http://schemas.microsoft.com/office/drawing/2014/main" id="{6DCE8750-1D10-FE4C-FD25-290770031A38}"/>
              </a:ext>
            </a:extLst>
          </p:cNvPr>
          <p:cNvGraphicFramePr>
            <a:graphicFrameLocks noGrp="1"/>
          </p:cNvGraphicFramePr>
          <p:nvPr>
            <p:ph idx="1"/>
            <p:extLst>
              <p:ext uri="{D42A27DB-BD31-4B8C-83A1-F6EECF244321}">
                <p14:modId xmlns:p14="http://schemas.microsoft.com/office/powerpoint/2010/main" val="329386108"/>
              </p:ext>
            </p:extLst>
          </p:nvPr>
        </p:nvGraphicFramePr>
        <p:xfrm>
          <a:off x="1006892" y="1134898"/>
          <a:ext cx="10515600" cy="486627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uses decision rules and multiple sources of data (e.g., discipline referrals, academic progress, screening tools, attendance, nominations), available from multiple informants (e.g., teacher, family, student), at multiple points in time (e.g., screening at identified points, on-going data review, on-going access to nomination process) to identify students who require Tier 2 internalizing or externalizing supports and to inform the modification or intensification of Tier 1 supports as needed.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262573">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Multiple data sources used (e.g., discipline referrals, time out of instruction, attendance, academic performance)  </a:t>
                      </a:r>
                    </a:p>
                    <a:p>
                      <a:r>
                        <a:rPr lang="en-US" sz="1800" kern="1200" dirty="0">
                          <a:solidFill>
                            <a:schemeClr val="dk1"/>
                          </a:solidFill>
                          <a:effectLst/>
                          <a:latin typeface="+mn-lt"/>
                          <a:ea typeface="+mn-ea"/>
                          <a:cs typeface="+mn-cs"/>
                        </a:rPr>
                        <a:t>Team decision rubric  </a:t>
                      </a:r>
                    </a:p>
                    <a:p>
                      <a:r>
                        <a:rPr lang="en-US" dirty="0"/>
                        <a:t>Team meeting minutes </a:t>
                      </a:r>
                    </a:p>
                    <a:p>
                      <a:r>
                        <a:rPr lang="en-US" dirty="0"/>
                        <a:t>School policy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01D3D620-629C-8F8D-795B-57C83AB367E5}"/>
              </a:ext>
            </a:extLst>
          </p:cNvPr>
          <p:cNvSpPr/>
          <p:nvPr/>
        </p:nvSpPr>
        <p:spPr>
          <a:xfrm>
            <a:off x="3349360" y="2190548"/>
            <a:ext cx="5493280" cy="284641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Timely and accurate identification of students in need of Tier 2 supports improves the effectiveness of Tier 2 implementation</a:t>
            </a: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9360875A-29F0-06AF-E689-F6BF13574E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39CEA1B1-C4C3-F924-6014-AE609FAE4FCE}"/>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416120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5E90-1D7E-346D-4388-77FC18EAD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73864-9A51-3AD2-06BE-2F6087E77FA3}"/>
              </a:ext>
            </a:extLst>
          </p:cNvPr>
          <p:cNvSpPr>
            <a:spLocks noGrp="1"/>
          </p:cNvSpPr>
          <p:nvPr>
            <p:ph type="title"/>
          </p:nvPr>
        </p:nvSpPr>
        <p:spPr/>
        <p:txBody>
          <a:bodyPr/>
          <a:lstStyle/>
          <a:p>
            <a:r>
              <a:rPr lang="en-US" dirty="0"/>
              <a:t>2.3 Screening</a:t>
            </a:r>
          </a:p>
        </p:txBody>
      </p:sp>
      <p:pic>
        <p:nvPicPr>
          <p:cNvPr id="7" name="Recorded Sound">
            <a:hlinkClick r:id="" action="ppaction://media"/>
            <a:extLst>
              <a:ext uri="{FF2B5EF4-FFF2-40B4-BE49-F238E27FC236}">
                <a16:creationId xmlns:a16="http://schemas.microsoft.com/office/drawing/2014/main" id="{16C7D02D-A28A-B6D4-8587-A28FFBE7AD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8554AE65-EB3A-CD81-5A99-73F04AC179F4}"/>
              </a:ext>
            </a:extLst>
          </p:cNvPr>
          <p:cNvGraphicFramePr>
            <a:graphicFrameLocks/>
          </p:cNvGraphicFramePr>
          <p:nvPr>
            <p:extLst>
              <p:ext uri="{D42A27DB-BD31-4B8C-83A1-F6EECF244321}">
                <p14:modId xmlns:p14="http://schemas.microsoft.com/office/powerpoint/2010/main" val="1582330967"/>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1400"/>
                        </a:spcAft>
                      </a:pPr>
                      <a:r>
                        <a:rPr lang="en-US" sz="1200" b="1" dirty="0">
                          <a:solidFill>
                            <a:srgbClr val="000000"/>
                          </a:solidFill>
                          <a:effectLst/>
                          <a:latin typeface="Times New Roman" panose="02020603050405020304" pitchFamily="18" charset="0"/>
                          <a:ea typeface="Times"/>
                          <a:cs typeface="Times New Roman" panose="02020603050405020304" pitchFamily="18" charset="0"/>
                        </a:rPr>
                        <a:t>No specific rules exist </a:t>
                      </a:r>
                      <a:r>
                        <a:rPr lang="en-US" sz="1200" dirty="0">
                          <a:solidFill>
                            <a:srgbClr val="000000"/>
                          </a:solidFill>
                          <a:effectLst/>
                          <a:latin typeface="Times New Roman" panose="02020603050405020304" pitchFamily="18" charset="0"/>
                          <a:ea typeface="Times"/>
                          <a:cs typeface="Times New Roman" panose="02020603050405020304" pitchFamily="18" charset="0"/>
                        </a:rPr>
                        <a:t>for identifying students who qualify for Tier 2 supports.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1400"/>
                        </a:spcBef>
                        <a:spcAft>
                          <a:spcPts val="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a:solidFill>
                            <a:srgbClr val="000000"/>
                          </a:solidFill>
                          <a:effectLst/>
                          <a:latin typeface="Times New Roman" panose="02020603050405020304" pitchFamily="18" charset="0"/>
                          <a:ea typeface="Times"/>
                          <a:cs typeface="Times New Roman" panose="02020603050405020304" pitchFamily="18" charset="0"/>
                        </a:rPr>
                        <a:t>Decision rules are established</a:t>
                      </a:r>
                      <a:r>
                        <a:rPr lang="en-US" sz="1200">
                          <a:solidFill>
                            <a:srgbClr val="000000"/>
                          </a:solidFill>
                          <a:effectLst/>
                          <a:latin typeface="Times New Roman" panose="02020603050405020304" pitchFamily="18" charset="0"/>
                          <a:ea typeface="Times"/>
                          <a:cs typeface="Times New Roman" panose="02020603050405020304" pitchFamily="18" charset="0"/>
                        </a:rPr>
                        <a:t> but </a:t>
                      </a:r>
                      <a:r>
                        <a:rPr lang="en-US" sz="1200" b="1">
                          <a:solidFill>
                            <a:srgbClr val="000000"/>
                          </a:solidFill>
                          <a:effectLst/>
                          <a:latin typeface="Times New Roman" panose="02020603050405020304" pitchFamily="18" charset="0"/>
                          <a:ea typeface="Times"/>
                          <a:cs typeface="Times New Roman" panose="02020603050405020304" pitchFamily="18" charset="0"/>
                        </a:rPr>
                        <a:t>not</a:t>
                      </a:r>
                      <a:r>
                        <a:rPr lang="en-US" sz="1200">
                          <a:solidFill>
                            <a:srgbClr val="000000"/>
                          </a:solidFill>
                          <a:effectLst/>
                          <a:latin typeface="Times New Roman" panose="02020603050405020304" pitchFamily="18" charset="0"/>
                          <a:ea typeface="Times"/>
                          <a:cs typeface="Times New Roman" panose="02020603050405020304" pitchFamily="18" charset="0"/>
                        </a:rPr>
                        <a:t> consistently followed.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Decision rules are established but the team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uses only one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of the following: multiple data sources, multiple informant options, or multiple points in time.</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Decision rules are established but the team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uses only two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of the following: multiple data sources, multiple informant options, or multiple points in time</a:t>
                      </a:r>
                      <a:r>
                        <a:rPr lang="en-US" sz="1200" dirty="0">
                          <a:solidFill>
                            <a:srgbClr val="000000"/>
                          </a:solidFill>
                          <a:effectLst/>
                          <a:latin typeface="Times New Roman" panose="02020603050405020304" pitchFamily="18" charset="0"/>
                          <a:ea typeface="Times"/>
                          <a:cs typeface="Times New Roman" panose="02020603050405020304" pitchFamily="18" charset="0"/>
                        </a:rPr>
                        <a:t>, and </a:t>
                      </a:r>
                      <a:r>
                        <a:rPr lang="en-US" sz="1200" b="1" dirty="0">
                          <a:solidFill>
                            <a:srgbClr val="000000"/>
                          </a:solidFill>
                          <a:effectLst/>
                          <a:latin typeface="Times New Roman" panose="02020603050405020304" pitchFamily="18" charset="0"/>
                          <a:ea typeface="Times"/>
                          <a:cs typeface="Times New Roman" panose="02020603050405020304" pitchFamily="18" charset="0"/>
                        </a:rPr>
                        <a:t>aggregate data is shared</a:t>
                      </a:r>
                      <a:r>
                        <a:rPr lang="en-US" sz="1200" dirty="0">
                          <a:solidFill>
                            <a:srgbClr val="000000"/>
                          </a:solidFill>
                          <a:effectLst/>
                          <a:latin typeface="Times New Roman" panose="02020603050405020304" pitchFamily="18" charset="0"/>
                          <a:ea typeface="Times"/>
                          <a:cs typeface="Times New Roman" panose="02020603050405020304" pitchFamily="18" charset="0"/>
                        </a:rPr>
                        <a:t> with the Tier 1 team to inform modification or intensification Tier 1 practices.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Decision rules are established with the team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using</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all</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of the following: multiple data sources, multiple informant options, and multiple points in time</a:t>
                      </a:r>
                      <a:r>
                        <a:rPr lang="en-US" sz="1200" dirty="0">
                          <a:solidFill>
                            <a:srgbClr val="000000"/>
                          </a:solidFill>
                          <a:effectLst/>
                          <a:latin typeface="Times New Roman" panose="02020603050405020304" pitchFamily="18" charset="0"/>
                          <a:ea typeface="Times"/>
                          <a:cs typeface="Times New Roman" panose="02020603050405020304" pitchFamily="18" charset="0"/>
                        </a:rPr>
                        <a:t>, and aggregate data is shared with the Tier 1 team to inform modification or intensification Tier 1 practices.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Have decision rules been established and consistently followed?</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Does the team draw from multiple data sources?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Does the team draw from multiple informants?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Is the data representative of multiple timepoints?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dirty="0"/>
                        <a:t>Is aggregated data shared with the Tier 1 team?</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58C0CDA8-17E8-13BD-3978-D807A384576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9B2A728B-FA4E-ECE5-DD47-491CE3B1A37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40782903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6A02-1991-48F7-0F5E-37F112085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26D1D-AA97-63EC-9E1B-3F7ACF65971E}"/>
              </a:ext>
            </a:extLst>
          </p:cNvPr>
          <p:cNvSpPr>
            <a:spLocks noGrp="1"/>
          </p:cNvSpPr>
          <p:nvPr>
            <p:ph type="title"/>
          </p:nvPr>
        </p:nvSpPr>
        <p:spPr/>
        <p:txBody>
          <a:bodyPr/>
          <a:lstStyle/>
          <a:p>
            <a:r>
              <a:rPr lang="en-US" dirty="0"/>
              <a:t>2.4 Request for Assistance</a:t>
            </a:r>
          </a:p>
        </p:txBody>
      </p:sp>
      <p:graphicFrame>
        <p:nvGraphicFramePr>
          <p:cNvPr id="4" name="Content Placeholder 3">
            <a:extLst>
              <a:ext uri="{FF2B5EF4-FFF2-40B4-BE49-F238E27FC236}">
                <a16:creationId xmlns:a16="http://schemas.microsoft.com/office/drawing/2014/main" id="{CD5E36CA-8855-E63F-74D6-1EA51581E305}"/>
              </a:ext>
            </a:extLst>
          </p:cNvPr>
          <p:cNvGraphicFramePr>
            <a:graphicFrameLocks noGrp="1"/>
          </p:cNvGraphicFramePr>
          <p:nvPr>
            <p:ph idx="1"/>
            <p:extLst>
              <p:ext uri="{D42A27DB-BD31-4B8C-83A1-F6EECF244321}">
                <p14:modId xmlns:p14="http://schemas.microsoft.com/office/powerpoint/2010/main" val="2627343619"/>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uses a written request for assistance form and process that are timely and available and accessible to all staff, families, and students.  </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School handbook  </a:t>
                      </a:r>
                    </a:p>
                    <a:p>
                      <a:r>
                        <a:rPr lang="en-US" sz="1800" kern="1200" dirty="0">
                          <a:solidFill>
                            <a:schemeClr val="dk1"/>
                          </a:solidFill>
                          <a:effectLst/>
                          <a:latin typeface="+mn-lt"/>
                          <a:ea typeface="+mn-ea"/>
                          <a:cs typeface="+mn-cs"/>
                        </a:rPr>
                        <a:t>R</a:t>
                      </a:r>
                      <a:r>
                        <a:rPr lang="en-US" dirty="0"/>
                        <a:t>equest for assistance form  </a:t>
                      </a:r>
                    </a:p>
                    <a:p>
                      <a:r>
                        <a:rPr lang="en-US" dirty="0"/>
                        <a:t>Family handbook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855D9906-ED34-04F5-2DB6-62569AC2768A}"/>
              </a:ext>
            </a:extLst>
          </p:cNvPr>
          <p:cNvSpPr/>
          <p:nvPr/>
        </p:nvSpPr>
        <p:spPr>
          <a:xfrm>
            <a:off x="3443624" y="1906339"/>
            <a:ext cx="5642136" cy="304532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Faculty, staff, families, and students should have a highly predictable and low-effort strategy for requesting assistance.</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583F23CE-9D48-B1C0-1D87-06ACD2772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2C6D187D-0FEF-7C0C-2178-37B69FF83B8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6902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7654-CEA6-26DD-3B38-FD526AACC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4369D-3E37-F4EF-8644-FB83BB08AA4A}"/>
              </a:ext>
            </a:extLst>
          </p:cNvPr>
          <p:cNvSpPr>
            <a:spLocks noGrp="1"/>
          </p:cNvSpPr>
          <p:nvPr>
            <p:ph type="title"/>
          </p:nvPr>
        </p:nvSpPr>
        <p:spPr/>
        <p:txBody>
          <a:bodyPr/>
          <a:lstStyle/>
          <a:p>
            <a:r>
              <a:rPr lang="en-US" dirty="0"/>
              <a:t>2.4 Request for Assistance</a:t>
            </a:r>
          </a:p>
        </p:txBody>
      </p:sp>
      <p:graphicFrame>
        <p:nvGraphicFramePr>
          <p:cNvPr id="9" name="Content Placeholder 3">
            <a:extLst>
              <a:ext uri="{FF2B5EF4-FFF2-40B4-BE49-F238E27FC236}">
                <a16:creationId xmlns:a16="http://schemas.microsoft.com/office/drawing/2014/main" id="{2C9E7748-8213-EEAF-816C-76725C608EB0}"/>
              </a:ext>
            </a:extLst>
          </p:cNvPr>
          <p:cNvGraphicFramePr>
            <a:graphicFrameLocks/>
          </p:cNvGraphicFramePr>
          <p:nvPr>
            <p:extLst>
              <p:ext uri="{D42A27DB-BD31-4B8C-83A1-F6EECF244321}">
                <p14:modId xmlns:p14="http://schemas.microsoft.com/office/powerpoint/2010/main" val="3094547665"/>
              </p:ext>
            </p:extLst>
          </p:nvPr>
        </p:nvGraphicFramePr>
        <p:xfrm>
          <a:off x="677333" y="1377308"/>
          <a:ext cx="10801880" cy="4529629"/>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1981446">
                <a:tc>
                  <a:txBody>
                    <a:bodyPr/>
                    <a:lstStyle/>
                    <a:p>
                      <a:pPr marL="0" marR="0">
                        <a:spcBef>
                          <a:spcPts val="0"/>
                        </a:spcBef>
                        <a:spcAft>
                          <a:spcPts val="140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There is </a:t>
                      </a:r>
                      <a:r>
                        <a:rPr lang="en-US" sz="1200" b="1" dirty="0">
                          <a:solidFill>
                            <a:srgbClr val="000000"/>
                          </a:solidFill>
                          <a:effectLst/>
                          <a:latin typeface="Times New Roman" panose="02020603050405020304" pitchFamily="18" charset="0"/>
                          <a:ea typeface="Times"/>
                          <a:cs typeface="Times New Roman" panose="02020603050405020304" pitchFamily="18" charset="0"/>
                        </a:rPr>
                        <a:t>no request</a:t>
                      </a:r>
                      <a:r>
                        <a:rPr lang="en-US" sz="1200" dirty="0">
                          <a:solidFill>
                            <a:srgbClr val="000000"/>
                          </a:solidFill>
                          <a:effectLst/>
                          <a:latin typeface="Times New Roman" panose="02020603050405020304" pitchFamily="18" charset="0"/>
                          <a:ea typeface="Times"/>
                          <a:cs typeface="Times New Roman" panose="02020603050405020304" pitchFamily="18" charset="0"/>
                        </a:rPr>
                        <a:t> for assistance process.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1400"/>
                        </a:spcBef>
                        <a:spcAft>
                          <a:spcPts val="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A written request for assistance form and process are in place but are not available to all staff, or the </a:t>
                      </a:r>
                      <a:r>
                        <a:rPr lang="en-US" sz="1200" b="1" dirty="0">
                          <a:solidFill>
                            <a:srgbClr val="000000"/>
                          </a:solidFill>
                          <a:effectLst/>
                          <a:latin typeface="Times New Roman" panose="02020603050405020304" pitchFamily="18" charset="0"/>
                          <a:ea typeface="Times"/>
                          <a:cs typeface="Times New Roman" panose="02020603050405020304" pitchFamily="18" charset="0"/>
                        </a:rPr>
                        <a:t>team’s response is not timely (longer than 3 days).</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A written request for assistance form and process are in place and </a:t>
                      </a:r>
                      <a:r>
                        <a:rPr lang="en-US" sz="1200" b="1" dirty="0">
                          <a:solidFill>
                            <a:srgbClr val="000000"/>
                          </a:solidFill>
                          <a:effectLst/>
                          <a:latin typeface="Times New Roman" panose="02020603050405020304" pitchFamily="18" charset="0"/>
                          <a:ea typeface="Times"/>
                          <a:cs typeface="Times New Roman" panose="02020603050405020304" pitchFamily="18" charset="0"/>
                        </a:rPr>
                        <a:t>is available to all staff, </a:t>
                      </a:r>
                      <a:r>
                        <a:rPr lang="en-US" sz="1200" dirty="0">
                          <a:solidFill>
                            <a:srgbClr val="000000"/>
                          </a:solidFill>
                          <a:effectLst/>
                          <a:latin typeface="Times New Roman" panose="02020603050405020304" pitchFamily="18" charset="0"/>
                          <a:ea typeface="Times"/>
                          <a:cs typeface="Times New Roman" panose="02020603050405020304" pitchFamily="18" charset="0"/>
                        </a:rPr>
                        <a:t>and the</a:t>
                      </a:r>
                      <a:r>
                        <a:rPr lang="en-US" sz="1200" b="1" dirty="0">
                          <a:solidFill>
                            <a:srgbClr val="000000"/>
                          </a:solidFill>
                          <a:effectLst/>
                          <a:latin typeface="Times New Roman" panose="02020603050405020304" pitchFamily="18" charset="0"/>
                          <a:ea typeface="Times"/>
                          <a:cs typeface="Times New Roman" panose="02020603050405020304" pitchFamily="18" charset="0"/>
                        </a:rPr>
                        <a:t> team’s response is timely (within 3 days).</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140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A written request for assistance form and process are in place, is available </a:t>
                      </a:r>
                      <a:r>
                        <a:rPr lang="en-US" sz="1200" b="1" dirty="0">
                          <a:solidFill>
                            <a:srgbClr val="000000"/>
                          </a:solidFill>
                          <a:effectLst/>
                          <a:latin typeface="Times New Roman" panose="02020603050405020304" pitchFamily="18" charset="0"/>
                          <a:ea typeface="Times"/>
                          <a:cs typeface="Times New Roman" panose="02020603050405020304" pitchFamily="18" charset="0"/>
                        </a:rPr>
                        <a:t>and accessible (e.g., most common home languages)</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r>
                        <a:rPr lang="en-US" sz="1200" b="1" dirty="0">
                          <a:solidFill>
                            <a:srgbClr val="000000"/>
                          </a:solidFill>
                          <a:effectLst/>
                          <a:latin typeface="Times New Roman" panose="02020603050405020304" pitchFamily="18" charset="0"/>
                          <a:ea typeface="Times"/>
                          <a:cs typeface="Times New Roman" panose="02020603050405020304" pitchFamily="18" charset="0"/>
                        </a:rPr>
                        <a:t>to all staff, families, and students,</a:t>
                      </a:r>
                      <a:r>
                        <a:rPr lang="en-US" sz="1200" dirty="0">
                          <a:solidFill>
                            <a:srgbClr val="000000"/>
                          </a:solidFill>
                          <a:effectLst/>
                          <a:latin typeface="Times New Roman" panose="02020603050405020304" pitchFamily="18" charset="0"/>
                          <a:ea typeface="Times"/>
                          <a:cs typeface="Times New Roman" panose="02020603050405020304" pitchFamily="18" charset="0"/>
                        </a:rPr>
                        <a:t> and the team’s response is timely (within 3 days).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1400"/>
                        </a:spcBef>
                        <a:spcAft>
                          <a:spcPts val="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140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A written request for assistance form and process are in place, is available and accessible (e.g., most common home languages) to all staff, families, and students, the team’s response is timely (within 3 days), and administrator</a:t>
                      </a:r>
                      <a:r>
                        <a:rPr lang="en-US" sz="1200" b="1" dirty="0">
                          <a:solidFill>
                            <a:srgbClr val="000000"/>
                          </a:solidFill>
                          <a:effectLst/>
                          <a:latin typeface="Times New Roman" panose="02020603050405020304" pitchFamily="18" charset="0"/>
                          <a:ea typeface="Times"/>
                          <a:cs typeface="Times New Roman" panose="02020603050405020304" pitchFamily="18" charset="0"/>
                        </a:rPr>
                        <a:t> reports consistent use.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Is there a written process for requesting assistance?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Does the process include a team response with a quick turnaround?</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Do all staff have access to this process?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Is the process accessible for families and students?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A9B989B0-091E-3768-2B6F-BA8D8D05C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6" action="ppaction://hlinksldjump"/>
            <a:extLst>
              <a:ext uri="{FF2B5EF4-FFF2-40B4-BE49-F238E27FC236}">
                <a16:creationId xmlns:a16="http://schemas.microsoft.com/office/drawing/2014/main" id="{F2ACB13F-8362-B023-E952-82799F71FD9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9174376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C3BD9-ED25-D71B-B157-134A5549C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94025-FEF1-A92B-FE80-11A5B832A22E}"/>
              </a:ext>
            </a:extLst>
          </p:cNvPr>
          <p:cNvSpPr>
            <a:spLocks noGrp="1"/>
          </p:cNvSpPr>
          <p:nvPr>
            <p:ph type="title"/>
          </p:nvPr>
        </p:nvSpPr>
        <p:spPr/>
        <p:txBody>
          <a:bodyPr/>
          <a:lstStyle/>
          <a:p>
            <a:r>
              <a:rPr lang="en-US" dirty="0"/>
              <a:t>2.5 Options for Tier II Interventions</a:t>
            </a:r>
          </a:p>
        </p:txBody>
      </p:sp>
      <p:graphicFrame>
        <p:nvGraphicFramePr>
          <p:cNvPr id="4" name="Content Placeholder 3">
            <a:extLst>
              <a:ext uri="{FF2B5EF4-FFF2-40B4-BE49-F238E27FC236}">
                <a16:creationId xmlns:a16="http://schemas.microsoft.com/office/drawing/2014/main" id="{4BEA8B8A-0A14-6166-0658-0F19ECCF86D3}"/>
              </a:ext>
            </a:extLst>
          </p:cNvPr>
          <p:cNvGraphicFramePr>
            <a:graphicFrameLocks noGrp="1"/>
          </p:cNvGraphicFramePr>
          <p:nvPr>
            <p:ph idx="1"/>
            <p:extLst>
              <p:ext uri="{D42A27DB-BD31-4B8C-83A1-F6EECF244321}">
                <p14:modId xmlns:p14="http://schemas.microsoft.com/office/powerpoint/2010/main" val="3836547727"/>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skills. </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School Tier 2 handbook  </a:t>
                      </a:r>
                    </a:p>
                    <a:p>
                      <a:r>
                        <a:rPr lang="en-US" sz="1800" kern="1200" dirty="0">
                          <a:solidFill>
                            <a:schemeClr val="dk1"/>
                          </a:solidFill>
                          <a:effectLst/>
                          <a:latin typeface="+mn-lt"/>
                          <a:ea typeface="+mn-ea"/>
                          <a:cs typeface="+mn-cs"/>
                        </a:rPr>
                        <a:t>Targeted Interventions Reference Guide </a:t>
                      </a:r>
                      <a:r>
                        <a:rPr lang="en-US" sz="2400" dirty="0">
                          <a:effectLst/>
                        </a:rPr>
                        <a:t> </a:t>
                      </a:r>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6777B0C2-FC6B-FC16-307B-49F7AEE2E07D}"/>
              </a:ext>
            </a:extLst>
          </p:cNvPr>
          <p:cNvSpPr/>
          <p:nvPr/>
        </p:nvSpPr>
        <p:spPr>
          <a:xfrm>
            <a:off x="3232302" y="2005793"/>
            <a:ext cx="6064780" cy="284641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 wide array of intervention options increases the likelihood that student</a:t>
            </a:r>
          </a:p>
          <a:p>
            <a:pPr algn="ctr"/>
            <a:r>
              <a:rPr lang="en-US" sz="2800" dirty="0">
                <a:solidFill>
                  <a:schemeClr val="tx1"/>
                </a:solidFill>
              </a:rPr>
              <a:t>needs are met and done so in a timely way.</a:t>
            </a:r>
            <a:r>
              <a:rPr lang="en-US" sz="2800" dirty="0"/>
              <a:t>.</a:t>
            </a:r>
            <a:endParaRPr lang="en-US" sz="3200" dirty="0">
              <a:solidFill>
                <a:schemeClr val="tx1"/>
              </a:solidFill>
            </a:endParaRP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AFAE4931-E9F5-A01E-1645-F7C701E24A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D7CE5A72-83ED-D46A-FD89-2FCF45FB494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5026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Resource: </a:t>
            </a:r>
          </a:p>
        </p:txBody>
      </p:sp>
      <p:sp>
        <p:nvSpPr>
          <p:cNvPr id="3" name="Content Placeholder 2"/>
          <p:cNvSpPr>
            <a:spLocks noGrp="1"/>
          </p:cNvSpPr>
          <p:nvPr>
            <p:ph idx="1"/>
          </p:nvPr>
        </p:nvSpPr>
        <p:spPr>
          <a:xfrm>
            <a:off x="1237484" y="1253331"/>
            <a:ext cx="8478016" cy="4351338"/>
          </a:xfrm>
        </p:spPr>
        <p:txBody>
          <a:bodyPr/>
          <a:lstStyle/>
          <a:p>
            <a:r>
              <a:rPr lang="en-US" b="1" dirty="0"/>
              <a:t>Intended use</a:t>
            </a:r>
            <a:r>
              <a:rPr lang="en-US" dirty="0"/>
              <a:t>: to prepare coaches and facilitators who will be guiding administration and use of the TFI with school teams.</a:t>
            </a:r>
          </a:p>
          <a:p>
            <a:r>
              <a:rPr lang="en-US" b="1" dirty="0"/>
              <a:t>Resource Components:</a:t>
            </a:r>
          </a:p>
          <a:p>
            <a:pPr lvl="1"/>
            <a:r>
              <a:rPr lang="en-US" u="sng" dirty="0">
                <a:solidFill>
                  <a:schemeClr val="accent1"/>
                </a:solidFill>
                <a:hlinkClick r:id="rId5" action="ppaction://hlinksldjump"/>
              </a:rPr>
              <a:t>Overview of the Tier 2 Administration Process</a:t>
            </a:r>
            <a:endParaRPr lang="en-US" u="sng" dirty="0">
              <a:solidFill>
                <a:schemeClr val="accent1"/>
              </a:solidFill>
            </a:endParaRPr>
          </a:p>
          <a:p>
            <a:pPr lvl="1"/>
            <a:r>
              <a:rPr lang="en-US" u="sng" dirty="0">
                <a:solidFill>
                  <a:schemeClr val="accent1"/>
                </a:solidFill>
                <a:hlinkClick r:id="rId6" action="ppaction://hlinksldjump"/>
              </a:rPr>
              <a:t>Preparation for Tier 2 Administration</a:t>
            </a:r>
            <a:endParaRPr lang="en-US" u="sng" dirty="0">
              <a:solidFill>
                <a:schemeClr val="accent1"/>
              </a:solidFill>
            </a:endParaRPr>
          </a:p>
          <a:p>
            <a:pPr lvl="1"/>
            <a:r>
              <a:rPr lang="en-US" u="sng" dirty="0">
                <a:solidFill>
                  <a:schemeClr val="accent1"/>
                </a:solidFill>
                <a:hlinkClick r:id="rId7" action="ppaction://hlinksldjump"/>
              </a:rPr>
              <a:t>Tier 2 Item Presentation</a:t>
            </a:r>
            <a:endParaRPr lang="en-US" u="sng" dirty="0">
              <a:solidFill>
                <a:schemeClr val="accent1"/>
              </a:solidFill>
            </a:endParaRPr>
          </a:p>
          <a:p>
            <a:pPr lvl="1"/>
            <a:endParaRPr lang="en-US" dirty="0"/>
          </a:p>
          <a:p>
            <a:pPr marL="0" indent="0">
              <a:buNone/>
            </a:pPr>
            <a:endParaRPr lang="en-US" dirty="0"/>
          </a:p>
        </p:txBody>
      </p:sp>
      <p:pic>
        <p:nvPicPr>
          <p:cNvPr id="4" name="Picture 3" descr="OELP Team Meeting | Organisation for Early Literacy Promotion"/>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16216" y="4467459"/>
            <a:ext cx="2675021" cy="2233643"/>
          </a:xfrm>
          <a:prstGeom prst="rect">
            <a:avLst/>
          </a:prstGeom>
        </p:spPr>
      </p:pic>
      <p:sp>
        <p:nvSpPr>
          <p:cNvPr id="6" name="TextBox 5">
            <a:extLst>
              <a:ext uri="{FF2B5EF4-FFF2-40B4-BE49-F238E27FC236}">
                <a16:creationId xmlns:a16="http://schemas.microsoft.com/office/drawing/2014/main" id="{1D239B85-A46A-BB47-2149-D6F27EEADFA4}"/>
              </a:ext>
            </a:extLst>
          </p:cNvPr>
          <p:cNvSpPr txBox="1"/>
          <p:nvPr/>
        </p:nvSpPr>
        <p:spPr>
          <a:xfrm>
            <a:off x="1307016" y="5453360"/>
            <a:ext cx="7939668" cy="923330"/>
          </a:xfrm>
          <a:prstGeom prst="rect">
            <a:avLst/>
          </a:prstGeom>
          <a:noFill/>
        </p:spPr>
        <p:txBody>
          <a:bodyPr wrap="square" rtlCol="0">
            <a:spAutoFit/>
          </a:bodyPr>
          <a:lstStyle/>
          <a:p>
            <a:r>
              <a:rPr lang="en-US" b="1" i="1" dirty="0"/>
              <a:t>Links to resources outside of this presentation: </a:t>
            </a:r>
          </a:p>
          <a:p>
            <a:r>
              <a:rPr lang="en-US" u="sng" dirty="0">
                <a:solidFill>
                  <a:schemeClr val="accent1"/>
                </a:solidFill>
                <a:hlinkClick r:id="rId9"/>
              </a:rPr>
              <a:t>Tiered Fidelity Inventory 3.0 Tier 1 Administration </a:t>
            </a:r>
            <a:endParaRPr lang="en-US" u="sng" dirty="0">
              <a:solidFill>
                <a:schemeClr val="accent1"/>
              </a:solidFill>
            </a:endParaRPr>
          </a:p>
          <a:p>
            <a:r>
              <a:rPr lang="en-US" u="sng" dirty="0">
                <a:solidFill>
                  <a:schemeClr val="accent1"/>
                </a:solidFill>
                <a:hlinkClick r:id="rId10"/>
              </a:rPr>
              <a:t>Tiered Fidelity Inventory 3.0 Tier 3 Administration </a:t>
            </a:r>
            <a:endParaRPr lang="en-US" u="sng" dirty="0">
              <a:solidFill>
                <a:schemeClr val="accent1"/>
              </a:solidFill>
            </a:endParaRPr>
          </a:p>
        </p:txBody>
      </p:sp>
      <p:pic>
        <p:nvPicPr>
          <p:cNvPr id="7" name="Recorded Sound">
            <a:hlinkClick r:id="" action="ppaction://media"/>
            <a:extLst>
              <a:ext uri="{FF2B5EF4-FFF2-40B4-BE49-F238E27FC236}">
                <a16:creationId xmlns:a16="http://schemas.microsoft.com/office/drawing/2014/main" id="{C1F13B29-2889-7168-EBA0-4D82A3BCB89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81637" y="6071890"/>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9790964"/>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73670-FCDA-5A33-A5F8-DDB11F789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783B64-8196-044C-8CF1-B53BAD32D994}"/>
              </a:ext>
            </a:extLst>
          </p:cNvPr>
          <p:cNvSpPr>
            <a:spLocks noGrp="1"/>
          </p:cNvSpPr>
          <p:nvPr>
            <p:ph type="title"/>
          </p:nvPr>
        </p:nvSpPr>
        <p:spPr/>
        <p:txBody>
          <a:bodyPr/>
          <a:lstStyle/>
          <a:p>
            <a:r>
              <a:rPr lang="en-US" dirty="0"/>
              <a:t>2.5 Options for Tier II Interventions</a:t>
            </a:r>
          </a:p>
        </p:txBody>
      </p:sp>
      <p:pic>
        <p:nvPicPr>
          <p:cNvPr id="7" name="Recorded Sound">
            <a:hlinkClick r:id="" action="ppaction://media"/>
            <a:extLst>
              <a:ext uri="{FF2B5EF4-FFF2-40B4-BE49-F238E27FC236}">
                <a16:creationId xmlns:a16="http://schemas.microsoft.com/office/drawing/2014/main" id="{B09BE61A-32B2-FE97-4822-DCCB9320DB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F28DB487-C41E-BBE9-21D5-C22917ABB59E}"/>
              </a:ext>
            </a:extLst>
          </p:cNvPr>
          <p:cNvGraphicFramePr>
            <a:graphicFrameLocks/>
          </p:cNvGraphicFramePr>
          <p:nvPr>
            <p:extLst>
              <p:ext uri="{D42A27DB-BD31-4B8C-83A1-F6EECF244321}">
                <p14:modId xmlns:p14="http://schemas.microsoft.com/office/powerpoint/2010/main" val="3189733313"/>
              </p:ext>
            </p:extLst>
          </p:nvPr>
        </p:nvGraphicFramePr>
        <p:xfrm>
          <a:off x="677335" y="1073324"/>
          <a:ext cx="10801880" cy="5784675"/>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314075">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622097">
                <a:tc>
                  <a:txBody>
                    <a:bodyPr/>
                    <a:lstStyle/>
                    <a:p>
                      <a:pPr marL="0" marR="0">
                        <a:spcBef>
                          <a:spcPts val="0"/>
                        </a:spcBef>
                        <a:spcAft>
                          <a:spcPts val="0"/>
                        </a:spcAft>
                      </a:pPr>
                      <a:r>
                        <a:rPr lang="en-US" sz="1200" b="1" dirty="0">
                          <a:effectLst/>
                          <a:latin typeface="Times New Roman" panose="02020603050405020304" pitchFamily="18" charset="0"/>
                          <a:ea typeface="Times"/>
                          <a:cs typeface="Times New Roman" panose="02020603050405020304" pitchFamily="18" charset="0"/>
                        </a:rPr>
                        <a:t>No Tier 2 interventions </a:t>
                      </a:r>
                      <a:r>
                        <a:rPr lang="en-US" sz="1200" dirty="0">
                          <a:effectLst/>
                          <a:latin typeface="Times New Roman" panose="02020603050405020304" pitchFamily="18" charset="0"/>
                          <a:ea typeface="Times"/>
                          <a:cs typeface="Times New Roman" panose="02020603050405020304" pitchFamily="18" charset="0"/>
                        </a:rPr>
                        <a:t>are in use or interventions do not include all four critical features.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1400"/>
                        </a:spcAft>
                      </a:pPr>
                      <a:r>
                        <a:rPr lang="en-US" sz="1200" b="1" dirty="0">
                          <a:effectLst/>
                          <a:latin typeface="Times New Roman" panose="02020603050405020304" pitchFamily="18" charset="0"/>
                          <a:ea typeface="Times"/>
                          <a:cs typeface="Times New Roman" panose="02020603050405020304" pitchFamily="18" charset="0"/>
                        </a:rPr>
                        <a:t>Only 1</a:t>
                      </a:r>
                      <a:r>
                        <a:rPr lang="en-US" sz="1200" dirty="0">
                          <a:effectLst/>
                          <a:latin typeface="Times New Roman" panose="02020603050405020304" pitchFamily="18" charset="0"/>
                          <a:ea typeface="Times"/>
                          <a:cs typeface="Times New Roman" panose="02020603050405020304" pitchFamily="18" charset="0"/>
                        </a:rPr>
                        <a:t> Tier 2 intervention with </a:t>
                      </a:r>
                      <a:r>
                        <a:rPr lang="en-US" sz="1200" b="1" dirty="0">
                          <a:effectLst/>
                          <a:latin typeface="Times New Roman" panose="02020603050405020304" pitchFamily="18" charset="0"/>
                          <a:ea typeface="Times"/>
                          <a:cs typeface="Times New Roman" panose="02020603050405020304" pitchFamily="18" charset="0"/>
                        </a:rPr>
                        <a:t>all critical features </a:t>
                      </a:r>
                      <a:r>
                        <a:rPr lang="en-US" sz="1200" dirty="0">
                          <a:effectLst/>
                          <a:latin typeface="Times New Roman" panose="02020603050405020304" pitchFamily="18" charset="0"/>
                          <a:ea typeface="Times"/>
                          <a:cs typeface="Times New Roman" panose="02020603050405020304" pitchFamily="18" charset="0"/>
                        </a:rPr>
                        <a:t>and documented evidence of effectiveness is in use.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1400"/>
                        </a:spcBef>
                        <a:spcAft>
                          <a:spcPts val="0"/>
                        </a:spcAft>
                      </a:pPr>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1400"/>
                        </a:spcAft>
                      </a:pPr>
                      <a:r>
                        <a:rPr lang="en-US" sz="1200" b="1">
                          <a:effectLst/>
                          <a:latin typeface="Times New Roman" panose="02020603050405020304" pitchFamily="18" charset="0"/>
                          <a:ea typeface="Times"/>
                          <a:cs typeface="Times New Roman" panose="02020603050405020304" pitchFamily="18" charset="0"/>
                        </a:rPr>
                        <a:t>Multiple</a:t>
                      </a:r>
                      <a:r>
                        <a:rPr lang="en-US" sz="1200">
                          <a:effectLst/>
                          <a:latin typeface="Times New Roman" panose="02020603050405020304" pitchFamily="18" charset="0"/>
                          <a:ea typeface="Times"/>
                          <a:cs typeface="Times New Roman" panose="02020603050405020304" pitchFamily="18" charset="0"/>
                        </a:rPr>
                        <a:t> Tier 2 interventions with all critical features and documented evidence of effectiveness are in use.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1400"/>
                        </a:spcBef>
                        <a:spcAft>
                          <a:spcPts val="0"/>
                        </a:spcAft>
                      </a:pP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1400"/>
                        </a:spcAft>
                      </a:pPr>
                      <a:r>
                        <a:rPr lang="en-US" sz="1200" b="1">
                          <a:effectLst/>
                          <a:latin typeface="Times New Roman" panose="02020603050405020304" pitchFamily="18" charset="0"/>
                          <a:ea typeface="Times"/>
                          <a:cs typeface="Times New Roman" panose="02020603050405020304" pitchFamily="18" charset="0"/>
                        </a:rPr>
                        <a:t>Multiple</a:t>
                      </a:r>
                      <a:r>
                        <a:rPr lang="en-US" sz="1200">
                          <a:effectLst/>
                          <a:latin typeface="Times New Roman" panose="02020603050405020304" pitchFamily="18" charset="0"/>
                          <a:ea typeface="Times"/>
                          <a:cs typeface="Times New Roman" panose="02020603050405020304" pitchFamily="18" charset="0"/>
                        </a:rPr>
                        <a:t> Tier 2 interventions with all critical features and documented evidence of effectiveness are in use, </a:t>
                      </a:r>
                      <a:r>
                        <a:rPr lang="en-US" sz="1200" b="1">
                          <a:solidFill>
                            <a:srgbClr val="000000"/>
                          </a:solidFill>
                          <a:effectLst/>
                          <a:latin typeface="Times New Roman" panose="02020603050405020304" pitchFamily="18" charset="0"/>
                          <a:ea typeface="Times"/>
                          <a:cs typeface="Times New Roman" panose="02020603050405020304" pitchFamily="18" charset="0"/>
                        </a:rPr>
                        <a:t>and interventions are available to meet behavioral functions</a:t>
                      </a:r>
                      <a:r>
                        <a:rPr lang="en-US" sz="1200">
                          <a:solidFill>
                            <a:srgbClr val="000000"/>
                          </a:solidFill>
                          <a:effectLst/>
                          <a:latin typeface="Times New Roman" panose="02020603050405020304" pitchFamily="18" charset="0"/>
                          <a:ea typeface="Times"/>
                          <a:cs typeface="Times New Roman" panose="02020603050405020304" pitchFamily="18" charset="0"/>
                        </a:rPr>
                        <a:t> </a:t>
                      </a:r>
                      <a:r>
                        <a:rPr lang="en-US" sz="1200" b="1">
                          <a:solidFill>
                            <a:srgbClr val="000000"/>
                          </a:solidFill>
                          <a:effectLst/>
                          <a:latin typeface="Times New Roman" panose="02020603050405020304" pitchFamily="18" charset="0"/>
                          <a:ea typeface="Times"/>
                          <a:cs typeface="Times New Roman" panose="02020603050405020304" pitchFamily="18" charset="0"/>
                        </a:rPr>
                        <a:t>and both internalizing or externalizing needs.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1400"/>
                        </a:spcAft>
                      </a:pPr>
                      <a:r>
                        <a:rPr lang="en-US" sz="1200" b="1" dirty="0">
                          <a:effectLst/>
                          <a:latin typeface="Times New Roman" panose="02020603050405020304" pitchFamily="18" charset="0"/>
                          <a:ea typeface="Times"/>
                          <a:cs typeface="Times New Roman" panose="02020603050405020304" pitchFamily="18" charset="0"/>
                        </a:rPr>
                        <a:t>Multiple</a:t>
                      </a:r>
                      <a:r>
                        <a:rPr lang="en-US" sz="1200" dirty="0">
                          <a:effectLst/>
                          <a:latin typeface="Times New Roman" panose="02020603050405020304" pitchFamily="18" charset="0"/>
                          <a:ea typeface="Times"/>
                          <a:cs typeface="Times New Roman" panose="02020603050405020304" pitchFamily="18" charset="0"/>
                        </a:rPr>
                        <a:t> Tier 2 interventions with all critical features and documented evidence of effectiveness are in use, </a:t>
                      </a:r>
                      <a:r>
                        <a:rPr lang="en-US" sz="1200" dirty="0">
                          <a:solidFill>
                            <a:srgbClr val="000000"/>
                          </a:solidFill>
                          <a:effectLst/>
                          <a:latin typeface="Times New Roman" panose="02020603050405020304" pitchFamily="18" charset="0"/>
                          <a:ea typeface="Times"/>
                          <a:cs typeface="Times New Roman" panose="02020603050405020304" pitchFamily="18" charset="0"/>
                        </a:rPr>
                        <a:t>interventions are available to meet behavioral functions and both internalizing or externalizing needs,</a:t>
                      </a:r>
                      <a:r>
                        <a:rPr lang="en-US" sz="1200" b="1" dirty="0">
                          <a:solidFill>
                            <a:srgbClr val="000000"/>
                          </a:solidFill>
                          <a:effectLst/>
                          <a:latin typeface="Times New Roman" panose="02020603050405020304" pitchFamily="18" charset="0"/>
                          <a:ea typeface="Times"/>
                          <a:cs typeface="Times New Roman" panose="02020603050405020304" pitchFamily="18" charset="0"/>
                        </a:rPr>
                        <a:t> and planned adaptations are documented for relevant interventions </a:t>
                      </a:r>
                      <a:r>
                        <a:rPr lang="en-US" sz="1200" dirty="0">
                          <a:solidFill>
                            <a:srgbClr val="000000"/>
                          </a:solidFill>
                          <a:effectLst/>
                          <a:latin typeface="Times New Roman" panose="02020603050405020304" pitchFamily="18" charset="0"/>
                          <a:ea typeface="Times"/>
                          <a:cs typeface="Times New Roman" panose="02020603050405020304" pitchFamily="18" charset="0"/>
                        </a:rPr>
                        <a:t>(e.g., CICO modified to support students with escape maintained behaviors, skills group modified to prompt coping strategies to address anxiety)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544520">
                <a:tc gridSpan="5">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dirty="0"/>
                        <a:t>Reflective questions to focus the conversation:</a:t>
                      </a:r>
                    </a:p>
                    <a:p>
                      <a:pPr marL="457200" indent="-457200">
                        <a:spcAft>
                          <a:spcPts val="300"/>
                        </a:spcAft>
                        <a:buFont typeface="Wingdings" panose="05000000000000000000" pitchFamily="2" charset="2"/>
                        <a:buChar char="q"/>
                      </a:pPr>
                      <a:r>
                        <a:rPr lang="en-US" sz="1400" b="0" dirty="0"/>
                        <a:t>What SEB support interventions are available schoolwide?</a:t>
                      </a:r>
                    </a:p>
                    <a:p>
                      <a:pPr marL="457200" indent="-457200">
                        <a:spcAft>
                          <a:spcPts val="300"/>
                        </a:spcAft>
                        <a:buFont typeface="Wingdings" panose="05000000000000000000" pitchFamily="2" charset="2"/>
                        <a:buChar char="q"/>
                      </a:pPr>
                      <a:r>
                        <a:rPr lang="en-US" sz="1400" b="0" dirty="0"/>
                        <a:t>Do the interventions meet the critical features?</a:t>
                      </a:r>
                    </a:p>
                    <a:p>
                      <a:pPr marL="914400" lvl="1" indent="-457200">
                        <a:spcAft>
                          <a:spcPts val="300"/>
                        </a:spcAft>
                        <a:buFont typeface="Wingdings" panose="05000000000000000000" pitchFamily="2" charset="2"/>
                        <a:buChar char="q"/>
                      </a:pPr>
                      <a:r>
                        <a:rPr lang="en-US" sz="1400" b="0" dirty="0"/>
                        <a:t>Instruction/time for student skill development</a:t>
                      </a:r>
                    </a:p>
                    <a:p>
                      <a:pPr marL="914400" lvl="1" indent="-457200">
                        <a:spcAft>
                          <a:spcPts val="300"/>
                        </a:spcAft>
                        <a:buFont typeface="Wingdings" panose="05000000000000000000" pitchFamily="2" charset="2"/>
                        <a:buChar char="q"/>
                      </a:pPr>
                      <a:r>
                        <a:rPr lang="en-US" sz="1400" b="0" dirty="0"/>
                        <a:t>Additional structure/predictability</a:t>
                      </a:r>
                    </a:p>
                    <a:p>
                      <a:pPr marL="914400" lvl="1" indent="-457200">
                        <a:spcAft>
                          <a:spcPts val="300"/>
                        </a:spcAft>
                        <a:buFont typeface="Wingdings" panose="05000000000000000000" pitchFamily="2" charset="2"/>
                        <a:buChar char="q"/>
                      </a:pPr>
                      <a:r>
                        <a:rPr lang="en-US" sz="1400" b="0" dirty="0"/>
                        <a:t>Increased opportunity for feedback</a:t>
                      </a:r>
                    </a:p>
                    <a:p>
                      <a:pPr marL="914400" lvl="1" indent="-457200">
                        <a:spcAft>
                          <a:spcPts val="300"/>
                        </a:spcAft>
                        <a:buFont typeface="Wingdings" panose="05000000000000000000" pitchFamily="2" charset="2"/>
                        <a:buChar char="q"/>
                      </a:pPr>
                      <a:r>
                        <a:rPr lang="en-US" sz="1400" b="0" dirty="0"/>
                        <a:t>Increased communication with families</a:t>
                      </a:r>
                    </a:p>
                    <a:p>
                      <a:pPr marL="914400" lvl="1" indent="-457200">
                        <a:spcAft>
                          <a:spcPts val="300"/>
                        </a:spcAft>
                        <a:buFont typeface="Wingdings" panose="05000000000000000000" pitchFamily="2" charset="2"/>
                        <a:buChar char="q"/>
                      </a:pPr>
                      <a:r>
                        <a:rPr lang="en-US" sz="1400" b="0" dirty="0"/>
                        <a:t>Include planned modifications</a:t>
                      </a:r>
                    </a:p>
                    <a:p>
                      <a:pPr marL="457200" lvl="0" indent="-457200">
                        <a:spcAft>
                          <a:spcPts val="300"/>
                        </a:spcAft>
                        <a:buFont typeface="Wingdings" panose="05000000000000000000" pitchFamily="2" charset="2"/>
                        <a:buChar char="q"/>
                      </a:pPr>
                      <a:r>
                        <a:rPr lang="en-US" sz="1400" b="0" dirty="0"/>
                        <a:t>Do the interventions meet behavioral functions and internal and externalizing behaviors?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536B92CE-5F76-833F-38D6-1ADAD29C90B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D0D9F94B-8773-8DC6-A51E-509B7F8964A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0362499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4A0B2-3F38-6410-FA86-5E06EF04F817}"/>
              </a:ext>
            </a:extLst>
          </p:cNvPr>
          <p:cNvPicPr>
            <a:picLocks noChangeAspect="1"/>
          </p:cNvPicPr>
          <p:nvPr/>
        </p:nvPicPr>
        <p:blipFill>
          <a:blip r:embed="rId5"/>
          <a:stretch>
            <a:fillRect/>
          </a:stretch>
        </p:blipFill>
        <p:spPr>
          <a:xfrm>
            <a:off x="5971305" y="1224370"/>
            <a:ext cx="5305425" cy="5290729"/>
          </a:xfrm>
          <a:prstGeom prst="rect">
            <a:avLst/>
          </a:prstGeom>
        </p:spPr>
      </p:pic>
      <p:sp>
        <p:nvSpPr>
          <p:cNvPr id="2" name="Title 1"/>
          <p:cNvSpPr>
            <a:spLocks noGrp="1"/>
          </p:cNvSpPr>
          <p:nvPr>
            <p:ph type="title"/>
          </p:nvPr>
        </p:nvSpPr>
        <p:spPr>
          <a:xfrm>
            <a:off x="487054" y="0"/>
            <a:ext cx="9201150" cy="942974"/>
          </a:xfrm>
        </p:spPr>
        <p:txBody>
          <a:bodyPr>
            <a:noAutofit/>
          </a:bodyPr>
          <a:lstStyle/>
          <a:p>
            <a:r>
              <a:rPr lang="en-US" sz="3800" dirty="0"/>
              <a:t>Tier II: Targeted Interventions Reference Guide (Appendix C)</a:t>
            </a:r>
          </a:p>
        </p:txBody>
      </p:sp>
      <p:pic>
        <p:nvPicPr>
          <p:cNvPr id="3" name="Recorded Sound">
            <a:hlinkClick r:id="" action="ppaction://media"/>
            <a:extLst>
              <a:ext uri="{FF2B5EF4-FFF2-40B4-BE49-F238E27FC236}">
                <a16:creationId xmlns:a16="http://schemas.microsoft.com/office/drawing/2014/main" id="{4B829C28-DA6E-0C91-F77B-1E099CB5B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7" action="ppaction://hlinksldjump"/>
            <a:extLst>
              <a:ext uri="{FF2B5EF4-FFF2-40B4-BE49-F238E27FC236}">
                <a16:creationId xmlns:a16="http://schemas.microsoft.com/office/drawing/2014/main" id="{89AD50C9-7F56-5EBB-DFB0-473F14A93E8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7" action="ppaction://hlinksldjump"/>
              </a:rPr>
              <a:t>Back to ALL ITEMS</a:t>
            </a:r>
            <a:r>
              <a:rPr lang="en-US" sz="1400" b="1" dirty="0">
                <a:solidFill>
                  <a:schemeClr val="tx1"/>
                </a:solidFill>
              </a:rPr>
              <a:t> </a:t>
            </a:r>
          </a:p>
        </p:txBody>
      </p:sp>
      <p:pic>
        <p:nvPicPr>
          <p:cNvPr id="6" name="Picture 5">
            <a:extLst>
              <a:ext uri="{FF2B5EF4-FFF2-40B4-BE49-F238E27FC236}">
                <a16:creationId xmlns:a16="http://schemas.microsoft.com/office/drawing/2014/main" id="{5D970578-0393-9FCB-795E-CC6E2C9DEEF3}"/>
              </a:ext>
            </a:extLst>
          </p:cNvPr>
          <p:cNvPicPr>
            <a:picLocks noChangeAspect="1"/>
          </p:cNvPicPr>
          <p:nvPr/>
        </p:nvPicPr>
        <p:blipFill>
          <a:blip r:embed="rId8"/>
          <a:stretch>
            <a:fillRect/>
          </a:stretch>
        </p:blipFill>
        <p:spPr>
          <a:xfrm>
            <a:off x="131138" y="1839191"/>
            <a:ext cx="5840167" cy="4779801"/>
          </a:xfrm>
          <a:prstGeom prst="rect">
            <a:avLst/>
          </a:prstGeom>
        </p:spPr>
      </p:pic>
    </p:spTree>
    <p:extLst>
      <p:ext uri="{BB962C8B-B14F-4D97-AF65-F5344CB8AC3E}">
        <p14:creationId xmlns:p14="http://schemas.microsoft.com/office/powerpoint/2010/main" val="52167790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04" y="100914"/>
            <a:ext cx="10913591" cy="942974"/>
          </a:xfrm>
        </p:spPr>
        <p:txBody>
          <a:bodyPr>
            <a:normAutofit/>
          </a:bodyPr>
          <a:lstStyle/>
          <a:p>
            <a:r>
              <a:rPr lang="en-US" sz="3600" dirty="0"/>
              <a:t>2.5 Options for Tier II Interventions Considerations</a:t>
            </a:r>
          </a:p>
        </p:txBody>
      </p:sp>
      <p:sp>
        <p:nvSpPr>
          <p:cNvPr id="3" name="Content Placeholder 2"/>
          <p:cNvSpPr>
            <a:spLocks noGrp="1"/>
          </p:cNvSpPr>
          <p:nvPr>
            <p:ph idx="1"/>
          </p:nvPr>
        </p:nvSpPr>
        <p:spPr>
          <a:xfrm>
            <a:off x="909221" y="1566276"/>
            <a:ext cx="10515600" cy="5154119"/>
          </a:xfrm>
        </p:spPr>
        <p:txBody>
          <a:bodyPr>
            <a:normAutofit/>
          </a:bodyPr>
          <a:lstStyle/>
          <a:p>
            <a:r>
              <a:rPr lang="en-US" sz="2400" dirty="0"/>
              <a:t>Standard modifications of existing interventions meet criteria for multiple interventions.</a:t>
            </a:r>
          </a:p>
          <a:p>
            <a:pPr lvl="1">
              <a:buFont typeface="Wingdings" panose="05000000000000000000" pitchFamily="2" charset="2"/>
              <a:buChar char="§"/>
            </a:pPr>
            <a:r>
              <a:rPr lang="en-US" dirty="0"/>
              <a:t>CICO for peer attention</a:t>
            </a:r>
          </a:p>
          <a:p>
            <a:pPr lvl="1">
              <a:spcAft>
                <a:spcPts val="1200"/>
              </a:spcAft>
              <a:buFont typeface="Wingdings" panose="05000000000000000000" pitchFamily="2" charset="2"/>
              <a:buChar char="§"/>
            </a:pPr>
            <a:r>
              <a:rPr lang="en-US" dirty="0"/>
              <a:t>CICO for academic task avoidance</a:t>
            </a:r>
          </a:p>
          <a:p>
            <a:pPr>
              <a:spcAft>
                <a:spcPts val="1200"/>
              </a:spcAft>
            </a:pPr>
            <a:r>
              <a:rPr lang="en-US" sz="2400" dirty="0"/>
              <a:t>Many approaches for Tier II support exist.</a:t>
            </a:r>
          </a:p>
          <a:p>
            <a:pPr>
              <a:spcAft>
                <a:spcPts val="1200"/>
              </a:spcAft>
            </a:pPr>
            <a:r>
              <a:rPr lang="en-US" sz="2400" dirty="0"/>
              <a:t>Focus on Tier II supports that improve student success (e.g., do more than simply remove or control the student).</a:t>
            </a:r>
          </a:p>
          <a:p>
            <a:r>
              <a:rPr lang="en-US" sz="2400" dirty="0"/>
              <a:t>Combinations of support strategies may be very appropriate and efficient.</a:t>
            </a:r>
          </a:p>
        </p:txBody>
      </p:sp>
      <p:pic>
        <p:nvPicPr>
          <p:cNvPr id="5" name="Recorded Sound">
            <a:hlinkClick r:id="" action="ppaction://media"/>
            <a:extLst>
              <a:ext uri="{FF2B5EF4-FFF2-40B4-BE49-F238E27FC236}">
                <a16:creationId xmlns:a16="http://schemas.microsoft.com/office/drawing/2014/main" id="{4D31E5FB-64CD-F7B3-20FE-023AA303F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27197D88-8079-0568-E3AF-093E187AB44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293353783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D3C59-9EBE-2088-5827-C7CB54121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06085-97B8-C68C-D6FB-42810C6A5A9C}"/>
              </a:ext>
            </a:extLst>
          </p:cNvPr>
          <p:cNvSpPr>
            <a:spLocks noGrp="1"/>
          </p:cNvSpPr>
          <p:nvPr>
            <p:ph type="title"/>
          </p:nvPr>
        </p:nvSpPr>
        <p:spPr/>
        <p:txBody>
          <a:bodyPr>
            <a:normAutofit fontScale="90000"/>
          </a:bodyPr>
          <a:lstStyle/>
          <a:p>
            <a:r>
              <a:rPr lang="en-US" dirty="0"/>
              <a:t>2.6 Decision Rules for Assigning &amp; Existing Students for Intervention</a:t>
            </a:r>
          </a:p>
        </p:txBody>
      </p:sp>
      <p:graphicFrame>
        <p:nvGraphicFramePr>
          <p:cNvPr id="4" name="Content Placeholder 3">
            <a:extLst>
              <a:ext uri="{FF2B5EF4-FFF2-40B4-BE49-F238E27FC236}">
                <a16:creationId xmlns:a16="http://schemas.microsoft.com/office/drawing/2014/main" id="{CF1486F3-00F1-3E52-69B4-FFAA746DB016}"/>
              </a:ext>
            </a:extLst>
          </p:cNvPr>
          <p:cNvGraphicFramePr>
            <a:graphicFrameLocks noGrp="1"/>
          </p:cNvGraphicFramePr>
          <p:nvPr>
            <p:ph idx="1"/>
            <p:extLst>
              <p:ext uri="{D42A27DB-BD31-4B8C-83A1-F6EECF244321}">
                <p14:modId xmlns:p14="http://schemas.microsoft.com/office/powerpoint/2010/main" val="30649529"/>
              </p:ext>
            </p:extLst>
          </p:nvPr>
        </p:nvGraphicFramePr>
        <p:xfrm>
          <a:off x="1006892" y="1134898"/>
          <a:ext cx="10515600" cy="486627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A written process and set of decision rules is used for (a) matching students to Tier 2 interventions that are aligned to student need, cultural fit, and family and student preference and (b) exiting students from intervention after reaching pre-determined levels of performance.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Data sources used to identify interventions </a:t>
                      </a:r>
                    </a:p>
                    <a:p>
                      <a:r>
                        <a:rPr lang="en-US" dirty="0"/>
                        <a:t>School policy </a:t>
                      </a:r>
                    </a:p>
                    <a:p>
                      <a:r>
                        <a:rPr lang="en-US" dirty="0"/>
                        <a:t>Tier 2 handbook </a:t>
                      </a:r>
                    </a:p>
                    <a:p>
                      <a:r>
                        <a:rPr lang="en-US" dirty="0"/>
                        <a:t>Needs assessment </a:t>
                      </a:r>
                    </a:p>
                    <a:p>
                      <a:r>
                        <a:rPr lang="en-US" dirty="0"/>
                        <a:t>Targeted Interventions Reference Guide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289E289A-4A19-7486-9280-E8ED90486E18}"/>
              </a:ext>
            </a:extLst>
          </p:cNvPr>
          <p:cNvSpPr/>
          <p:nvPr/>
        </p:nvSpPr>
        <p:spPr>
          <a:xfrm>
            <a:off x="3811479" y="2090025"/>
            <a:ext cx="4906426" cy="26779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 Tier 2 support is more likely to be effective when it specifically matches student need.  </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1D26282C-1CCE-C74F-1D56-1BC6D921C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78127B26-1FF2-BEB2-19B0-BF025FF365E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94170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89194-7BA8-6AAB-F453-CBBD19DBA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7E6D1A-42CD-9989-973C-2B8A1634E44A}"/>
              </a:ext>
            </a:extLst>
          </p:cNvPr>
          <p:cNvSpPr>
            <a:spLocks noGrp="1"/>
          </p:cNvSpPr>
          <p:nvPr>
            <p:ph type="title"/>
          </p:nvPr>
        </p:nvSpPr>
        <p:spPr/>
        <p:txBody>
          <a:bodyPr>
            <a:normAutofit fontScale="90000"/>
          </a:bodyPr>
          <a:lstStyle/>
          <a:p>
            <a:r>
              <a:rPr lang="en-US" dirty="0"/>
              <a:t>2.6 Decision Rules for Assigning &amp; Existing Students for Intervention</a:t>
            </a:r>
          </a:p>
        </p:txBody>
      </p:sp>
      <p:pic>
        <p:nvPicPr>
          <p:cNvPr id="7" name="Recorded Sound">
            <a:hlinkClick r:id="" action="ppaction://media"/>
            <a:extLst>
              <a:ext uri="{FF2B5EF4-FFF2-40B4-BE49-F238E27FC236}">
                <a16:creationId xmlns:a16="http://schemas.microsoft.com/office/drawing/2014/main" id="{56FEB463-1781-0AA6-6195-EDFFC08437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B8463755-B2C6-3ACF-C7D3-93E1F999E09C}"/>
              </a:ext>
            </a:extLst>
          </p:cNvPr>
          <p:cNvGraphicFramePr>
            <a:graphicFrameLocks/>
          </p:cNvGraphicFramePr>
          <p:nvPr>
            <p:extLst>
              <p:ext uri="{D42A27DB-BD31-4B8C-83A1-F6EECF244321}">
                <p14:modId xmlns:p14="http://schemas.microsoft.com/office/powerpoint/2010/main" val="35186331"/>
              </p:ext>
            </p:extLst>
          </p:nvPr>
        </p:nvGraphicFramePr>
        <p:xfrm>
          <a:off x="677333" y="1377308"/>
          <a:ext cx="10801880" cy="515829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No process</a:t>
                      </a:r>
                      <a:r>
                        <a:rPr lang="en-US" sz="1200">
                          <a:solidFill>
                            <a:srgbClr val="000000"/>
                          </a:solidFill>
                          <a:effectLst/>
                          <a:latin typeface="Times New Roman" panose="02020603050405020304" pitchFamily="18" charset="0"/>
                          <a:ea typeface="Times"/>
                          <a:cs typeface="Times New Roman" panose="02020603050405020304" pitchFamily="18" charset="0"/>
                        </a:rPr>
                        <a:t> in place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Informal process</a:t>
                      </a:r>
                      <a:r>
                        <a:rPr lang="en-US" sz="1200">
                          <a:solidFill>
                            <a:srgbClr val="000000"/>
                          </a:solidFill>
                          <a:effectLst/>
                          <a:latin typeface="Times New Roman" panose="02020603050405020304" pitchFamily="18" charset="0"/>
                          <a:ea typeface="Times"/>
                          <a:cs typeface="Times New Roman" panose="02020603050405020304" pitchFamily="18" charset="0"/>
                        </a:rPr>
                        <a:t> for selecting and exiting students for Tier 2 interventions occurs but is not documented.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A written process</a:t>
                      </a:r>
                      <a:r>
                        <a:rPr lang="en-US" sz="1200">
                          <a:solidFill>
                            <a:srgbClr val="000000"/>
                          </a:solidFill>
                          <a:effectLst/>
                          <a:latin typeface="Times New Roman" panose="02020603050405020304" pitchFamily="18" charset="0"/>
                          <a:ea typeface="Times"/>
                          <a:cs typeface="Times New Roman" panose="02020603050405020304" pitchFamily="18" charset="0"/>
                        </a:rPr>
                        <a:t> for selecting and exiting students for Tier 2 interventions is used, but </a:t>
                      </a:r>
                      <a:r>
                        <a:rPr lang="en-US" sz="1200" b="1">
                          <a:solidFill>
                            <a:srgbClr val="000000"/>
                          </a:solidFill>
                          <a:effectLst/>
                          <a:latin typeface="Times New Roman" panose="02020603050405020304" pitchFamily="18" charset="0"/>
                          <a:ea typeface="Times"/>
                          <a:cs typeface="Times New Roman" panose="02020603050405020304" pitchFamily="18" charset="0"/>
                        </a:rPr>
                        <a:t>does not</a:t>
                      </a:r>
                      <a:r>
                        <a:rPr lang="en-US" sz="1200">
                          <a:solidFill>
                            <a:srgbClr val="000000"/>
                          </a:solidFill>
                          <a:effectLst/>
                          <a:latin typeface="Times New Roman" panose="02020603050405020304" pitchFamily="18" charset="0"/>
                          <a:ea typeface="Times"/>
                          <a:cs typeface="Times New Roman" panose="02020603050405020304" pitchFamily="18" charset="0"/>
                        </a:rPr>
                        <a:t> describe how interventions are matched to student need, cultural fit, and aligned with family and student preference.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A written process is used for selecting and exiting students for Tier 2 interventions that</a:t>
                      </a:r>
                      <a:r>
                        <a:rPr lang="en-US" sz="1200" b="1">
                          <a:solidFill>
                            <a:srgbClr val="000000"/>
                          </a:solidFill>
                          <a:effectLst/>
                          <a:latin typeface="Times New Roman" panose="02020603050405020304" pitchFamily="18" charset="0"/>
                          <a:ea typeface="Times"/>
                          <a:cs typeface="Times New Roman" panose="02020603050405020304" pitchFamily="18" charset="0"/>
                        </a:rPr>
                        <a:t> </a:t>
                      </a:r>
                      <a:r>
                        <a:rPr lang="en-US" sz="1200">
                          <a:solidFill>
                            <a:srgbClr val="000000"/>
                          </a:solidFill>
                          <a:effectLst/>
                          <a:latin typeface="Times New Roman" panose="02020603050405020304" pitchFamily="18" charset="0"/>
                          <a:ea typeface="Times"/>
                          <a:cs typeface="Times New Roman" panose="02020603050405020304" pitchFamily="18" charset="0"/>
                        </a:rPr>
                        <a:t>are</a:t>
                      </a:r>
                      <a:r>
                        <a:rPr lang="en-US" sz="1200" b="1">
                          <a:solidFill>
                            <a:srgbClr val="000000"/>
                          </a:solidFill>
                          <a:effectLst/>
                          <a:latin typeface="Times New Roman" panose="02020603050405020304" pitchFamily="18" charset="0"/>
                          <a:ea typeface="Times"/>
                          <a:cs typeface="Times New Roman" panose="02020603050405020304" pitchFamily="18" charset="0"/>
                        </a:rPr>
                        <a:t> matched to student need,</a:t>
                      </a:r>
                      <a:r>
                        <a:rPr lang="en-US" sz="1200">
                          <a:solidFill>
                            <a:srgbClr val="000000"/>
                          </a:solidFill>
                          <a:effectLst/>
                          <a:latin typeface="Times New Roman" panose="02020603050405020304" pitchFamily="18" charset="0"/>
                          <a:ea typeface="Times"/>
                          <a:cs typeface="Times New Roman" panose="02020603050405020304" pitchFamily="18" charset="0"/>
                        </a:rPr>
                        <a:t> cultural fit, and aligned with family and student preference.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A written process is used for selecting and exiting students for Tier 2 interventions that are matched to student need, cultural fit, and aligned with family and student preference </a:t>
                      </a:r>
                      <a:r>
                        <a:rPr lang="en-US" sz="1200" b="1" dirty="0">
                          <a:solidFill>
                            <a:srgbClr val="000000"/>
                          </a:solidFill>
                          <a:effectLst/>
                          <a:latin typeface="Times New Roman" panose="02020603050405020304" pitchFamily="18" charset="0"/>
                          <a:ea typeface="Times"/>
                          <a:cs typeface="Times New Roman" panose="02020603050405020304" pitchFamily="18" charset="0"/>
                        </a:rPr>
                        <a:t>and</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r>
                        <a:rPr lang="en-US" sz="1200" b="1" dirty="0">
                          <a:solidFill>
                            <a:srgbClr val="000000"/>
                          </a:solidFill>
                          <a:effectLst/>
                          <a:latin typeface="Times New Roman" panose="02020603050405020304" pitchFamily="18" charset="0"/>
                          <a:ea typeface="Times"/>
                          <a:cs typeface="Times New Roman" panose="02020603050405020304" pitchFamily="18" charset="0"/>
                        </a:rPr>
                        <a:t>a written process is used to monitor, assess, and improve student match to intervention as needed.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Is there a written process for matching and/or existing students to interventions?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Does the process include consideration of cultural fit and preference?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a:t>Does the process include monitoring and assessment to improve student match as needed?</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2400" dirty="0"/>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4" name="Rounded Rectangle 4">
            <a:hlinkClick r:id="rId8" action="ppaction://hlinksldjump"/>
            <a:extLst>
              <a:ext uri="{FF2B5EF4-FFF2-40B4-BE49-F238E27FC236}">
                <a16:creationId xmlns:a16="http://schemas.microsoft.com/office/drawing/2014/main" id="{4D9492F1-6446-458D-3D2F-45151EEDBF8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5" name="Recorded Sound">
            <a:hlinkClick r:id="" action="ppaction://media"/>
            <a:extLst>
              <a:ext uri="{FF2B5EF4-FFF2-40B4-BE49-F238E27FC236}">
                <a16:creationId xmlns:a16="http://schemas.microsoft.com/office/drawing/2014/main" id="{AFEBB862-D92E-97A9-7B25-F63B8038A88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57500" y="5486101"/>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077332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A9F1-EF19-54C3-8BEA-600FCC877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3C2314-70E4-4973-DBE9-4D223ACC58D0}"/>
              </a:ext>
            </a:extLst>
          </p:cNvPr>
          <p:cNvSpPr>
            <a:spLocks noGrp="1"/>
          </p:cNvSpPr>
          <p:nvPr>
            <p:ph type="title"/>
          </p:nvPr>
        </p:nvSpPr>
        <p:spPr/>
        <p:txBody>
          <a:bodyPr/>
          <a:lstStyle/>
          <a:p>
            <a:r>
              <a:rPr lang="en-US" dirty="0"/>
              <a:t>2.7 Access to Tier 1 Supports</a:t>
            </a:r>
          </a:p>
        </p:txBody>
      </p:sp>
      <p:graphicFrame>
        <p:nvGraphicFramePr>
          <p:cNvPr id="4" name="Content Placeholder 3">
            <a:extLst>
              <a:ext uri="{FF2B5EF4-FFF2-40B4-BE49-F238E27FC236}">
                <a16:creationId xmlns:a16="http://schemas.microsoft.com/office/drawing/2014/main" id="{1EE87367-BFD5-BE5D-723E-9E52B0930EE6}"/>
              </a:ext>
            </a:extLst>
          </p:cNvPr>
          <p:cNvGraphicFramePr>
            <a:graphicFrameLocks noGrp="1"/>
          </p:cNvGraphicFramePr>
          <p:nvPr>
            <p:ph idx="1"/>
            <p:extLst>
              <p:ext uri="{D42A27DB-BD31-4B8C-83A1-F6EECF244321}">
                <p14:modId xmlns:p14="http://schemas.microsoft.com/office/powerpoint/2010/main" val="1286022356"/>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supports are explicitly linked to Tier 1 supports (items 1.3-1.10), and students receiving Tier 2 supports have access to and are included in Tier 1 supports.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Data demonstrating student access to Tier 1 expectations lesson plans, teaching schedules and Tier 1 acknowledgement systems</a:t>
                      </a:r>
                    </a:p>
                    <a:p>
                      <a:r>
                        <a:rPr lang="en-US" dirty="0"/>
                        <a:t>Tier 2 lesson plans</a:t>
                      </a:r>
                    </a:p>
                    <a:p>
                      <a:r>
                        <a:rPr lang="en-US" dirty="0"/>
                        <a:t>Family communication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FED91E1F-E218-E5CA-8F86-BF8F34E4705F}"/>
              </a:ext>
            </a:extLst>
          </p:cNvPr>
          <p:cNvSpPr/>
          <p:nvPr/>
        </p:nvSpPr>
        <p:spPr>
          <a:xfrm>
            <a:off x="3641460" y="2428944"/>
            <a:ext cx="4909080" cy="20001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2 supports are more effective when layered within Tier I.</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6A3DD8FF-F302-E902-BACD-22B87028E8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F4E93E8B-C045-CC26-26F4-7E99026CED5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12930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D5E8-6EF4-93D1-9C92-F7B96F88E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F2D9E-0E95-22AD-C511-C9256B04B7C2}"/>
              </a:ext>
            </a:extLst>
          </p:cNvPr>
          <p:cNvSpPr>
            <a:spLocks noGrp="1"/>
          </p:cNvSpPr>
          <p:nvPr>
            <p:ph type="title"/>
          </p:nvPr>
        </p:nvSpPr>
        <p:spPr/>
        <p:txBody>
          <a:bodyPr/>
          <a:lstStyle/>
          <a:p>
            <a:r>
              <a:rPr lang="en-US" dirty="0"/>
              <a:t>2.7 Access to Tier 1 Supports</a:t>
            </a:r>
          </a:p>
        </p:txBody>
      </p:sp>
      <p:pic>
        <p:nvPicPr>
          <p:cNvPr id="7" name="Recorded Sound">
            <a:hlinkClick r:id="" action="ppaction://media"/>
            <a:extLst>
              <a:ext uri="{FF2B5EF4-FFF2-40B4-BE49-F238E27FC236}">
                <a16:creationId xmlns:a16="http://schemas.microsoft.com/office/drawing/2014/main" id="{33E14875-EC7F-2744-D924-DF23961FF1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AA33DDB7-4C86-2973-81FF-41B3FDE73404}"/>
              </a:ext>
            </a:extLst>
          </p:cNvPr>
          <p:cNvGraphicFramePr>
            <a:graphicFrameLocks/>
          </p:cNvGraphicFramePr>
          <p:nvPr>
            <p:extLst>
              <p:ext uri="{D42A27DB-BD31-4B8C-83A1-F6EECF244321}">
                <p14:modId xmlns:p14="http://schemas.microsoft.com/office/powerpoint/2010/main" val="1504857017"/>
              </p:ext>
            </p:extLst>
          </p:nvPr>
        </p:nvGraphicFramePr>
        <p:xfrm>
          <a:off x="677333" y="1377308"/>
          <a:ext cx="10801880" cy="503637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No evidence</a:t>
                      </a:r>
                      <a:r>
                        <a:rPr lang="en-US" sz="1200">
                          <a:solidFill>
                            <a:srgbClr val="000000"/>
                          </a:solidFill>
                          <a:effectLst/>
                          <a:latin typeface="Times New Roman" panose="02020603050405020304" pitchFamily="18" charset="0"/>
                          <a:ea typeface="Times"/>
                          <a:cs typeface="Times New Roman" panose="02020603050405020304" pitchFamily="18" charset="0"/>
                        </a:rPr>
                        <a:t> exists that students receiving Tier 2 interventions have </a:t>
                      </a:r>
                      <a:r>
                        <a:rPr lang="en-US" sz="1200" b="1">
                          <a:solidFill>
                            <a:srgbClr val="000000"/>
                          </a:solidFill>
                          <a:effectLst/>
                          <a:latin typeface="Times New Roman" panose="02020603050405020304" pitchFamily="18" charset="0"/>
                          <a:ea typeface="Times"/>
                          <a:cs typeface="Times New Roman" panose="02020603050405020304" pitchFamily="18" charset="0"/>
                        </a:rPr>
                        <a:t>access to Tier 1 supports.</a:t>
                      </a:r>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Teams collect and review evidence to  show students have </a:t>
                      </a:r>
                      <a:r>
                        <a:rPr lang="en-US" sz="1200" b="1">
                          <a:solidFill>
                            <a:srgbClr val="000000"/>
                          </a:solidFill>
                          <a:effectLst/>
                          <a:latin typeface="Times New Roman" panose="02020603050405020304" pitchFamily="18" charset="0"/>
                          <a:ea typeface="Times"/>
                          <a:cs typeface="Times New Roman" panose="02020603050405020304" pitchFamily="18" charset="0"/>
                        </a:rPr>
                        <a:t>some (not full) access </a:t>
                      </a:r>
                      <a:r>
                        <a:rPr lang="en-US" sz="1200">
                          <a:solidFill>
                            <a:srgbClr val="000000"/>
                          </a:solidFill>
                          <a:effectLst/>
                          <a:latin typeface="Times New Roman" panose="02020603050405020304" pitchFamily="18" charset="0"/>
                          <a:ea typeface="Times"/>
                          <a:cs typeface="Times New Roman" panose="02020603050405020304" pitchFamily="18" charset="0"/>
                        </a:rPr>
                        <a:t>to Tier 1 supports.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Evidence shows students have </a:t>
                      </a:r>
                      <a:r>
                        <a:rPr lang="en-US" sz="1200" b="1">
                          <a:solidFill>
                            <a:srgbClr val="000000"/>
                          </a:solidFill>
                          <a:effectLst/>
                          <a:latin typeface="Times New Roman" panose="02020603050405020304" pitchFamily="18" charset="0"/>
                          <a:ea typeface="Times"/>
                          <a:cs typeface="Times New Roman" panose="02020603050405020304" pitchFamily="18" charset="0"/>
                        </a:rPr>
                        <a:t>full access </a:t>
                      </a:r>
                      <a:r>
                        <a:rPr lang="en-US" sz="1200">
                          <a:solidFill>
                            <a:srgbClr val="000000"/>
                          </a:solidFill>
                          <a:effectLst/>
                          <a:latin typeface="Times New Roman" panose="02020603050405020304" pitchFamily="18" charset="0"/>
                          <a:ea typeface="Times"/>
                          <a:cs typeface="Times New Roman" panose="02020603050405020304" pitchFamily="18" charset="0"/>
                        </a:rPr>
                        <a:t>to </a:t>
                      </a:r>
                      <a:r>
                        <a:rPr lang="en-US" sz="1200" b="1">
                          <a:solidFill>
                            <a:srgbClr val="000000"/>
                          </a:solidFill>
                          <a:effectLst/>
                          <a:latin typeface="Times New Roman" panose="02020603050405020304" pitchFamily="18" charset="0"/>
                          <a:ea typeface="Times"/>
                          <a:cs typeface="Times New Roman" panose="02020603050405020304" pitchFamily="18" charset="0"/>
                        </a:rPr>
                        <a:t>(i.e., students are </a:t>
                      </a:r>
                      <a:r>
                        <a:rPr lang="en-US" sz="1200" b="1" i="1">
                          <a:solidFill>
                            <a:srgbClr val="000000"/>
                          </a:solidFill>
                          <a:effectLst/>
                          <a:latin typeface="Times New Roman" panose="02020603050405020304" pitchFamily="18" charset="0"/>
                          <a:ea typeface="Times"/>
                          <a:cs typeface="Times New Roman" panose="02020603050405020304" pitchFamily="18" charset="0"/>
                        </a:rPr>
                        <a:t>not</a:t>
                      </a:r>
                      <a:r>
                        <a:rPr lang="en-US" sz="1200" b="1">
                          <a:solidFill>
                            <a:srgbClr val="000000"/>
                          </a:solidFill>
                          <a:effectLst/>
                          <a:latin typeface="Times New Roman" panose="02020603050405020304" pitchFamily="18" charset="0"/>
                          <a:ea typeface="Times"/>
                          <a:cs typeface="Times New Roman" panose="02020603050405020304" pitchFamily="18" charset="0"/>
                        </a:rPr>
                        <a:t> excluded) </a:t>
                      </a:r>
                      <a:r>
                        <a:rPr lang="en-US" sz="1200">
                          <a:solidFill>
                            <a:srgbClr val="000000"/>
                          </a:solidFill>
                          <a:effectLst/>
                          <a:latin typeface="Times New Roman" panose="02020603050405020304" pitchFamily="18" charset="0"/>
                          <a:ea typeface="Times"/>
                          <a:cs typeface="Times New Roman" panose="02020603050405020304" pitchFamily="18" charset="0"/>
                        </a:rPr>
                        <a:t>Tier 1 supports, but Tier 2 interventions are </a:t>
                      </a:r>
                      <a:r>
                        <a:rPr lang="en-US" sz="1200" b="1">
                          <a:solidFill>
                            <a:srgbClr val="000000"/>
                          </a:solidFill>
                          <a:effectLst/>
                          <a:latin typeface="Times New Roman" panose="02020603050405020304" pitchFamily="18" charset="0"/>
                          <a:ea typeface="Times"/>
                          <a:cs typeface="Times New Roman" panose="02020603050405020304" pitchFamily="18" charset="0"/>
                        </a:rPr>
                        <a:t>not</a:t>
                      </a:r>
                      <a:r>
                        <a:rPr lang="en-US" sz="1200" b="1" i="1">
                          <a:solidFill>
                            <a:srgbClr val="000000"/>
                          </a:solidFill>
                          <a:effectLst/>
                          <a:latin typeface="Times New Roman" panose="02020603050405020304" pitchFamily="18" charset="0"/>
                          <a:ea typeface="Times"/>
                          <a:cs typeface="Times New Roman" panose="02020603050405020304" pitchFamily="18" charset="0"/>
                        </a:rPr>
                        <a:t> </a:t>
                      </a:r>
                      <a:r>
                        <a:rPr lang="en-US" sz="1200" b="1">
                          <a:solidFill>
                            <a:srgbClr val="000000"/>
                          </a:solidFill>
                          <a:effectLst/>
                          <a:latin typeface="Times New Roman" panose="02020603050405020304" pitchFamily="18" charset="0"/>
                          <a:ea typeface="Times"/>
                          <a:cs typeface="Times New Roman" panose="02020603050405020304" pitchFamily="18" charset="0"/>
                        </a:rPr>
                        <a:t>explicitly linked (</a:t>
                      </a:r>
                      <a:r>
                        <a:rPr lang="en-US" sz="1200">
                          <a:solidFill>
                            <a:srgbClr val="000000"/>
                          </a:solidFill>
                          <a:effectLst/>
                          <a:latin typeface="Times New Roman" panose="02020603050405020304" pitchFamily="18" charset="0"/>
                          <a:ea typeface="Times"/>
                          <a:cs typeface="Times New Roman" panose="02020603050405020304" pitchFamily="18" charset="0"/>
                        </a:rPr>
                        <a:t>e.g., intensify existing Tier 1 supports or use same language)</a:t>
                      </a:r>
                      <a:r>
                        <a:rPr lang="en-US" sz="1200" b="1">
                          <a:solidFill>
                            <a:srgbClr val="000000"/>
                          </a:solidFill>
                          <a:effectLst/>
                          <a:latin typeface="Times New Roman" panose="02020603050405020304" pitchFamily="18" charset="0"/>
                          <a:ea typeface="Times"/>
                          <a:cs typeface="Times New Roman" panose="02020603050405020304" pitchFamily="18" charset="0"/>
                        </a:rPr>
                        <a:t> </a:t>
                      </a:r>
                      <a:r>
                        <a:rPr lang="en-US" sz="1200">
                          <a:solidFill>
                            <a:srgbClr val="000000"/>
                          </a:solidFill>
                          <a:effectLst/>
                          <a:latin typeface="Times New Roman" panose="02020603050405020304" pitchFamily="18" charset="0"/>
                          <a:ea typeface="Times"/>
                          <a:cs typeface="Times New Roman" panose="02020603050405020304" pitchFamily="18" charset="0"/>
                        </a:rPr>
                        <a:t>to Tier 1 supports.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Evidence shows students have full access to Tier 1 supports, </a:t>
                      </a:r>
                      <a:r>
                        <a:rPr lang="en-US" sz="1200" b="1" dirty="0">
                          <a:solidFill>
                            <a:srgbClr val="000000"/>
                          </a:solidFill>
                          <a:effectLst/>
                          <a:latin typeface="Times New Roman" panose="02020603050405020304" pitchFamily="18" charset="0"/>
                          <a:ea typeface="Times"/>
                          <a:cs typeface="Times New Roman" panose="02020603050405020304" pitchFamily="18" charset="0"/>
                        </a:rPr>
                        <a:t>and</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r>
                        <a:rPr lang="en-US" sz="1200" b="1" dirty="0">
                          <a:solidFill>
                            <a:srgbClr val="000000"/>
                          </a:solidFill>
                          <a:effectLst/>
                          <a:latin typeface="Times New Roman" panose="02020603050405020304" pitchFamily="18" charset="0"/>
                          <a:ea typeface="Times"/>
                          <a:cs typeface="Times New Roman" panose="02020603050405020304" pitchFamily="18" charset="0"/>
                        </a:rPr>
                        <a:t>most</a:t>
                      </a:r>
                      <a:r>
                        <a:rPr lang="en-US" sz="1200" dirty="0">
                          <a:solidFill>
                            <a:srgbClr val="000000"/>
                          </a:solidFill>
                          <a:effectLst/>
                          <a:latin typeface="Times New Roman" panose="02020603050405020304" pitchFamily="18" charset="0"/>
                          <a:ea typeface="Times"/>
                          <a:cs typeface="Times New Roman" panose="02020603050405020304" pitchFamily="18" charset="0"/>
                        </a:rPr>
                        <a:t> Tier 2 interventions are </a:t>
                      </a:r>
                      <a:r>
                        <a:rPr lang="en-US" sz="1200" b="1" dirty="0">
                          <a:solidFill>
                            <a:srgbClr val="000000"/>
                          </a:solidFill>
                          <a:effectLst/>
                          <a:latin typeface="Times New Roman" panose="02020603050405020304" pitchFamily="18" charset="0"/>
                          <a:ea typeface="Times"/>
                          <a:cs typeface="Times New Roman" panose="02020603050405020304" pitchFamily="18" charset="0"/>
                        </a:rPr>
                        <a:t>explicitly linked (</a:t>
                      </a:r>
                      <a:r>
                        <a:rPr lang="en-US" sz="1200" dirty="0">
                          <a:solidFill>
                            <a:srgbClr val="000000"/>
                          </a:solidFill>
                          <a:effectLst/>
                          <a:latin typeface="Times New Roman" panose="02020603050405020304" pitchFamily="18" charset="0"/>
                          <a:ea typeface="Times"/>
                          <a:cs typeface="Times New Roman" panose="02020603050405020304" pitchFamily="18" charset="0"/>
                        </a:rPr>
                        <a:t>e.g., intensify existing Tier 1 supports or use same language)</a:t>
                      </a:r>
                      <a:r>
                        <a:rPr lang="en-US" sz="1200" b="1" dirty="0">
                          <a:solidFill>
                            <a:srgbClr val="000000"/>
                          </a:solidFill>
                          <a:effectLst/>
                          <a:latin typeface="Times New Roman" panose="02020603050405020304" pitchFamily="18" charset="0"/>
                          <a:ea typeface="Times"/>
                          <a:cs typeface="Times New Roman" panose="02020603050405020304" pitchFamily="18" charset="0"/>
                        </a:rPr>
                        <a:t>  to Tier 1 supports.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Evidence shows students have full access to Tier 1 supports, </a:t>
                      </a:r>
                      <a:r>
                        <a:rPr lang="en-US" sz="1200" b="1" dirty="0">
                          <a:solidFill>
                            <a:srgbClr val="000000"/>
                          </a:solidFill>
                          <a:effectLst/>
                          <a:latin typeface="Times New Roman" panose="02020603050405020304" pitchFamily="18" charset="0"/>
                          <a:ea typeface="Times"/>
                          <a:cs typeface="Times New Roman" panose="02020603050405020304" pitchFamily="18" charset="0"/>
                        </a:rPr>
                        <a:t>and</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r>
                        <a:rPr lang="en-US" sz="1200" b="1" dirty="0">
                          <a:solidFill>
                            <a:srgbClr val="000000"/>
                          </a:solidFill>
                          <a:effectLst/>
                          <a:latin typeface="Times New Roman" panose="02020603050405020304" pitchFamily="18" charset="0"/>
                          <a:ea typeface="Times"/>
                          <a:cs typeface="Times New Roman" panose="02020603050405020304" pitchFamily="18" charset="0"/>
                        </a:rPr>
                        <a:t>all</a:t>
                      </a:r>
                      <a:r>
                        <a:rPr lang="en-US" sz="1200" dirty="0">
                          <a:solidFill>
                            <a:srgbClr val="000000"/>
                          </a:solidFill>
                          <a:effectLst/>
                          <a:latin typeface="Times New Roman" panose="02020603050405020304" pitchFamily="18" charset="0"/>
                          <a:ea typeface="Times"/>
                          <a:cs typeface="Times New Roman" panose="02020603050405020304" pitchFamily="18" charset="0"/>
                        </a:rPr>
                        <a:t> Tier 2 interventions are explicitly linked </a:t>
                      </a:r>
                      <a:r>
                        <a:rPr lang="en-US" sz="1200" b="1" dirty="0">
                          <a:solidFill>
                            <a:srgbClr val="000000"/>
                          </a:solidFill>
                          <a:effectLst/>
                          <a:latin typeface="Times New Roman" panose="02020603050405020304" pitchFamily="18" charset="0"/>
                          <a:ea typeface="Times"/>
                          <a:cs typeface="Times New Roman" panose="02020603050405020304" pitchFamily="18" charset="0"/>
                        </a:rPr>
                        <a:t>(</a:t>
                      </a:r>
                      <a:r>
                        <a:rPr lang="en-US" sz="1200" dirty="0">
                          <a:solidFill>
                            <a:srgbClr val="000000"/>
                          </a:solidFill>
                          <a:effectLst/>
                          <a:latin typeface="Times New Roman" panose="02020603050405020304" pitchFamily="18" charset="0"/>
                          <a:ea typeface="Times"/>
                          <a:cs typeface="Times New Roman" panose="02020603050405020304" pitchFamily="18" charset="0"/>
                        </a:rPr>
                        <a:t>e.g., intensify existing Tier 1 supports or use same language)</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r>
                        <a:rPr lang="en-US" sz="1200" dirty="0">
                          <a:solidFill>
                            <a:srgbClr val="000000"/>
                          </a:solidFill>
                          <a:effectLst/>
                          <a:latin typeface="Times New Roman" panose="02020603050405020304" pitchFamily="18" charset="0"/>
                          <a:ea typeface="Times"/>
                          <a:cs typeface="Times New Roman" panose="02020603050405020304" pitchFamily="18" charset="0"/>
                        </a:rPr>
                        <a:t>to Tier 1 supports.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spcAft>
                          <a:spcPts val="1200"/>
                        </a:spcAft>
                        <a:buFont typeface="Wingdings" panose="05000000000000000000" pitchFamily="2" charset="2"/>
                        <a:buChar char="q"/>
                      </a:pPr>
                      <a:r>
                        <a:rPr lang="en-US" sz="2400" b="0" dirty="0"/>
                        <a:t>What evidence does the team have related to access to Tier I supports?</a:t>
                      </a:r>
                    </a:p>
                    <a:p>
                      <a:pPr marL="457200" indent="-457200">
                        <a:spcAft>
                          <a:spcPts val="1200"/>
                        </a:spcAft>
                        <a:buFont typeface="Wingdings" panose="05000000000000000000" pitchFamily="2" charset="2"/>
                        <a:buChar char="q"/>
                      </a:pPr>
                      <a:r>
                        <a:rPr lang="en-US" sz="2400" b="0" dirty="0"/>
                        <a:t>Are the school’s Tier II supports linked/layered/aligned with the school-wide universal system?</a:t>
                      </a:r>
                    </a:p>
                    <a:p>
                      <a:pPr marL="457200" indent="-457200">
                        <a:buFont typeface="Wingdings" panose="05000000000000000000" pitchFamily="2" charset="2"/>
                        <a:buChar char="q"/>
                      </a:pPr>
                      <a:endParaRPr lang="en-US" sz="2000" b="0" dirty="0"/>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87C07011-0114-4E04-5637-FE776F59C55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29105"/>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F2A9F7A3-DDAE-5EC0-FAED-4D084A6A1D0A}"/>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177180706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CE231-39A2-752A-8AB6-EA89016E3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0BB47-34DD-59AE-643E-A38F7698A92D}"/>
              </a:ext>
            </a:extLst>
          </p:cNvPr>
          <p:cNvSpPr>
            <a:spLocks noGrp="1"/>
          </p:cNvSpPr>
          <p:nvPr>
            <p:ph type="title"/>
          </p:nvPr>
        </p:nvSpPr>
        <p:spPr/>
        <p:txBody>
          <a:bodyPr/>
          <a:lstStyle/>
          <a:p>
            <a:r>
              <a:rPr lang="en-US" dirty="0"/>
              <a:t>2.8 Orientation and Training</a:t>
            </a:r>
          </a:p>
        </p:txBody>
      </p:sp>
      <p:graphicFrame>
        <p:nvGraphicFramePr>
          <p:cNvPr id="4" name="Content Placeholder 3">
            <a:extLst>
              <a:ext uri="{FF2B5EF4-FFF2-40B4-BE49-F238E27FC236}">
                <a16:creationId xmlns:a16="http://schemas.microsoft.com/office/drawing/2014/main" id="{4D33C4CA-7EB4-F4E7-821E-C8B054F6BF56}"/>
              </a:ext>
            </a:extLst>
          </p:cNvPr>
          <p:cNvGraphicFramePr>
            <a:graphicFrameLocks noGrp="1"/>
          </p:cNvGraphicFramePr>
          <p:nvPr>
            <p:ph idx="1"/>
            <p:extLst>
              <p:ext uri="{D42A27DB-BD31-4B8C-83A1-F6EECF244321}">
                <p14:modId xmlns:p14="http://schemas.microsoft.com/office/powerpoint/2010/main" val="2042190799"/>
              </p:ext>
            </p:extLst>
          </p:nvPr>
        </p:nvGraphicFramePr>
        <p:xfrm>
          <a:off x="1006892" y="1134898"/>
          <a:ext cx="10515600" cy="486627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A written process is used for teaching all relevant staff, families, and students how to (a) request assistance and (b) implement or support each Tier 2 intervention that is in place.</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Professional development calendar </a:t>
                      </a:r>
                    </a:p>
                    <a:p>
                      <a:r>
                        <a:rPr lang="en-US" sz="1800" kern="1200" dirty="0">
                          <a:solidFill>
                            <a:schemeClr val="dk1"/>
                          </a:solidFill>
                          <a:effectLst/>
                          <a:latin typeface="+mn-lt"/>
                          <a:ea typeface="+mn-ea"/>
                          <a:cs typeface="+mn-cs"/>
                        </a:rPr>
                        <a:t>Staff/Family handbook </a:t>
                      </a:r>
                    </a:p>
                    <a:p>
                      <a:r>
                        <a:rPr lang="en-US" sz="1800" kern="1200" dirty="0">
                          <a:solidFill>
                            <a:schemeClr val="dk1"/>
                          </a:solidFill>
                          <a:effectLst/>
                          <a:latin typeface="+mn-lt"/>
                          <a:ea typeface="+mn-ea"/>
                          <a:cs typeface="+mn-cs"/>
                        </a:rPr>
                        <a:t>Staff/Family orientation</a:t>
                      </a:r>
                    </a:p>
                    <a:p>
                      <a:r>
                        <a:rPr lang="en-US" sz="1800" kern="1200" dirty="0">
                          <a:solidFill>
                            <a:schemeClr val="dk1"/>
                          </a:solidFill>
                          <a:effectLst/>
                          <a:latin typeface="+mn-lt"/>
                          <a:ea typeface="+mn-ea"/>
                          <a:cs typeface="+mn-cs"/>
                        </a:rPr>
                        <a:t>Lesson plans for teacher trainings </a:t>
                      </a:r>
                    </a:p>
                    <a:p>
                      <a:r>
                        <a:rPr lang="en-US" sz="1800" kern="1200" dirty="0">
                          <a:solidFill>
                            <a:schemeClr val="dk1"/>
                          </a:solidFill>
                          <a:effectLst/>
                          <a:latin typeface="+mn-lt"/>
                          <a:ea typeface="+mn-ea"/>
                          <a:cs typeface="+mn-cs"/>
                        </a:rPr>
                        <a:t>School policy </a:t>
                      </a:r>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8730E90A-DA8A-D6B5-D673-A83163100314}"/>
              </a:ext>
            </a:extLst>
          </p:cNvPr>
          <p:cNvSpPr/>
          <p:nvPr/>
        </p:nvSpPr>
        <p:spPr>
          <a:xfrm>
            <a:off x="3124172" y="1380765"/>
            <a:ext cx="5943656" cy="312448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Effective Tier 2 supports require adults in the school, families, and students to know how to request assistance and how to implement them.</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86393916-5055-EF83-E277-74A5E7AB8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8EE1E064-CC88-14B3-4C86-E85A541FBA2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14680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E0E47-9B9B-7BE8-B5D4-94475A4EF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E1C0B-259D-897E-BBA0-0CD4743BE05C}"/>
              </a:ext>
            </a:extLst>
          </p:cNvPr>
          <p:cNvSpPr>
            <a:spLocks noGrp="1"/>
          </p:cNvSpPr>
          <p:nvPr>
            <p:ph type="title"/>
          </p:nvPr>
        </p:nvSpPr>
        <p:spPr/>
        <p:txBody>
          <a:bodyPr/>
          <a:lstStyle/>
          <a:p>
            <a:r>
              <a:rPr lang="en-US" dirty="0"/>
              <a:t>2.8 Orientation and Training</a:t>
            </a:r>
          </a:p>
        </p:txBody>
      </p:sp>
      <p:pic>
        <p:nvPicPr>
          <p:cNvPr id="7" name="Recorded Sound">
            <a:hlinkClick r:id="" action="ppaction://media"/>
            <a:extLst>
              <a:ext uri="{FF2B5EF4-FFF2-40B4-BE49-F238E27FC236}">
                <a16:creationId xmlns:a16="http://schemas.microsoft.com/office/drawing/2014/main" id="{2F9E124F-C0D6-91EF-1956-14DBE0181C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4AB2A140-8293-C8F1-2B3B-2531F66B9956}"/>
              </a:ext>
            </a:extLst>
          </p:cNvPr>
          <p:cNvGraphicFramePr>
            <a:graphicFrameLocks/>
          </p:cNvGraphicFramePr>
          <p:nvPr>
            <p:extLst>
              <p:ext uri="{D42A27DB-BD31-4B8C-83A1-F6EECF244321}">
                <p14:modId xmlns:p14="http://schemas.microsoft.com/office/powerpoint/2010/main" val="1161437308"/>
              </p:ext>
            </p:extLst>
          </p:nvPr>
        </p:nvGraphicFramePr>
        <p:xfrm>
          <a:off x="677333" y="1377308"/>
          <a:ext cx="10801880" cy="5103430"/>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No process</a:t>
                      </a:r>
                      <a:r>
                        <a:rPr lang="en-US" sz="1200" dirty="0">
                          <a:solidFill>
                            <a:srgbClr val="000000"/>
                          </a:solidFill>
                          <a:effectLst/>
                          <a:latin typeface="Times New Roman" panose="02020603050405020304" pitchFamily="18" charset="0"/>
                          <a:ea typeface="Times"/>
                          <a:cs typeface="Times New Roman" panose="02020603050405020304" pitchFamily="18" charset="0"/>
                        </a:rPr>
                        <a:t> is in place to teach relevant staff, families, and/or students to (a) request assistance and/or (b) implement/support Tier 2 interventions.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Informal process</a:t>
                      </a:r>
                      <a:r>
                        <a:rPr lang="en-US" sz="1200" dirty="0">
                          <a:solidFill>
                            <a:srgbClr val="000000"/>
                          </a:solidFill>
                          <a:effectLst/>
                          <a:latin typeface="Times New Roman" panose="02020603050405020304" pitchFamily="18" charset="0"/>
                          <a:ea typeface="Times"/>
                          <a:cs typeface="Times New Roman" panose="02020603050405020304" pitchFamily="18" charset="0"/>
                        </a:rPr>
                        <a:t> exists to teach relevant staff, families, and/or students to (a) request assistance and/or (b) implement/support Tier 2 interventions.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A written process</a:t>
                      </a:r>
                      <a:r>
                        <a:rPr lang="en-US" sz="1200">
                          <a:solidFill>
                            <a:srgbClr val="000000"/>
                          </a:solidFill>
                          <a:effectLst/>
                          <a:latin typeface="Times New Roman" panose="02020603050405020304" pitchFamily="18" charset="0"/>
                          <a:ea typeface="Times"/>
                          <a:cs typeface="Times New Roman" panose="02020603050405020304" pitchFamily="18" charset="0"/>
                        </a:rPr>
                        <a:t> is used to teach relevant staff, families, and/or students to (a) request assistance and/or (b) implement/ support </a:t>
                      </a:r>
                      <a:r>
                        <a:rPr lang="en-US" sz="1200" b="1">
                          <a:solidFill>
                            <a:srgbClr val="000000"/>
                          </a:solidFill>
                          <a:effectLst/>
                          <a:latin typeface="Times New Roman" panose="02020603050405020304" pitchFamily="18" charset="0"/>
                          <a:ea typeface="Times"/>
                          <a:cs typeface="Times New Roman" panose="02020603050405020304" pitchFamily="18" charset="0"/>
                        </a:rPr>
                        <a:t>some</a:t>
                      </a:r>
                      <a:r>
                        <a:rPr lang="en-US" sz="1200">
                          <a:solidFill>
                            <a:srgbClr val="000000"/>
                          </a:solidFill>
                          <a:effectLst/>
                          <a:latin typeface="Times New Roman" panose="02020603050405020304" pitchFamily="18" charset="0"/>
                          <a:ea typeface="Times"/>
                          <a:cs typeface="Times New Roman" panose="02020603050405020304" pitchFamily="18" charset="0"/>
                        </a:rPr>
                        <a:t> Tier 2 interventions.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A written process is used to teach relevant staff, families, </a:t>
                      </a:r>
                      <a:r>
                        <a:rPr lang="en-US" sz="1200" b="1">
                          <a:solidFill>
                            <a:srgbClr val="000000"/>
                          </a:solidFill>
                          <a:effectLst/>
                          <a:latin typeface="Times New Roman" panose="02020603050405020304" pitchFamily="18" charset="0"/>
                          <a:ea typeface="Times"/>
                          <a:cs typeface="Times New Roman" panose="02020603050405020304" pitchFamily="18" charset="0"/>
                        </a:rPr>
                        <a:t>and</a:t>
                      </a:r>
                      <a:r>
                        <a:rPr lang="en-US" sz="1200">
                          <a:solidFill>
                            <a:srgbClr val="000000"/>
                          </a:solidFill>
                          <a:effectLst/>
                          <a:latin typeface="Times New Roman" panose="02020603050405020304" pitchFamily="18" charset="0"/>
                          <a:ea typeface="Times"/>
                          <a:cs typeface="Times New Roman" panose="02020603050405020304" pitchFamily="18" charset="0"/>
                        </a:rPr>
                        <a:t> students to (a) request assistance </a:t>
                      </a:r>
                      <a:r>
                        <a:rPr lang="en-US" sz="1200" b="1">
                          <a:solidFill>
                            <a:srgbClr val="000000"/>
                          </a:solidFill>
                          <a:effectLst/>
                          <a:latin typeface="Times New Roman" panose="02020603050405020304" pitchFamily="18" charset="0"/>
                          <a:ea typeface="Times"/>
                          <a:cs typeface="Times New Roman" panose="02020603050405020304" pitchFamily="18" charset="0"/>
                        </a:rPr>
                        <a:t>and</a:t>
                      </a:r>
                      <a:r>
                        <a:rPr lang="en-US" sz="1200">
                          <a:solidFill>
                            <a:srgbClr val="000000"/>
                          </a:solidFill>
                          <a:effectLst/>
                          <a:latin typeface="Times New Roman" panose="02020603050405020304" pitchFamily="18" charset="0"/>
                          <a:ea typeface="Times"/>
                          <a:cs typeface="Times New Roman" panose="02020603050405020304" pitchFamily="18" charset="0"/>
                        </a:rPr>
                        <a:t> (b) implement/ support </a:t>
                      </a:r>
                      <a:r>
                        <a:rPr lang="en-US" sz="1200" b="1">
                          <a:solidFill>
                            <a:srgbClr val="000000"/>
                          </a:solidFill>
                          <a:effectLst/>
                          <a:latin typeface="Times New Roman" panose="02020603050405020304" pitchFamily="18" charset="0"/>
                          <a:ea typeface="Times"/>
                          <a:cs typeface="Times New Roman" panose="02020603050405020304" pitchFamily="18" charset="0"/>
                        </a:rPr>
                        <a:t>some</a:t>
                      </a:r>
                      <a:r>
                        <a:rPr lang="en-US" sz="1200">
                          <a:solidFill>
                            <a:srgbClr val="000000"/>
                          </a:solidFill>
                          <a:effectLst/>
                          <a:latin typeface="Times New Roman" panose="02020603050405020304" pitchFamily="18" charset="0"/>
                          <a:ea typeface="Times"/>
                          <a:cs typeface="Times New Roman" panose="02020603050405020304" pitchFamily="18" charset="0"/>
                        </a:rPr>
                        <a:t> Tier 2 interventions.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A written process is used to teach relevant staff, families, and students to (a) request assistance and (b) implement/ support </a:t>
                      </a:r>
                      <a:r>
                        <a:rPr lang="en-US" sz="1200" b="1" dirty="0">
                          <a:solidFill>
                            <a:srgbClr val="000000"/>
                          </a:solidFill>
                          <a:effectLst/>
                          <a:latin typeface="Times New Roman" panose="02020603050405020304" pitchFamily="18" charset="0"/>
                          <a:ea typeface="Times"/>
                          <a:cs typeface="Times New Roman" panose="02020603050405020304" pitchFamily="18" charset="0"/>
                        </a:rPr>
                        <a:t>all</a:t>
                      </a:r>
                      <a:r>
                        <a:rPr lang="en-US" sz="1200" dirty="0">
                          <a:solidFill>
                            <a:srgbClr val="000000"/>
                          </a:solidFill>
                          <a:effectLst/>
                          <a:latin typeface="Times New Roman" panose="02020603050405020304" pitchFamily="18" charset="0"/>
                          <a:ea typeface="Times"/>
                          <a:cs typeface="Times New Roman" panose="02020603050405020304" pitchFamily="18" charset="0"/>
                        </a:rPr>
                        <a:t> Tier 2 interventions,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lnSpc>
                          <a:spcPct val="90000"/>
                        </a:lnSpc>
                        <a:spcAft>
                          <a:spcPts val="1200"/>
                        </a:spcAft>
                        <a:buFont typeface="Wingdings" panose="05000000000000000000" pitchFamily="2" charset="2"/>
                        <a:buChar char="q"/>
                      </a:pPr>
                      <a:r>
                        <a:rPr lang="en-US" sz="2400" b="0" dirty="0"/>
                        <a:t>Is there a written process in place to orient and train key people?</a:t>
                      </a:r>
                    </a:p>
                    <a:p>
                      <a:pPr marL="457200" indent="-457200">
                        <a:lnSpc>
                          <a:spcPct val="90000"/>
                        </a:lnSpc>
                        <a:spcAft>
                          <a:spcPts val="1200"/>
                        </a:spcAft>
                        <a:buFont typeface="Wingdings" panose="05000000000000000000" pitchFamily="2" charset="2"/>
                        <a:buChar char="q"/>
                      </a:pPr>
                      <a:r>
                        <a:rPr lang="en-US" sz="2400" b="0" dirty="0"/>
                        <a:t>Are there scheduled trainings for school team members?</a:t>
                      </a:r>
                    </a:p>
                    <a:p>
                      <a:pPr marL="457200" indent="-457200">
                        <a:lnSpc>
                          <a:spcPct val="90000"/>
                        </a:lnSpc>
                        <a:spcAft>
                          <a:spcPts val="1200"/>
                        </a:spcAft>
                        <a:buFont typeface="Wingdings" panose="05000000000000000000" pitchFamily="2" charset="2"/>
                        <a:buChar char="q"/>
                      </a:pPr>
                      <a:r>
                        <a:rPr lang="en-US" sz="2400" b="0" dirty="0"/>
                        <a:t>Do students and parents have access to training?</a:t>
                      </a:r>
                    </a:p>
                    <a:p>
                      <a:pPr marL="457200" indent="-457200">
                        <a:lnSpc>
                          <a:spcPct val="90000"/>
                        </a:lnSpc>
                        <a:spcAft>
                          <a:spcPts val="1200"/>
                        </a:spcAft>
                        <a:buFont typeface="Wingdings" panose="05000000000000000000" pitchFamily="2" charset="2"/>
                        <a:buChar char="q"/>
                      </a:pPr>
                      <a:r>
                        <a:rPr lang="en-US" sz="2400" b="0" dirty="0"/>
                        <a:t>Do the trainings address all of the Tier 2 interventions available?</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6CCF94C2-F4B5-6EED-C6C3-41C8AF1E026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00D69CF5-4834-BBC2-ABB4-772948DBD34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66590482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DDDB7-CA70-993A-E5BF-13F0CC647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16347-E348-0582-91F1-C91A3F328E7E}"/>
              </a:ext>
            </a:extLst>
          </p:cNvPr>
          <p:cNvSpPr>
            <a:spLocks noGrp="1"/>
          </p:cNvSpPr>
          <p:nvPr>
            <p:ph type="title"/>
          </p:nvPr>
        </p:nvSpPr>
        <p:spPr/>
        <p:txBody>
          <a:bodyPr/>
          <a:lstStyle/>
          <a:p>
            <a:r>
              <a:rPr lang="en-US" dirty="0"/>
              <a:t>2.9 Level of Use </a:t>
            </a:r>
          </a:p>
        </p:txBody>
      </p:sp>
      <p:graphicFrame>
        <p:nvGraphicFramePr>
          <p:cNvPr id="4" name="Content Placeholder 3">
            <a:extLst>
              <a:ext uri="{FF2B5EF4-FFF2-40B4-BE49-F238E27FC236}">
                <a16:creationId xmlns:a16="http://schemas.microsoft.com/office/drawing/2014/main" id="{D951F90A-7B56-7769-CCE4-9F289D810523}"/>
              </a:ext>
            </a:extLst>
          </p:cNvPr>
          <p:cNvGraphicFramePr>
            <a:graphicFrameLocks noGrp="1"/>
          </p:cNvGraphicFramePr>
          <p:nvPr>
            <p:ph idx="1"/>
            <p:extLst>
              <p:ext uri="{D42A27DB-BD31-4B8C-83A1-F6EECF244321}">
                <p14:modId xmlns:p14="http://schemas.microsoft.com/office/powerpoint/2010/main" val="3048558687"/>
              </p:ext>
            </p:extLst>
          </p:nvPr>
        </p:nvGraphicFramePr>
        <p:xfrm>
          <a:off x="1006892" y="1134898"/>
          <a:ext cx="10515600" cy="486627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follows written process to track proportion of students participating and experiencing success in Tier 2 supports, determining if access is appropriate (i.e., % of total student population supported by Tier 2 is reasonable given context), and equitable (i.e., disaggregated data demonstrate equitable representation in Tier 2 support by group [e.g., race/ethnicity, IEP/504, language status, gender]) and disaggregated data are used for decision making and shared with Tier 1 and Tier 3 teams to inform distribution of tiered supports.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Tier 2 enrollment data</a:t>
                      </a:r>
                    </a:p>
                    <a:p>
                      <a:r>
                        <a:rPr lang="en-US" sz="1800" kern="1200" dirty="0">
                          <a:solidFill>
                            <a:schemeClr val="dk1"/>
                          </a:solidFill>
                          <a:effectLst/>
                          <a:latin typeface="+mn-lt"/>
                          <a:ea typeface="+mn-ea"/>
                          <a:cs typeface="+mn-cs"/>
                        </a:rPr>
                        <a:t>Tier 2 team meeting minutes</a:t>
                      </a:r>
                    </a:p>
                    <a:p>
                      <a:r>
                        <a:rPr lang="en-US" sz="1800" kern="1200" dirty="0">
                          <a:solidFill>
                            <a:schemeClr val="dk1"/>
                          </a:solidFill>
                          <a:effectLst/>
                          <a:latin typeface="+mn-lt"/>
                          <a:ea typeface="+mn-ea"/>
                          <a:cs typeface="+mn-cs"/>
                        </a:rPr>
                        <a:t>Progress monitoring tools</a:t>
                      </a:r>
                    </a:p>
                    <a:p>
                      <a:r>
                        <a:rPr lang="en-US" sz="1800" kern="1200" dirty="0">
                          <a:solidFill>
                            <a:schemeClr val="dk1"/>
                          </a:solidFill>
                          <a:effectLst/>
                          <a:latin typeface="+mn-lt"/>
                          <a:ea typeface="+mn-ea"/>
                          <a:cs typeface="+mn-cs"/>
                        </a:rPr>
                        <a:t>Ac</a:t>
                      </a:r>
                      <a:r>
                        <a:rPr lang="en-US" dirty="0"/>
                        <a:t>tion Plan</a:t>
                      </a:r>
                    </a:p>
                    <a:p>
                      <a:r>
                        <a:rPr lang="en-US" dirty="0"/>
                        <a:t>Staff feedback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7CF150A6-9B4A-217C-B096-473AB953012C}"/>
              </a:ext>
            </a:extLst>
          </p:cNvPr>
          <p:cNvSpPr/>
          <p:nvPr/>
        </p:nvSpPr>
        <p:spPr>
          <a:xfrm>
            <a:off x="2904860" y="1821038"/>
            <a:ext cx="6382280" cy="321592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2 supports that are used by</a:t>
            </a:r>
          </a:p>
          <a:p>
            <a:pPr algn="ctr"/>
            <a:r>
              <a:rPr lang="en-US" sz="2800" dirty="0">
                <a:solidFill>
                  <a:schemeClr val="tx1"/>
                </a:solidFill>
              </a:rPr>
              <a:t>too few students (e.g., 1% of enrollment) </a:t>
            </a:r>
          </a:p>
          <a:p>
            <a:pPr algn="ctr"/>
            <a:r>
              <a:rPr lang="en-US" sz="2800" dirty="0">
                <a:solidFill>
                  <a:schemeClr val="tx1"/>
                </a:solidFill>
              </a:rPr>
              <a:t>or by too many students (e.g., 20% of</a:t>
            </a:r>
          </a:p>
          <a:p>
            <a:pPr algn="ctr"/>
            <a:r>
              <a:rPr lang="en-US" sz="2800" dirty="0">
                <a:solidFill>
                  <a:schemeClr val="tx1"/>
                </a:solidFill>
              </a:rPr>
              <a:t>enrollment) are not sustainable.</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772A2424-6EAE-2C2E-EF9C-1D644E78A5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B1BE048C-6F1E-4FDD-02F6-D5FB483C7AF9}"/>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40777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7450B-3904-4395-B9FC-C86836C83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E1602-2F82-8982-6FB4-C12A4A2CBBCB}"/>
              </a:ext>
            </a:extLst>
          </p:cNvPr>
          <p:cNvSpPr>
            <a:spLocks noGrp="1"/>
          </p:cNvSpPr>
          <p:nvPr>
            <p:ph type="title"/>
          </p:nvPr>
        </p:nvSpPr>
        <p:spPr/>
        <p:txBody>
          <a:bodyPr/>
          <a:lstStyle/>
          <a:p>
            <a:r>
              <a:rPr lang="en-US" dirty="0"/>
              <a:t>Overview of the TFI</a:t>
            </a:r>
          </a:p>
        </p:txBody>
      </p:sp>
      <p:sp>
        <p:nvSpPr>
          <p:cNvPr id="6" name="Content Placeholder 5">
            <a:extLst>
              <a:ext uri="{FF2B5EF4-FFF2-40B4-BE49-F238E27FC236}">
                <a16:creationId xmlns:a16="http://schemas.microsoft.com/office/drawing/2014/main" id="{76794989-14C5-9910-A2EB-53E8C50BCD09}"/>
              </a:ext>
            </a:extLst>
          </p:cNvPr>
          <p:cNvSpPr>
            <a:spLocks noGrp="1"/>
          </p:cNvSpPr>
          <p:nvPr>
            <p:ph idx="1"/>
          </p:nvPr>
        </p:nvSpPr>
        <p:spPr>
          <a:xfrm>
            <a:off x="838200" y="1825625"/>
            <a:ext cx="9201150" cy="4351338"/>
          </a:xfrm>
        </p:spPr>
        <p:txBody>
          <a:bodyPr>
            <a:normAutofit lnSpcReduction="10000"/>
          </a:bodyPr>
          <a:lstStyle/>
          <a:p>
            <a:pPr marL="0" indent="0">
              <a:buNone/>
            </a:pPr>
            <a:r>
              <a:rPr lang="en-US" dirty="0"/>
              <a:t>The Tiered Fidelity Inventory 3.0 is a measure of the extent to which school teams are applying core features of school-wide PBIS (SWPBIS).</a:t>
            </a:r>
          </a:p>
          <a:p>
            <a:pPr marL="0" indent="0">
              <a:buNone/>
            </a:pPr>
            <a:endParaRPr lang="en-US" dirty="0"/>
          </a:p>
          <a:p>
            <a:pPr marL="0" indent="0">
              <a:buNone/>
            </a:pPr>
            <a:r>
              <a:rPr lang="en-US" dirty="0"/>
              <a:t>The TFI 3.0 has three subscales:</a:t>
            </a:r>
          </a:p>
          <a:p>
            <a:pPr lvl="1">
              <a:lnSpc>
                <a:spcPct val="110000"/>
              </a:lnSpc>
              <a:spcBef>
                <a:spcPts val="0"/>
              </a:spcBef>
              <a:spcAft>
                <a:spcPts val="2400"/>
              </a:spcAft>
            </a:pPr>
            <a:r>
              <a:rPr lang="en-US" dirty="0"/>
              <a:t>Tier I: 20 Items</a:t>
            </a:r>
          </a:p>
          <a:p>
            <a:pPr lvl="1">
              <a:lnSpc>
                <a:spcPct val="110000"/>
              </a:lnSpc>
              <a:spcBef>
                <a:spcPts val="0"/>
              </a:spcBef>
              <a:spcAft>
                <a:spcPts val="2400"/>
              </a:spcAft>
            </a:pPr>
            <a:r>
              <a:rPr lang="en-US" dirty="0"/>
              <a:t>Tier II: 15 Items</a:t>
            </a:r>
          </a:p>
          <a:p>
            <a:pPr lvl="1">
              <a:lnSpc>
                <a:spcPct val="110000"/>
              </a:lnSpc>
              <a:spcBef>
                <a:spcPts val="0"/>
              </a:spcBef>
              <a:spcAft>
                <a:spcPts val="2400"/>
              </a:spcAft>
            </a:pPr>
            <a:r>
              <a:rPr lang="en-US" dirty="0"/>
              <a:t>Tier III: 19 Items</a:t>
            </a:r>
          </a:p>
          <a:p>
            <a:pPr marL="0" indent="0">
              <a:buNone/>
            </a:pPr>
            <a:endParaRPr lang="en-US" dirty="0"/>
          </a:p>
        </p:txBody>
      </p:sp>
      <p:grpSp>
        <p:nvGrpSpPr>
          <p:cNvPr id="10" name="Group 9">
            <a:extLst>
              <a:ext uri="{FF2B5EF4-FFF2-40B4-BE49-F238E27FC236}">
                <a16:creationId xmlns:a16="http://schemas.microsoft.com/office/drawing/2014/main" id="{A4DE2F4C-5233-AB6E-95F7-F9F6A67E9244}"/>
              </a:ext>
            </a:extLst>
          </p:cNvPr>
          <p:cNvGrpSpPr/>
          <p:nvPr/>
        </p:nvGrpSpPr>
        <p:grpSpPr>
          <a:xfrm>
            <a:off x="5986468" y="2803116"/>
            <a:ext cx="3756455" cy="3781166"/>
            <a:chOff x="76200" y="1600200"/>
            <a:chExt cx="4419600" cy="4686115"/>
          </a:xfrm>
        </p:grpSpPr>
        <p:sp>
          <p:nvSpPr>
            <p:cNvPr id="11" name="Isosceles Triangle 4">
              <a:extLst>
                <a:ext uri="{FF2B5EF4-FFF2-40B4-BE49-F238E27FC236}">
                  <a16:creationId xmlns:a16="http://schemas.microsoft.com/office/drawing/2014/main" id="{0190B721-4497-D6E8-2FB2-7BA096F761ED}"/>
                </a:ext>
              </a:extLst>
            </p:cNvPr>
            <p:cNvSpPr/>
            <p:nvPr/>
          </p:nvSpPr>
          <p:spPr>
            <a:xfrm>
              <a:off x="76200" y="1600200"/>
              <a:ext cx="4419600" cy="4191000"/>
            </a:xfrm>
            <a:prstGeom prst="triangle">
              <a:avLst/>
            </a:prstGeom>
            <a:gradFill flip="none" rotWithShape="1">
              <a:gsLst>
                <a:gs pos="34000">
                  <a:srgbClr val="00B050"/>
                </a:gs>
                <a:gs pos="79000">
                  <a:srgbClr val="FFFF00">
                    <a:lumMod val="100000"/>
                  </a:srgbClr>
                </a:gs>
                <a:gs pos="94000">
                  <a:srgbClr val="FF0000"/>
                </a:gs>
              </a:gsLst>
              <a:lin ang="16200000" scaled="1"/>
              <a:tileRect/>
            </a:gradFill>
            <a:ln>
              <a:noFill/>
            </a:ln>
            <a:scene3d>
              <a:camera prst="isometricLeftDown"/>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9C6B6A-00AF-19EB-8377-EE75E061BDEE}"/>
                </a:ext>
              </a:extLst>
            </p:cNvPr>
            <p:cNvSpPr/>
            <p:nvPr/>
          </p:nvSpPr>
          <p:spPr>
            <a:xfrm rot="20408615">
              <a:off x="3031408" y="1695214"/>
              <a:ext cx="914400" cy="4591101"/>
            </a:xfrm>
            <a:prstGeom prst="rect">
              <a:avLst/>
            </a:prstGeom>
            <a:gradFill>
              <a:gsLst>
                <a:gs pos="34000">
                  <a:srgbClr val="00B050"/>
                </a:gs>
                <a:gs pos="79000">
                  <a:srgbClr val="FFFF00">
                    <a:lumMod val="100000"/>
                  </a:srgbClr>
                </a:gs>
                <a:gs pos="94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ounded Rectangle 2">
            <a:extLst>
              <a:ext uri="{FF2B5EF4-FFF2-40B4-BE49-F238E27FC236}">
                <a16:creationId xmlns:a16="http://schemas.microsoft.com/office/drawing/2014/main" id="{551A6A8B-C3C3-787C-2C68-9069381D4464}"/>
              </a:ext>
            </a:extLst>
          </p:cNvPr>
          <p:cNvSpPr/>
          <p:nvPr/>
        </p:nvSpPr>
        <p:spPr>
          <a:xfrm>
            <a:off x="838200" y="4412974"/>
            <a:ext cx="3157330" cy="755374"/>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C230FAE4-0ABC-FA93-4B8F-B99194B49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7646" y="599655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238276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3DD4A-9AE9-5D5A-ED03-FE31EC2CE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ECE8D-19BB-DDF5-30AA-CF205597B398}"/>
              </a:ext>
            </a:extLst>
          </p:cNvPr>
          <p:cNvSpPr>
            <a:spLocks noGrp="1"/>
          </p:cNvSpPr>
          <p:nvPr>
            <p:ph type="title"/>
          </p:nvPr>
        </p:nvSpPr>
        <p:spPr/>
        <p:txBody>
          <a:bodyPr/>
          <a:lstStyle/>
          <a:p>
            <a:r>
              <a:rPr lang="en-US" dirty="0"/>
              <a:t>2.9 Level of Use </a:t>
            </a:r>
          </a:p>
        </p:txBody>
      </p:sp>
      <p:pic>
        <p:nvPicPr>
          <p:cNvPr id="7" name="Recorded Sound">
            <a:hlinkClick r:id="" action="ppaction://media"/>
            <a:extLst>
              <a:ext uri="{FF2B5EF4-FFF2-40B4-BE49-F238E27FC236}">
                <a16:creationId xmlns:a16="http://schemas.microsoft.com/office/drawing/2014/main" id="{0A4BC254-6406-484A-7A0A-BE59FA70B6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A9C22B3C-B9F8-CFFD-487F-436C1FE42DA9}"/>
              </a:ext>
            </a:extLst>
          </p:cNvPr>
          <p:cNvGraphicFramePr>
            <a:graphicFrameLocks/>
          </p:cNvGraphicFramePr>
          <p:nvPr>
            <p:extLst>
              <p:ext uri="{D42A27DB-BD31-4B8C-83A1-F6EECF244321}">
                <p14:modId xmlns:p14="http://schemas.microsoft.com/office/powerpoint/2010/main" val="1106261032"/>
              </p:ext>
            </p:extLst>
          </p:nvPr>
        </p:nvGraphicFramePr>
        <p:xfrm>
          <a:off x="677333" y="1377308"/>
          <a:ext cx="10801880" cy="5354982"/>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Team </a:t>
                      </a:r>
                      <a:r>
                        <a:rPr lang="en-US" sz="1200" b="1">
                          <a:solidFill>
                            <a:srgbClr val="000000"/>
                          </a:solidFill>
                          <a:effectLst/>
                          <a:latin typeface="Times New Roman" panose="02020603050405020304" pitchFamily="18" charset="0"/>
                          <a:ea typeface="Times"/>
                          <a:cs typeface="Times New Roman" panose="02020603050405020304" pitchFamily="18" charset="0"/>
                        </a:rPr>
                        <a:t>does not have criteria </a:t>
                      </a:r>
                      <a:r>
                        <a:rPr lang="en-US" sz="1200">
                          <a:solidFill>
                            <a:srgbClr val="000000"/>
                          </a:solidFill>
                          <a:effectLst/>
                          <a:latin typeface="Times New Roman" panose="02020603050405020304" pitchFamily="18" charset="0"/>
                          <a:ea typeface="Times"/>
                          <a:cs typeface="Times New Roman" panose="02020603050405020304" pitchFamily="18" charset="0"/>
                        </a:rPr>
                        <a:t>for or track the number of students participating or experiencing success in Tier 2 interventions.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Team has </a:t>
                      </a:r>
                      <a:r>
                        <a:rPr lang="en-US" sz="1200" b="1" dirty="0">
                          <a:solidFill>
                            <a:srgbClr val="000000"/>
                          </a:solidFill>
                          <a:effectLst/>
                          <a:latin typeface="Times New Roman" panose="02020603050405020304" pitchFamily="18" charset="0"/>
                          <a:ea typeface="Times"/>
                          <a:cs typeface="Times New Roman" panose="02020603050405020304" pitchFamily="18" charset="0"/>
                        </a:rPr>
                        <a:t>defined criteria</a:t>
                      </a:r>
                      <a:r>
                        <a:rPr lang="en-US" sz="1200" dirty="0">
                          <a:solidFill>
                            <a:srgbClr val="000000"/>
                          </a:solidFill>
                          <a:effectLst/>
                          <a:latin typeface="Times New Roman" panose="02020603050405020304" pitchFamily="18" charset="0"/>
                          <a:ea typeface="Times"/>
                          <a:cs typeface="Times New Roman" panose="02020603050405020304" pitchFamily="18" charset="0"/>
                        </a:rPr>
                        <a:t> for counting a student as participating </a:t>
                      </a:r>
                      <a:r>
                        <a:rPr lang="en-US" sz="1200" b="1" dirty="0">
                          <a:solidFill>
                            <a:srgbClr val="000000"/>
                          </a:solidFill>
                          <a:effectLst/>
                          <a:latin typeface="Times New Roman" panose="02020603050405020304" pitchFamily="18" charset="0"/>
                          <a:ea typeface="Times"/>
                          <a:cs typeface="Times New Roman" panose="02020603050405020304" pitchFamily="18" charset="0"/>
                        </a:rPr>
                        <a:t>and</a:t>
                      </a:r>
                      <a:r>
                        <a:rPr lang="en-US" sz="1200" dirty="0">
                          <a:solidFill>
                            <a:srgbClr val="000000"/>
                          </a:solidFill>
                          <a:effectLst/>
                          <a:latin typeface="Times New Roman" panose="02020603050405020304" pitchFamily="18" charset="0"/>
                          <a:ea typeface="Times"/>
                          <a:cs typeface="Times New Roman" panose="02020603050405020304" pitchFamily="18" charset="0"/>
                        </a:rPr>
                        <a:t> experiencing success in Tier 2 </a:t>
                      </a:r>
                      <a:r>
                        <a:rPr lang="en-US" sz="1200" b="0" dirty="0">
                          <a:solidFill>
                            <a:srgbClr val="000000"/>
                          </a:solidFill>
                          <a:effectLst/>
                          <a:latin typeface="Times New Roman" panose="02020603050405020304" pitchFamily="18" charset="0"/>
                          <a:ea typeface="Times"/>
                          <a:cs typeface="Times New Roman" panose="02020603050405020304" pitchFamily="18" charset="0"/>
                        </a:rPr>
                        <a:t>and</a:t>
                      </a:r>
                      <a:r>
                        <a:rPr lang="en-US" sz="1200" dirty="0">
                          <a:solidFill>
                            <a:srgbClr val="000000"/>
                          </a:solidFill>
                          <a:effectLst/>
                          <a:latin typeface="Times New Roman" panose="02020603050405020304" pitchFamily="18" charset="0"/>
                          <a:ea typeface="Times"/>
                          <a:cs typeface="Times New Roman" panose="02020603050405020304" pitchFamily="18" charset="0"/>
                        </a:rPr>
                        <a:t> uses criteria to report the </a:t>
                      </a:r>
                      <a:r>
                        <a:rPr lang="en-US" sz="1200" b="1" dirty="0">
                          <a:solidFill>
                            <a:srgbClr val="000000"/>
                          </a:solidFill>
                          <a:effectLst/>
                          <a:latin typeface="Times New Roman" panose="02020603050405020304" pitchFamily="18" charset="0"/>
                          <a:ea typeface="Times"/>
                          <a:cs typeface="Times New Roman" panose="02020603050405020304" pitchFamily="18" charset="0"/>
                        </a:rPr>
                        <a:t>number and percentage</a:t>
                      </a:r>
                      <a:r>
                        <a:rPr lang="en-US" sz="1200" dirty="0">
                          <a:solidFill>
                            <a:srgbClr val="000000"/>
                          </a:solidFill>
                          <a:effectLst/>
                          <a:latin typeface="Times New Roman" panose="02020603050405020304" pitchFamily="18" charset="0"/>
                          <a:ea typeface="Times"/>
                          <a:cs typeface="Times New Roman" panose="02020603050405020304" pitchFamily="18" charset="0"/>
                        </a:rPr>
                        <a:t> of students participating and experiencing success in Tier 2 interventions</a:t>
                      </a:r>
                      <a:r>
                        <a:rPr lang="en-US" sz="1200" b="1" dirty="0">
                          <a:solidFill>
                            <a:srgbClr val="000000"/>
                          </a:solidFill>
                          <a:effectLst/>
                          <a:latin typeface="Times New Roman" panose="02020603050405020304" pitchFamily="18" charset="0"/>
                          <a:ea typeface="Times"/>
                          <a:cs typeface="Times New Roman" panose="02020603050405020304" pitchFamily="18" charset="0"/>
                        </a:rPr>
                        <a:t> overall to Tier 1 and 3 teams at least annually.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Team has defined criteria for counting a student as participating and experiencing success in Tier 2 and uses criteria to report the number and percentage of students participating and experiencing success in Tier 2 interventions</a:t>
                      </a:r>
                      <a:r>
                        <a:rPr lang="en-US" sz="1200" b="1">
                          <a:solidFill>
                            <a:srgbClr val="000000"/>
                          </a:solidFill>
                          <a:effectLst/>
                          <a:latin typeface="Times New Roman" panose="02020603050405020304" pitchFamily="18" charset="0"/>
                          <a:ea typeface="Times"/>
                          <a:cs typeface="Times New Roman" panose="02020603050405020304" pitchFamily="18" charset="0"/>
                        </a:rPr>
                        <a:t> </a:t>
                      </a:r>
                      <a:r>
                        <a:rPr lang="en-US" sz="1200">
                          <a:solidFill>
                            <a:srgbClr val="000000"/>
                          </a:solidFill>
                          <a:effectLst/>
                          <a:latin typeface="Times New Roman" panose="02020603050405020304" pitchFamily="18" charset="0"/>
                          <a:ea typeface="Times"/>
                          <a:cs typeface="Times New Roman" panose="02020603050405020304" pitchFamily="18" charset="0"/>
                        </a:rPr>
                        <a:t>overall</a:t>
                      </a:r>
                      <a:r>
                        <a:rPr lang="en-US" sz="1200" b="1">
                          <a:solidFill>
                            <a:srgbClr val="000000"/>
                          </a:solidFill>
                          <a:effectLst/>
                          <a:latin typeface="Times New Roman" panose="02020603050405020304" pitchFamily="18" charset="0"/>
                          <a:ea typeface="Times"/>
                          <a:cs typeface="Times New Roman" panose="02020603050405020304" pitchFamily="18" charset="0"/>
                        </a:rPr>
                        <a:t> and</a:t>
                      </a:r>
                      <a:r>
                        <a:rPr lang="en-US" sz="1200">
                          <a:solidFill>
                            <a:srgbClr val="000000"/>
                          </a:solidFill>
                          <a:effectLst/>
                          <a:latin typeface="Times New Roman" panose="02020603050405020304" pitchFamily="18" charset="0"/>
                          <a:ea typeface="Times"/>
                          <a:cs typeface="Times New Roman" panose="02020603050405020304" pitchFamily="18" charset="0"/>
                        </a:rPr>
                        <a:t> </a:t>
                      </a:r>
                      <a:r>
                        <a:rPr lang="en-US" sz="1200" b="1">
                          <a:solidFill>
                            <a:srgbClr val="000000"/>
                          </a:solidFill>
                          <a:effectLst/>
                          <a:latin typeface="Times New Roman" panose="02020603050405020304" pitchFamily="18" charset="0"/>
                          <a:ea typeface="Times"/>
                          <a:cs typeface="Times New Roman" panose="02020603050405020304" pitchFamily="18" charset="0"/>
                        </a:rPr>
                        <a:t>by group</a:t>
                      </a:r>
                      <a:r>
                        <a:rPr lang="en-US" sz="1200">
                          <a:solidFill>
                            <a:srgbClr val="000000"/>
                          </a:solidFill>
                          <a:effectLst/>
                          <a:latin typeface="Times New Roman" panose="02020603050405020304" pitchFamily="18" charset="0"/>
                          <a:ea typeface="Times"/>
                          <a:cs typeface="Times New Roman" panose="02020603050405020304" pitchFamily="18" charset="0"/>
                        </a:rPr>
                        <a:t> to Tier 1 and 3 teams at least annually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Team has defined criteria for counting a student as participating and experiencing success in Tier 2 and uses criteria to report the number and percentage of students participating and experiencing success in Tier 2 interventions</a:t>
                      </a:r>
                      <a:r>
                        <a:rPr lang="en-US" sz="1200" b="1">
                          <a:solidFill>
                            <a:srgbClr val="000000"/>
                          </a:solidFill>
                          <a:effectLst/>
                          <a:latin typeface="Times New Roman" panose="02020603050405020304" pitchFamily="18" charset="0"/>
                          <a:ea typeface="Times"/>
                          <a:cs typeface="Times New Roman" panose="02020603050405020304" pitchFamily="18" charset="0"/>
                        </a:rPr>
                        <a:t> </a:t>
                      </a:r>
                      <a:r>
                        <a:rPr lang="en-US" sz="1200">
                          <a:solidFill>
                            <a:srgbClr val="000000"/>
                          </a:solidFill>
                          <a:effectLst/>
                          <a:latin typeface="Times New Roman" panose="02020603050405020304" pitchFamily="18" charset="0"/>
                          <a:ea typeface="Times"/>
                          <a:cs typeface="Times New Roman" panose="02020603050405020304" pitchFamily="18" charset="0"/>
                        </a:rPr>
                        <a:t>overall</a:t>
                      </a:r>
                      <a:r>
                        <a:rPr lang="en-US" sz="1200" b="1">
                          <a:solidFill>
                            <a:srgbClr val="000000"/>
                          </a:solidFill>
                          <a:effectLst/>
                          <a:latin typeface="Times New Roman" panose="02020603050405020304" pitchFamily="18" charset="0"/>
                          <a:ea typeface="Times"/>
                          <a:cs typeface="Times New Roman" panose="02020603050405020304" pitchFamily="18" charset="0"/>
                        </a:rPr>
                        <a:t> </a:t>
                      </a:r>
                      <a:r>
                        <a:rPr lang="en-US" sz="1200">
                          <a:solidFill>
                            <a:srgbClr val="000000"/>
                          </a:solidFill>
                          <a:effectLst/>
                          <a:latin typeface="Times New Roman" panose="02020603050405020304" pitchFamily="18" charset="0"/>
                          <a:ea typeface="Times"/>
                          <a:cs typeface="Times New Roman" panose="02020603050405020304" pitchFamily="18" charset="0"/>
                        </a:rPr>
                        <a:t>and by group </a:t>
                      </a:r>
                      <a:r>
                        <a:rPr lang="en-US" sz="1200" b="1">
                          <a:solidFill>
                            <a:srgbClr val="000000"/>
                          </a:solidFill>
                          <a:effectLst/>
                          <a:latin typeface="Times New Roman" panose="02020603050405020304" pitchFamily="18" charset="0"/>
                          <a:ea typeface="Times"/>
                          <a:cs typeface="Times New Roman" panose="02020603050405020304" pitchFamily="18" charset="0"/>
                        </a:rPr>
                        <a:t>and examines data to</a:t>
                      </a:r>
                      <a:r>
                        <a:rPr lang="en-US" sz="1200">
                          <a:solidFill>
                            <a:srgbClr val="000000"/>
                          </a:solidFill>
                          <a:effectLst/>
                          <a:latin typeface="Times New Roman" panose="02020603050405020304" pitchFamily="18" charset="0"/>
                          <a:ea typeface="Times"/>
                          <a:cs typeface="Times New Roman" panose="02020603050405020304" pitchFamily="18" charset="0"/>
                        </a:rPr>
                        <a:t> </a:t>
                      </a:r>
                      <a:r>
                        <a:rPr lang="en-US" sz="1200" b="1">
                          <a:solidFill>
                            <a:srgbClr val="000000"/>
                          </a:solidFill>
                          <a:effectLst/>
                          <a:latin typeface="Times New Roman" panose="02020603050405020304" pitchFamily="18" charset="0"/>
                          <a:ea typeface="Times"/>
                          <a:cs typeface="Times New Roman" panose="02020603050405020304" pitchFamily="18" charset="0"/>
                        </a:rPr>
                        <a:t>determine whether access is appropriate and equitable </a:t>
                      </a:r>
                      <a:r>
                        <a:rPr lang="en-US" sz="1200">
                          <a:solidFill>
                            <a:srgbClr val="000000"/>
                          </a:solidFill>
                          <a:effectLst/>
                          <a:latin typeface="Times New Roman" panose="02020603050405020304" pitchFamily="18" charset="0"/>
                          <a:ea typeface="Times"/>
                          <a:cs typeface="Times New Roman" panose="02020603050405020304" pitchFamily="18" charset="0"/>
                        </a:rPr>
                        <a:t>and shares data with Tier 1 and 3 teams at least annually.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Team has defined criteria for counting a student as participating and experiencing success in Tier 2 and uses criteria to report the number and percentage of students participating and experiencing success in Tier 2 interventions</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r>
                        <a:rPr lang="en-US" sz="1200" dirty="0">
                          <a:solidFill>
                            <a:srgbClr val="000000"/>
                          </a:solidFill>
                          <a:effectLst/>
                          <a:latin typeface="Times New Roman" panose="02020603050405020304" pitchFamily="18" charset="0"/>
                          <a:ea typeface="Times"/>
                          <a:cs typeface="Times New Roman" panose="02020603050405020304" pitchFamily="18" charset="0"/>
                        </a:rPr>
                        <a:t>overall</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r>
                        <a:rPr lang="en-US" sz="1200" dirty="0">
                          <a:solidFill>
                            <a:srgbClr val="000000"/>
                          </a:solidFill>
                          <a:effectLst/>
                          <a:latin typeface="Times New Roman" panose="02020603050405020304" pitchFamily="18" charset="0"/>
                          <a:ea typeface="Times"/>
                          <a:cs typeface="Times New Roman" panose="02020603050405020304" pitchFamily="18" charset="0"/>
                        </a:rPr>
                        <a:t>and by group and examines data to determine whether access is appropriate and equitable</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r>
                        <a:rPr lang="en-US" sz="1200" dirty="0">
                          <a:solidFill>
                            <a:srgbClr val="000000"/>
                          </a:solidFill>
                          <a:effectLst/>
                          <a:latin typeface="Times New Roman" panose="02020603050405020304" pitchFamily="18" charset="0"/>
                          <a:ea typeface="Times"/>
                          <a:cs typeface="Times New Roman" panose="02020603050405020304" pitchFamily="18" charset="0"/>
                        </a:rPr>
                        <a:t>and shares data with Tier 1 and 3 teams at </a:t>
                      </a:r>
                      <a:r>
                        <a:rPr lang="en-US" sz="1200" b="1" dirty="0">
                          <a:solidFill>
                            <a:srgbClr val="000000"/>
                          </a:solidFill>
                          <a:effectLst/>
                          <a:latin typeface="Times New Roman" panose="02020603050405020304" pitchFamily="18" charset="0"/>
                          <a:ea typeface="Times"/>
                          <a:cs typeface="Times New Roman" panose="02020603050405020304" pitchFamily="18" charset="0"/>
                        </a:rPr>
                        <a:t>least quarterly</a:t>
                      </a:r>
                      <a:r>
                        <a:rPr lang="en-US" sz="1200" dirty="0">
                          <a:solidFill>
                            <a:srgbClr val="000000"/>
                          </a:solidFill>
                          <a:effectLst/>
                          <a:latin typeface="Times New Roman" panose="02020603050405020304" pitchFamily="18" charset="0"/>
                          <a:ea typeface="Times"/>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Reflective questions to focus the conversation:</a:t>
                      </a:r>
                    </a:p>
                    <a:p>
                      <a:pPr marL="457200" indent="-457200">
                        <a:spcAft>
                          <a:spcPts val="1200"/>
                        </a:spcAft>
                        <a:buFont typeface="Wingdings" panose="05000000000000000000" pitchFamily="2" charset="2"/>
                        <a:buChar char="q"/>
                      </a:pPr>
                      <a:r>
                        <a:rPr lang="en-US" sz="1800" b="0" dirty="0"/>
                        <a:t>Is participation and success in Tier II supports currently tracked?</a:t>
                      </a:r>
                    </a:p>
                    <a:p>
                      <a:pPr marL="457200" indent="-457200">
                        <a:spcAft>
                          <a:spcPts val="1200"/>
                        </a:spcAft>
                        <a:buFont typeface="Wingdings" panose="05000000000000000000" pitchFamily="2" charset="2"/>
                        <a:buChar char="q"/>
                      </a:pPr>
                      <a:r>
                        <a:rPr lang="en-US" sz="1800" b="0" dirty="0"/>
                        <a:t>Is the criteria for counting a student as participating clearly defined?</a:t>
                      </a:r>
                    </a:p>
                    <a:p>
                      <a:pPr marL="457200" indent="-457200">
                        <a:spcAft>
                          <a:spcPts val="1200"/>
                        </a:spcAft>
                        <a:buFont typeface="Wingdings" panose="05000000000000000000" pitchFamily="2" charset="2"/>
                        <a:buChar char="q"/>
                      </a:pPr>
                      <a:r>
                        <a:rPr lang="en-US" sz="1800" b="0" dirty="0"/>
                        <a:t>Are the data disaggregated and reviewed for disproportionality?</a:t>
                      </a:r>
                    </a:p>
                    <a:p>
                      <a:pPr marL="457200" indent="-457200">
                        <a:spcAft>
                          <a:spcPts val="1200"/>
                        </a:spcAft>
                        <a:buFont typeface="Wingdings" panose="05000000000000000000" pitchFamily="2" charset="2"/>
                        <a:buChar char="q"/>
                      </a:pPr>
                      <a:r>
                        <a:rPr lang="en-US" sz="1800" b="0" dirty="0"/>
                        <a:t>Is participation appropriate and equitable?</a:t>
                      </a:r>
                    </a:p>
                    <a:p>
                      <a:pPr marL="457200" indent="-457200">
                        <a:spcAft>
                          <a:spcPts val="1200"/>
                        </a:spcAft>
                        <a:buFont typeface="Wingdings" panose="05000000000000000000" pitchFamily="2" charset="2"/>
                        <a:buChar char="q"/>
                      </a:pPr>
                      <a:r>
                        <a:rPr lang="en-US" sz="1800" b="0" dirty="0"/>
                        <a:t>Is the data regularly shared with the Tier I and III teams?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659E59D4-4ACE-78DD-EE80-115D3B802CC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5389A7B0-9BA3-61BF-A96D-4787ED760360}"/>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12893271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F8AF-F122-2E70-4663-660959556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9AE13-9C37-A37B-AA9E-2E577AF2FCC0}"/>
              </a:ext>
            </a:extLst>
          </p:cNvPr>
          <p:cNvSpPr>
            <a:spLocks noGrp="1"/>
          </p:cNvSpPr>
          <p:nvPr>
            <p:ph type="title"/>
          </p:nvPr>
        </p:nvSpPr>
        <p:spPr/>
        <p:txBody>
          <a:bodyPr/>
          <a:lstStyle/>
          <a:p>
            <a:r>
              <a:rPr lang="en-US" dirty="0"/>
              <a:t>2.10 Student Engagement </a:t>
            </a:r>
          </a:p>
        </p:txBody>
      </p:sp>
      <p:graphicFrame>
        <p:nvGraphicFramePr>
          <p:cNvPr id="4" name="Content Placeholder 3">
            <a:extLst>
              <a:ext uri="{FF2B5EF4-FFF2-40B4-BE49-F238E27FC236}">
                <a16:creationId xmlns:a16="http://schemas.microsoft.com/office/drawing/2014/main" id="{5A7FBC27-02CA-4535-7132-096CBB9B0FEA}"/>
              </a:ext>
            </a:extLst>
          </p:cNvPr>
          <p:cNvGraphicFramePr>
            <a:graphicFrameLocks noGrp="1"/>
          </p:cNvGraphicFramePr>
          <p:nvPr>
            <p:ph idx="1"/>
            <p:extLst>
              <p:ext uri="{D42A27DB-BD31-4B8C-83A1-F6EECF244321}">
                <p14:modId xmlns:p14="http://schemas.microsoft.com/office/powerpoint/2010/main" val="4167069621"/>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purposefully and regularly engages students that are representative of the schools’ demographics and any marginalized groups in the regular review of schoolwide and community data in order to identify systemic barriers that may contribute to over or under representation of student groups in Tier 2 supports, and co-design and actively revise the selection and adaptation Tier 2 interventions and the implementation of Tier 2 foundational practices (items 2.3-2.9).</a:t>
                      </a:r>
                      <a:r>
                        <a:rPr lang="en-US"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Surveys</a:t>
                      </a:r>
                    </a:p>
                    <a:p>
                      <a:r>
                        <a:rPr lang="en-US" sz="1800" kern="1200" dirty="0">
                          <a:solidFill>
                            <a:schemeClr val="dk1"/>
                          </a:solidFill>
                          <a:effectLst/>
                          <a:latin typeface="+mn-lt"/>
                          <a:ea typeface="+mn-ea"/>
                          <a:cs typeface="+mn-cs"/>
                        </a:rPr>
                        <a:t>Team meeting minutes</a:t>
                      </a:r>
                      <a:r>
                        <a:rPr lang="en-US" sz="2400" dirty="0">
                          <a:effectLst/>
                        </a:rPr>
                        <a:t> </a:t>
                      </a:r>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A3D64BA0-6213-D953-8BD1-07EB9E41F4D3}"/>
              </a:ext>
            </a:extLst>
          </p:cNvPr>
          <p:cNvSpPr/>
          <p:nvPr/>
        </p:nvSpPr>
        <p:spPr>
          <a:xfrm>
            <a:off x="3661087" y="2124144"/>
            <a:ext cx="4869825" cy="260971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endParaRPr lang="en-US" b="1" dirty="0">
              <a:solidFill>
                <a:schemeClr val="tx1"/>
              </a:solidFill>
            </a:endParaRPr>
          </a:p>
          <a:p>
            <a:pPr algn="ctr"/>
            <a:r>
              <a:rPr lang="en-US" sz="2800" dirty="0">
                <a:solidFill>
                  <a:schemeClr val="tx1"/>
                </a:solidFill>
              </a:rPr>
              <a:t>Implementation will be more effective and culturally responsive with active engagement from students.</a:t>
            </a:r>
          </a:p>
          <a:p>
            <a:pPr algn="ctr"/>
            <a:endParaRPr lang="en-US" dirty="0">
              <a:solidFill>
                <a:schemeClr val="tx1"/>
              </a:solidFill>
            </a:endParaRP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3D1C342E-D790-D135-1817-9F559AA1FB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1322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6E4E0046-2E82-998C-1DC1-115DEB852A37}"/>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108372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20AD7-34AC-B0AA-F375-559B2B8CF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68B01-62CA-4E5E-DCCA-354DD4AD8D3C}"/>
              </a:ext>
            </a:extLst>
          </p:cNvPr>
          <p:cNvSpPr>
            <a:spLocks noGrp="1"/>
          </p:cNvSpPr>
          <p:nvPr>
            <p:ph type="title"/>
          </p:nvPr>
        </p:nvSpPr>
        <p:spPr/>
        <p:txBody>
          <a:bodyPr/>
          <a:lstStyle/>
          <a:p>
            <a:r>
              <a:rPr lang="en-US" dirty="0"/>
              <a:t>2.10 Student Engagement </a:t>
            </a:r>
          </a:p>
        </p:txBody>
      </p:sp>
      <p:pic>
        <p:nvPicPr>
          <p:cNvPr id="7" name="Recorded Sound">
            <a:hlinkClick r:id="" action="ppaction://media"/>
            <a:extLst>
              <a:ext uri="{FF2B5EF4-FFF2-40B4-BE49-F238E27FC236}">
                <a16:creationId xmlns:a16="http://schemas.microsoft.com/office/drawing/2014/main" id="{491D42A7-DF46-10AF-AAFB-ED1FFDC39F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2693124C-210E-09BB-251E-BF92702C8F52}"/>
              </a:ext>
            </a:extLst>
          </p:cNvPr>
          <p:cNvGraphicFramePr>
            <a:graphicFrameLocks/>
          </p:cNvGraphicFramePr>
          <p:nvPr>
            <p:extLst>
              <p:ext uri="{D42A27DB-BD31-4B8C-83A1-F6EECF244321}">
                <p14:modId xmlns:p14="http://schemas.microsoft.com/office/powerpoint/2010/main" val="1183996641"/>
              </p:ext>
            </p:extLst>
          </p:nvPr>
        </p:nvGraphicFramePr>
        <p:xfrm>
          <a:off x="677333" y="1377308"/>
          <a:ext cx="10801880" cy="5271309"/>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No documentation or no opportunities </a:t>
                      </a:r>
                      <a:r>
                        <a:rPr lang="en-US" sz="1200" dirty="0">
                          <a:solidFill>
                            <a:srgbClr val="000000"/>
                          </a:solidFill>
                          <a:effectLst/>
                          <a:latin typeface="Times New Roman" panose="02020603050405020304" pitchFamily="18" charset="0"/>
                          <a:ea typeface="Times"/>
                          <a:cs typeface="Times New Roman" panose="02020603050405020304" pitchFamily="18" charset="0"/>
                        </a:rPr>
                        <a:t>exist for students to engage in examining data or developing/revising foundational Tier 2 practices.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Some students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engaged in providing input on some foundational Tier 2 practices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based on a review of school and community data,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within the past 12 months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representative group(s) of students is actively engaged in the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selection and interpretation of school and community data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identify potential systemic barriers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provide input on the </a:t>
                      </a:r>
                      <a:r>
                        <a:rPr lang="en-US" sz="120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some foundational Tier 2 practices and interventions within the past 12 months.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representative group(s) of students is actively engaged in the selection and interpretation of school and community data to identify potential systemic barriers and provide input on the </a:t>
                      </a:r>
                      <a:r>
                        <a:rPr lang="en-US" sz="120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foundational Tier 2 practices and interventions within the past 12 months</a:t>
                      </a:r>
                      <a:r>
                        <a:rPr lang="en-US" sz="1200" b="1">
                          <a:solidFill>
                            <a:srgbClr val="000000"/>
                          </a:solidFill>
                          <a:effectLst/>
                          <a:latin typeface="Times New Roman" panose="02020603050405020304" pitchFamily="18" charset="0"/>
                          <a:ea typeface="Times"/>
                          <a:cs typeface="Times New Roman" panose="02020603050405020304" pitchFamily="18" charset="0"/>
                        </a:rPr>
                        <a:t>, and if data indicate a problem, an action plan is developed to enhance or modify foundational Tier 2 practices.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representative group(s) of students is actively engaged in the selection and interpretation of school and community data to identify potential systemic barriers and provide input on the </a:t>
                      </a:r>
                      <a:r>
                        <a:rPr lang="en-US" sz="1200" dirty="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all foundational Tier 2 practices and interventions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least twice per year,</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r>
                        <a:rPr lang="en-US" sz="1200" dirty="0">
                          <a:solidFill>
                            <a:srgbClr val="000000"/>
                          </a:solidFill>
                          <a:effectLst/>
                          <a:latin typeface="Times New Roman" panose="02020603050405020304" pitchFamily="18" charset="0"/>
                          <a:ea typeface="Times"/>
                          <a:cs typeface="Times New Roman" panose="02020603050405020304" pitchFamily="18" charset="0"/>
                        </a:rPr>
                        <a:t>and if data indicate a problem, an action plan is developed to enhance or modify foundational Tier 2 practices.</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0" dirty="0"/>
                        <a:t>What opportunities exist for students to examine data or provide feedback on Tier II practices?                         </a:t>
                      </a:r>
                    </a:p>
                    <a:p>
                      <a:pPr marL="342900" indent="-342900">
                        <a:spcAft>
                          <a:spcPts val="1200"/>
                        </a:spcAft>
                        <a:buFont typeface="Wingdings" panose="05000000000000000000" pitchFamily="2" charset="2"/>
                        <a:buChar char="q"/>
                      </a:pPr>
                      <a:r>
                        <a:rPr lang="en-US" sz="2000" b="0" dirty="0"/>
                        <a:t>Is student voice representative of the school community and include marginalized groups?             </a:t>
                      </a:r>
                    </a:p>
                    <a:p>
                      <a:pPr marL="342900" indent="-342900">
                        <a:spcAft>
                          <a:spcPts val="1200"/>
                        </a:spcAft>
                        <a:buFont typeface="Wingdings" panose="05000000000000000000" pitchFamily="2" charset="2"/>
                        <a:buChar char="q"/>
                      </a:pPr>
                      <a:r>
                        <a:rPr lang="en-US" sz="2000" b="0" dirty="0"/>
                        <a:t>Do these actions happen consistently?</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DF0E9AA4-3B1B-93ED-4E64-13DF1D439A2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6C0129E9-BD05-777D-BD78-360BBEBC199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46176058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DCAD2-FE9B-504E-939D-A2E5D8018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65FCA-FBE4-5748-B1AA-B47D9ADC5115}"/>
              </a:ext>
            </a:extLst>
          </p:cNvPr>
          <p:cNvSpPr>
            <a:spLocks noGrp="1"/>
          </p:cNvSpPr>
          <p:nvPr>
            <p:ph type="title"/>
          </p:nvPr>
        </p:nvSpPr>
        <p:spPr/>
        <p:txBody>
          <a:bodyPr/>
          <a:lstStyle/>
          <a:p>
            <a:r>
              <a:rPr lang="en-US" dirty="0"/>
              <a:t>2.11 Family and Community Engagement </a:t>
            </a:r>
          </a:p>
        </p:txBody>
      </p:sp>
      <p:graphicFrame>
        <p:nvGraphicFramePr>
          <p:cNvPr id="4" name="Content Placeholder 3">
            <a:extLst>
              <a:ext uri="{FF2B5EF4-FFF2-40B4-BE49-F238E27FC236}">
                <a16:creationId xmlns:a16="http://schemas.microsoft.com/office/drawing/2014/main" id="{7D51A2F9-08DE-82AF-3BB4-64CAE7F8347F}"/>
              </a:ext>
            </a:extLst>
          </p:cNvPr>
          <p:cNvGraphicFramePr>
            <a:graphicFrameLocks noGrp="1"/>
          </p:cNvGraphicFramePr>
          <p:nvPr>
            <p:ph idx="1"/>
            <p:extLst>
              <p:ext uri="{D42A27DB-BD31-4B8C-83A1-F6EECF244321}">
                <p14:modId xmlns:p14="http://schemas.microsoft.com/office/powerpoint/2010/main" val="1509822955"/>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purposefully and regularly engages families and community members that are representative of the school’s demographics and (b) any marginalized groups in the regular review of schoolwide and community data in order to identify systemic barriers that may contribute to over or under representation of student groups in Tier 2 supports, and co-design and actively revise the selection and adaptation Tier 2 interventions and the implementation of Tier 2 foundational practices (items 2.3-2.9).</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algn="l"/>
                      <a:r>
                        <a:rPr lang="en-US" sz="2400" dirty="0"/>
                        <a:t>Surveys</a:t>
                      </a:r>
                    </a:p>
                    <a:p>
                      <a:pPr algn="l"/>
                      <a:r>
                        <a:rPr lang="en-US" sz="2400" dirty="0"/>
                        <a:t>Team meetings</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93C6D8F4-3A28-FC8C-2C34-10D40D4C7B5B}"/>
              </a:ext>
            </a:extLst>
          </p:cNvPr>
          <p:cNvSpPr/>
          <p:nvPr/>
        </p:nvSpPr>
        <p:spPr>
          <a:xfrm>
            <a:off x="3490388" y="2215043"/>
            <a:ext cx="6064780" cy="284641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Implementation will be more effective and culturally responsive with active engagement from family and community members.</a:t>
            </a:r>
          </a:p>
          <a:p>
            <a:pPr algn="ctr"/>
            <a:r>
              <a:rPr lang="en-US" b="1" dirty="0">
                <a:solidFill>
                  <a:schemeClr val="tx1"/>
                </a:solidFill>
              </a:rPr>
              <a:t> </a:t>
            </a:r>
          </a:p>
          <a:p>
            <a:pPr algn="ctr"/>
            <a:r>
              <a:rPr lang="en-US" dirty="0">
                <a:solidFill>
                  <a:schemeClr val="tx1"/>
                </a:solidFill>
              </a:rPr>
              <a:t>.</a:t>
            </a:r>
          </a:p>
        </p:txBody>
      </p:sp>
      <p:pic>
        <p:nvPicPr>
          <p:cNvPr id="3" name="Recorded Sound">
            <a:hlinkClick r:id="" action="ppaction://media"/>
            <a:extLst>
              <a:ext uri="{FF2B5EF4-FFF2-40B4-BE49-F238E27FC236}">
                <a16:creationId xmlns:a16="http://schemas.microsoft.com/office/drawing/2014/main" id="{CF623AEC-22D8-3DCD-9A00-AFCB20163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F15E7C1C-01B1-4186-4A04-AA32B9F22F2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29376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2A94-FD03-F2E2-400C-F82EE1C48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2B0A1-27D1-B3B9-2398-9CB791765781}"/>
              </a:ext>
            </a:extLst>
          </p:cNvPr>
          <p:cNvSpPr>
            <a:spLocks noGrp="1"/>
          </p:cNvSpPr>
          <p:nvPr>
            <p:ph type="title"/>
          </p:nvPr>
        </p:nvSpPr>
        <p:spPr/>
        <p:txBody>
          <a:bodyPr/>
          <a:lstStyle/>
          <a:p>
            <a:r>
              <a:rPr lang="en-US" dirty="0"/>
              <a:t>2.11 Family and Community Engagement </a:t>
            </a:r>
          </a:p>
        </p:txBody>
      </p:sp>
      <p:pic>
        <p:nvPicPr>
          <p:cNvPr id="7" name="Recorded Sound">
            <a:hlinkClick r:id="" action="ppaction://media"/>
            <a:extLst>
              <a:ext uri="{FF2B5EF4-FFF2-40B4-BE49-F238E27FC236}">
                <a16:creationId xmlns:a16="http://schemas.microsoft.com/office/drawing/2014/main" id="{305D08C5-4C2D-4D7A-4C04-351FF2CB4E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AD41D607-FC29-BDDC-ECDC-05A6151FC43A}"/>
              </a:ext>
            </a:extLst>
          </p:cNvPr>
          <p:cNvGraphicFramePr>
            <a:graphicFrameLocks/>
          </p:cNvGraphicFramePr>
          <p:nvPr>
            <p:extLst>
              <p:ext uri="{D42A27DB-BD31-4B8C-83A1-F6EECF244321}">
                <p14:modId xmlns:p14="http://schemas.microsoft.com/office/powerpoint/2010/main" val="1031730154"/>
              </p:ext>
            </p:extLst>
          </p:nvPr>
        </p:nvGraphicFramePr>
        <p:xfrm>
          <a:off x="677333" y="1377308"/>
          <a:ext cx="10801880" cy="5454189"/>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No</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r>
                        <a:rPr lang="en-US" sz="1200" b="1" dirty="0">
                          <a:solidFill>
                            <a:srgbClr val="000000"/>
                          </a:solidFill>
                          <a:effectLst/>
                          <a:latin typeface="Times New Roman" panose="02020603050405020304" pitchFamily="18" charset="0"/>
                          <a:ea typeface="Times"/>
                          <a:cs typeface="Times New Roman" panose="02020603050405020304" pitchFamily="18" charset="0"/>
                        </a:rPr>
                        <a:t>documentation or no opportunities </a:t>
                      </a:r>
                      <a:r>
                        <a:rPr lang="en-US" sz="1200" dirty="0">
                          <a:solidFill>
                            <a:srgbClr val="000000"/>
                          </a:solidFill>
                          <a:effectLst/>
                          <a:latin typeface="Times New Roman" panose="02020603050405020304" pitchFamily="18" charset="0"/>
                          <a:ea typeface="Times"/>
                          <a:cs typeface="Times New Roman" panose="02020603050405020304" pitchFamily="18" charset="0"/>
                        </a:rPr>
                        <a:t>exist for families and community members to engage in examining data or developing/revising Tier 2 practices.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Some families and community members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engaged in providing input on some foundational Tier 2 practices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based on a review of school and community data,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within the past 12 months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representative group(s) of families and community members is actively engaged in the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selection and interpretation of school and community data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identify potential systemic barriers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provide input on the </a:t>
                      </a:r>
                      <a:r>
                        <a:rPr lang="en-US" sz="120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some foundational Tier 2 practices and interventions within the past 12 months.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representative group(s) of families and community members is actively engaged in the selection and interpretation of school and community data to identify potential systemic barriers and provide input on the </a:t>
                      </a:r>
                      <a:r>
                        <a:rPr lang="en-US" sz="120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foundational Tier 2 practices and interventions within the past 12 months</a:t>
                      </a:r>
                      <a:r>
                        <a:rPr lang="en-US" sz="1200" b="1">
                          <a:solidFill>
                            <a:srgbClr val="000000"/>
                          </a:solidFill>
                          <a:effectLst/>
                          <a:latin typeface="Times New Roman" panose="02020603050405020304" pitchFamily="18" charset="0"/>
                          <a:ea typeface="Times"/>
                          <a:cs typeface="Times New Roman" panose="02020603050405020304" pitchFamily="18" charset="0"/>
                        </a:rPr>
                        <a:t>, and if data indicate a problem, an action plan is developed to enhance or modify foundational Tier 2 practices.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representative group(s) of families and community members is actively engaged in the selection and interpretation of school and community data to identify potential systemic barriers and provide input on the </a:t>
                      </a:r>
                      <a:r>
                        <a:rPr lang="en-US" sz="1200" dirty="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all foundational Tier 2 practices and interventions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least twice per year, </a:t>
                      </a:r>
                      <a:r>
                        <a:rPr lang="en-US" sz="1200" dirty="0">
                          <a:solidFill>
                            <a:srgbClr val="000000"/>
                          </a:solidFill>
                          <a:effectLst/>
                          <a:latin typeface="Times New Roman" panose="02020603050405020304" pitchFamily="18" charset="0"/>
                          <a:ea typeface="Times"/>
                          <a:cs typeface="Times New Roman" panose="02020603050405020304" pitchFamily="18" charset="0"/>
                        </a:rPr>
                        <a:t>and if data indicate a problem, an action plan is developed to enhance or modify foundational Tier 2 practices.</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1800" b="0" dirty="0"/>
                        <a:t>What opportunities exist for these partners to examine data or provide feedback on Tier II practices?                         </a:t>
                      </a:r>
                    </a:p>
                    <a:p>
                      <a:pPr marL="342900" indent="-342900">
                        <a:spcAft>
                          <a:spcPts val="1200"/>
                        </a:spcAft>
                        <a:buFont typeface="Wingdings" panose="05000000000000000000" pitchFamily="2" charset="2"/>
                        <a:buChar char="q"/>
                      </a:pPr>
                      <a:r>
                        <a:rPr lang="en-US" sz="1800" b="0" dirty="0"/>
                        <a:t>Are the voices of families and community partners representative of the school community and include marginalized groups?             </a:t>
                      </a:r>
                    </a:p>
                    <a:p>
                      <a:pPr marL="342900" indent="-342900">
                        <a:spcAft>
                          <a:spcPts val="1200"/>
                        </a:spcAft>
                        <a:buFont typeface="Wingdings" panose="05000000000000000000" pitchFamily="2" charset="2"/>
                        <a:buChar char="q"/>
                      </a:pPr>
                      <a:r>
                        <a:rPr lang="en-US" sz="1800" b="0" dirty="0"/>
                        <a:t>Do these actions happen consistently?</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12F400B6-BD13-AF9A-2B9A-68D4E96688F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480692"/>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669EC23B-8CE8-4E7B-E57D-A0DA6BF539A0}"/>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45060613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537-A378-01C8-DADD-2648AC611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BBDA3-FC48-A433-39DD-399A8A7516DF}"/>
              </a:ext>
            </a:extLst>
          </p:cNvPr>
          <p:cNvSpPr>
            <a:spLocks noGrp="1"/>
          </p:cNvSpPr>
          <p:nvPr>
            <p:ph type="title"/>
          </p:nvPr>
        </p:nvSpPr>
        <p:spPr/>
        <p:txBody>
          <a:bodyPr/>
          <a:lstStyle/>
          <a:p>
            <a:r>
              <a:rPr lang="en-US" dirty="0"/>
              <a:t>2.12 Faculty and Staff Engagement </a:t>
            </a:r>
          </a:p>
        </p:txBody>
      </p:sp>
      <p:graphicFrame>
        <p:nvGraphicFramePr>
          <p:cNvPr id="4" name="Content Placeholder 3">
            <a:extLst>
              <a:ext uri="{FF2B5EF4-FFF2-40B4-BE49-F238E27FC236}">
                <a16:creationId xmlns:a16="http://schemas.microsoft.com/office/drawing/2014/main" id="{32316E02-717B-2FB2-D694-5FE637C2B633}"/>
              </a:ext>
            </a:extLst>
          </p:cNvPr>
          <p:cNvGraphicFramePr>
            <a:graphicFrameLocks noGrp="1"/>
          </p:cNvGraphicFramePr>
          <p:nvPr>
            <p:ph idx="1"/>
            <p:extLst>
              <p:ext uri="{D42A27DB-BD31-4B8C-83A1-F6EECF244321}">
                <p14:modId xmlns:p14="http://schemas.microsoft.com/office/powerpoint/2010/main" val="2592591312"/>
              </p:ext>
            </p:extLst>
          </p:nvPr>
        </p:nvGraphicFramePr>
        <p:xfrm>
          <a:off x="1006892" y="1134898"/>
          <a:ext cx="10515600" cy="514059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purposefully and regularly engages all faculty and staff in the regular review of schoolwide and community data in order to identify systemic barriers that may contribute to over or under representation of student groups in Tier 2 supports, and co-design and actively revise the selection and adaptation Tier 2 interventions and the implementation of Tier 2 foundational practices (items 2.3-2.9).</a:t>
                      </a:r>
                      <a:r>
                        <a:rPr lang="en-US"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Feedback and Input Survey (FIS)</a:t>
                      </a:r>
                    </a:p>
                    <a:p>
                      <a:r>
                        <a:rPr lang="en-US" sz="1800" kern="1200" dirty="0">
                          <a:solidFill>
                            <a:schemeClr val="dk1"/>
                          </a:solidFill>
                          <a:effectLst/>
                          <a:latin typeface="+mn-lt"/>
                          <a:ea typeface="+mn-ea"/>
                          <a:cs typeface="+mn-cs"/>
                        </a:rPr>
                        <a:t>Informal Surveys</a:t>
                      </a:r>
                    </a:p>
                    <a:p>
                      <a:r>
                        <a:rPr lang="en-US" sz="1800" kern="1200" dirty="0">
                          <a:solidFill>
                            <a:schemeClr val="dk1"/>
                          </a:solidFill>
                          <a:effectLst/>
                          <a:latin typeface="+mn-lt"/>
                          <a:ea typeface="+mn-ea"/>
                          <a:cs typeface="+mn-cs"/>
                        </a:rPr>
                        <a:t>Staff meeting minutes</a:t>
                      </a:r>
                    </a:p>
                    <a:p>
                      <a:r>
                        <a:rPr lang="en-US" sz="1800" kern="1200" dirty="0">
                          <a:solidFill>
                            <a:schemeClr val="dk1"/>
                          </a:solidFill>
                          <a:effectLst/>
                          <a:latin typeface="+mn-lt"/>
                          <a:ea typeface="+mn-ea"/>
                          <a:cs typeface="+mn-cs"/>
                        </a:rPr>
                        <a:t>Team meeting minutes</a:t>
                      </a:r>
                    </a:p>
                    <a:p>
                      <a:r>
                        <a:rPr lang="en-US" dirty="0"/>
                        <a:t>Social validity surveys</a:t>
                      </a:r>
                    </a:p>
                    <a:p>
                      <a:r>
                        <a:rPr lang="en-US" dirty="0"/>
                        <a:t>Action plan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C3042244-5EE1-45B2-278F-D5C3F567B237}"/>
              </a:ext>
            </a:extLst>
          </p:cNvPr>
          <p:cNvSpPr/>
          <p:nvPr/>
        </p:nvSpPr>
        <p:spPr>
          <a:xfrm>
            <a:off x="3467123" y="2165708"/>
            <a:ext cx="5257753" cy="252658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Schools need active engagement of faculty and staff to make Tier 2 supports effective and sustainable. </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AAFDFB20-BE83-32EE-BDCB-703DCF49BE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B73AD68F-AEBF-AE81-B4C9-97F3C8A0491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10351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DE604-F315-4B4A-4CB7-BA7EA49EB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A6FE6-635E-6A12-2934-41E048F4E048}"/>
              </a:ext>
            </a:extLst>
          </p:cNvPr>
          <p:cNvSpPr>
            <a:spLocks noGrp="1"/>
          </p:cNvSpPr>
          <p:nvPr>
            <p:ph type="title"/>
          </p:nvPr>
        </p:nvSpPr>
        <p:spPr/>
        <p:txBody>
          <a:bodyPr/>
          <a:lstStyle/>
          <a:p>
            <a:r>
              <a:rPr lang="en-US" dirty="0"/>
              <a:t>2.12 Faculty and Staff Engagement </a:t>
            </a:r>
          </a:p>
        </p:txBody>
      </p:sp>
      <p:pic>
        <p:nvPicPr>
          <p:cNvPr id="7" name="Recorded Sound">
            <a:hlinkClick r:id="" action="ppaction://media"/>
            <a:extLst>
              <a:ext uri="{FF2B5EF4-FFF2-40B4-BE49-F238E27FC236}">
                <a16:creationId xmlns:a16="http://schemas.microsoft.com/office/drawing/2014/main" id="{EA45CCC8-2152-9F1D-F4AC-6E3F39012E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D33559F9-4D03-E296-20A6-570A9BA33A6B}"/>
              </a:ext>
            </a:extLst>
          </p:cNvPr>
          <p:cNvGraphicFramePr>
            <a:graphicFrameLocks/>
          </p:cNvGraphicFramePr>
          <p:nvPr>
            <p:extLst>
              <p:ext uri="{D42A27DB-BD31-4B8C-83A1-F6EECF244321}">
                <p14:modId xmlns:p14="http://schemas.microsoft.com/office/powerpoint/2010/main" val="4256019055"/>
              </p:ext>
            </p:extLst>
          </p:nvPr>
        </p:nvGraphicFramePr>
        <p:xfrm>
          <a:off x="677333" y="1377308"/>
          <a:ext cx="10801880" cy="5233062"/>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No</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r>
                        <a:rPr lang="en-US" sz="1200" b="1" dirty="0">
                          <a:solidFill>
                            <a:srgbClr val="000000"/>
                          </a:solidFill>
                          <a:effectLst/>
                          <a:latin typeface="Times New Roman" panose="02020603050405020304" pitchFamily="18" charset="0"/>
                          <a:ea typeface="Times"/>
                          <a:cs typeface="Times New Roman" panose="02020603050405020304" pitchFamily="18" charset="0"/>
                        </a:rPr>
                        <a:t>documentation or no opportunities </a:t>
                      </a:r>
                      <a:r>
                        <a:rPr lang="en-US" sz="1200" dirty="0">
                          <a:solidFill>
                            <a:srgbClr val="000000"/>
                          </a:solidFill>
                          <a:effectLst/>
                          <a:latin typeface="Times New Roman" panose="02020603050405020304" pitchFamily="18" charset="0"/>
                          <a:ea typeface="Times"/>
                          <a:cs typeface="Times New Roman" panose="02020603050405020304" pitchFamily="18" charset="0"/>
                        </a:rPr>
                        <a:t>exist for faculty and staff to engage in examining data or developing/revising foundational Tier 2 practices.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Faculty and staff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engaged in providing input on some foundational Tier 2 practices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based on a review of school and community data,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within the past 12 months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Faculty and staff are actively engaged in the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selection and interpretation of school and community data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identify potential systemic barriers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provide input on the </a:t>
                      </a:r>
                      <a:r>
                        <a:rPr lang="en-US" sz="120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some foundational Tier 2 practices and interventions within the past 12 months.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r>
                        <a:rPr lang="en-US" sz="1200" b="1">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Faculty and staff are actively engaged in the selection and interpretation of school and community data to identify potential systemic barriers AND provide input on the </a:t>
                      </a:r>
                      <a:r>
                        <a:rPr lang="en-US" sz="120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foundational Tier 2 practices and interventions within the past 12 months</a:t>
                      </a:r>
                      <a:r>
                        <a:rPr lang="en-US" sz="1200" b="1">
                          <a:solidFill>
                            <a:srgbClr val="000000"/>
                          </a:solidFill>
                          <a:effectLst/>
                          <a:latin typeface="Times New Roman" panose="02020603050405020304" pitchFamily="18" charset="0"/>
                          <a:ea typeface="Times"/>
                          <a:cs typeface="Times New Roman" panose="02020603050405020304" pitchFamily="18" charset="0"/>
                        </a:rPr>
                        <a:t>, and if data indicate a problem, an action plan is developed to enhance or modify foundational Tier 2 practices.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Faculty and staff are actively engaged in the selection and interpretation of school and community data to identify potential systemic barriers AND provide input on the </a:t>
                      </a:r>
                      <a:r>
                        <a:rPr lang="en-US" sz="1200" dirty="0">
                          <a:solidFill>
                            <a:srgbClr val="000000"/>
                          </a:solidFill>
                          <a:effectLst/>
                          <a:latin typeface="Times New Roman" panose="02020603050405020304" pitchFamily="18" charset="0"/>
                          <a:ea typeface="Times"/>
                          <a:cs typeface="Times New Roman" panose="02020603050405020304" pitchFamily="18" charset="0"/>
                        </a:rPr>
                        <a:t>selection, implementation, and adaptation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 all foundational Tier 2 practices and interventions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least twice per year, </a:t>
                      </a:r>
                      <a:r>
                        <a:rPr lang="en-US" sz="1200" dirty="0">
                          <a:solidFill>
                            <a:srgbClr val="000000"/>
                          </a:solidFill>
                          <a:effectLst/>
                          <a:latin typeface="Times New Roman" panose="02020603050405020304" pitchFamily="18" charset="0"/>
                          <a:ea typeface="Times"/>
                          <a:cs typeface="Times New Roman" panose="02020603050405020304" pitchFamily="18" charset="0"/>
                        </a:rPr>
                        <a:t>and if data indicate a problem, an action plan is developed to enhance or modify foundational Tier 2 practices.</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What opportunities exist for faculty and staff to examine data or provide feedback on Tier II practices?                         </a:t>
                      </a:r>
                    </a:p>
                    <a:p>
                      <a:pPr marL="342900" indent="-342900">
                        <a:spcAft>
                          <a:spcPts val="1200"/>
                        </a:spcAft>
                        <a:buFont typeface="Wingdings" panose="05000000000000000000" pitchFamily="2" charset="2"/>
                        <a:buChar char="q"/>
                      </a:pPr>
                      <a:r>
                        <a:rPr lang="en-US" sz="2400" b="0" dirty="0"/>
                        <a:t>Do all faculty and staff have access to Tier II data and programming?</a:t>
                      </a:r>
                    </a:p>
                    <a:p>
                      <a:pPr marL="342900" indent="-342900">
                        <a:spcAft>
                          <a:spcPts val="1200"/>
                        </a:spcAft>
                        <a:buFont typeface="Wingdings" panose="05000000000000000000" pitchFamily="2" charset="2"/>
                        <a:buChar char="q"/>
                      </a:pPr>
                      <a:r>
                        <a:rPr lang="en-US" sz="2400" b="0" dirty="0"/>
                        <a:t>Do these actions happen consistently?</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AA76D459-D852-5499-6D94-874DD99D3CE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495711"/>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662BEE14-A1A8-06F0-8A4A-EA0408404C75}"/>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178309577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441A7-EC9E-8054-DBA5-517743FB3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E5C7C-EAE0-4349-DC14-80CB68D31AF5}"/>
              </a:ext>
            </a:extLst>
          </p:cNvPr>
          <p:cNvSpPr>
            <a:spLocks noGrp="1"/>
          </p:cNvSpPr>
          <p:nvPr>
            <p:ph type="title"/>
          </p:nvPr>
        </p:nvSpPr>
        <p:spPr/>
        <p:txBody>
          <a:bodyPr>
            <a:normAutofit fontScale="90000"/>
          </a:bodyPr>
          <a:lstStyle/>
          <a:p>
            <a:r>
              <a:rPr lang="en-US" dirty="0"/>
              <a:t>2.13 Decision Making with Student Performance Data</a:t>
            </a:r>
          </a:p>
        </p:txBody>
      </p:sp>
      <p:graphicFrame>
        <p:nvGraphicFramePr>
          <p:cNvPr id="4" name="Content Placeholder 3">
            <a:extLst>
              <a:ext uri="{FF2B5EF4-FFF2-40B4-BE49-F238E27FC236}">
                <a16:creationId xmlns:a16="http://schemas.microsoft.com/office/drawing/2014/main" id="{923CC8E3-A5DC-D6D7-7CB4-3E46F5B39A55}"/>
              </a:ext>
            </a:extLst>
          </p:cNvPr>
          <p:cNvGraphicFramePr>
            <a:graphicFrameLocks noGrp="1"/>
          </p:cNvGraphicFramePr>
          <p:nvPr>
            <p:ph idx="1"/>
            <p:extLst>
              <p:ext uri="{D42A27DB-BD31-4B8C-83A1-F6EECF244321}">
                <p14:modId xmlns:p14="http://schemas.microsoft.com/office/powerpoint/2010/main" val="1099804007"/>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Data</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establishes and uses decision rules and a written process for regular data review to (a) monitor benefit</a:t>
                      </a:r>
                      <a:r>
                        <a:rPr lang="en-US" sz="1800" b="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overall, by group, and for individual students and (b) adjust support</a:t>
                      </a:r>
                      <a:r>
                        <a:rPr lang="en-US" sz="1800" b="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(e.g., intensify, modify, or fade)</a:t>
                      </a:r>
                      <a:r>
                        <a:rPr lang="en-US" sz="1800" b="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to increase responsiveness.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Student progress data (e.g., % of students meeting goals) </a:t>
                      </a:r>
                    </a:p>
                    <a:p>
                      <a:r>
                        <a:rPr lang="en-US" sz="1800" kern="1200" dirty="0">
                          <a:solidFill>
                            <a:schemeClr val="dk1"/>
                          </a:solidFill>
                          <a:effectLst/>
                          <a:latin typeface="+mn-lt"/>
                          <a:ea typeface="+mn-ea"/>
                          <a:cs typeface="+mn-cs"/>
                        </a:rPr>
                        <a:t>Intervention Tracking Tool </a:t>
                      </a:r>
                    </a:p>
                    <a:p>
                      <a:r>
                        <a:rPr lang="en-US" sz="1800" kern="1200" dirty="0">
                          <a:solidFill>
                            <a:schemeClr val="dk1"/>
                          </a:solidFill>
                          <a:effectLst/>
                          <a:latin typeface="+mn-lt"/>
                          <a:ea typeface="+mn-ea"/>
                          <a:cs typeface="+mn-cs"/>
                        </a:rPr>
                        <a:t>Daily/Weekly Progress Report sheets </a:t>
                      </a:r>
                    </a:p>
                    <a:p>
                      <a:r>
                        <a:rPr lang="en-US" sz="1800" kern="1200" dirty="0">
                          <a:solidFill>
                            <a:schemeClr val="dk1"/>
                          </a:solidFill>
                          <a:effectLst/>
                          <a:latin typeface="+mn-lt"/>
                          <a:ea typeface="+mn-ea"/>
                          <a:cs typeface="+mn-cs"/>
                        </a:rPr>
                        <a:t>Family communication </a:t>
                      </a:r>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1822EAC9-6369-AD8F-8135-E09EA26291DE}"/>
              </a:ext>
            </a:extLst>
          </p:cNvPr>
          <p:cNvSpPr/>
          <p:nvPr/>
        </p:nvSpPr>
        <p:spPr>
          <a:xfrm>
            <a:off x="2701660" y="2014152"/>
            <a:ext cx="6788680" cy="230491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Main idea:</a:t>
            </a:r>
          </a:p>
          <a:p>
            <a:pPr algn="ctr"/>
            <a:r>
              <a:rPr lang="en-US" sz="2800" dirty="0">
                <a:solidFill>
                  <a:schemeClr val="tx1"/>
                </a:solidFill>
              </a:rPr>
              <a:t>Tier 2 team needs regular access</a:t>
            </a:r>
          </a:p>
          <a:p>
            <a:pPr algn="ctr"/>
            <a:r>
              <a:rPr lang="en-US" sz="2800" dirty="0">
                <a:solidFill>
                  <a:schemeClr val="tx1"/>
                </a:solidFill>
              </a:rPr>
              <a:t>to information about student success to be</a:t>
            </a:r>
          </a:p>
          <a:p>
            <a:pPr algn="ctr"/>
            <a:r>
              <a:rPr lang="en-US" sz="2800" dirty="0">
                <a:solidFill>
                  <a:schemeClr val="tx1"/>
                </a:solidFill>
              </a:rPr>
              <a:t>able to adapt and improve Tier 2 supports</a:t>
            </a:r>
            <a:r>
              <a:rPr lang="en-US" b="1" dirty="0">
                <a:solidFill>
                  <a:schemeClr val="tx1"/>
                </a:solidFill>
              </a:rPr>
              <a:t> </a:t>
            </a:r>
          </a:p>
          <a:p>
            <a:pPr algn="ctr"/>
            <a:r>
              <a:rPr lang="en-US" dirty="0">
                <a:solidFill>
                  <a:schemeClr val="tx1"/>
                </a:solidFill>
              </a:rPr>
              <a:t>.</a:t>
            </a:r>
          </a:p>
        </p:txBody>
      </p:sp>
      <p:pic>
        <p:nvPicPr>
          <p:cNvPr id="3" name="Recorded Sound">
            <a:hlinkClick r:id="" action="ppaction://media"/>
            <a:extLst>
              <a:ext uri="{FF2B5EF4-FFF2-40B4-BE49-F238E27FC236}">
                <a16:creationId xmlns:a16="http://schemas.microsoft.com/office/drawing/2014/main" id="{C2B44935-D696-DF26-271E-C05BCB4C5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76900AEE-E5B3-D5A1-602B-2278BE3A492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87343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0A437-1CED-5B35-9291-04EEC41AD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25D4F-62BF-288A-B0C4-A2FE905EADBD}"/>
              </a:ext>
            </a:extLst>
          </p:cNvPr>
          <p:cNvSpPr>
            <a:spLocks noGrp="1"/>
          </p:cNvSpPr>
          <p:nvPr>
            <p:ph type="title"/>
          </p:nvPr>
        </p:nvSpPr>
        <p:spPr/>
        <p:txBody>
          <a:bodyPr>
            <a:normAutofit fontScale="90000"/>
          </a:bodyPr>
          <a:lstStyle/>
          <a:p>
            <a:r>
              <a:rPr lang="en-US" dirty="0"/>
              <a:t>2.13 Decision Making with Student Performance Data</a:t>
            </a:r>
          </a:p>
        </p:txBody>
      </p:sp>
      <p:pic>
        <p:nvPicPr>
          <p:cNvPr id="7" name="Recorded Sound">
            <a:hlinkClick r:id="" action="ppaction://media"/>
            <a:extLst>
              <a:ext uri="{FF2B5EF4-FFF2-40B4-BE49-F238E27FC236}">
                <a16:creationId xmlns:a16="http://schemas.microsoft.com/office/drawing/2014/main" id="{1075D5BC-EC8F-BA44-264C-96F1582C28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C6FADC76-57FA-B527-8504-306062E43B47}"/>
              </a:ext>
            </a:extLst>
          </p:cNvPr>
          <p:cNvGraphicFramePr>
            <a:graphicFrameLocks/>
          </p:cNvGraphicFramePr>
          <p:nvPr>
            <p:extLst>
              <p:ext uri="{D42A27DB-BD31-4B8C-83A1-F6EECF244321}">
                <p14:modId xmlns:p14="http://schemas.microsoft.com/office/powerpoint/2010/main" val="3538308761"/>
              </p:ext>
            </p:extLst>
          </p:nvPr>
        </p:nvGraphicFramePr>
        <p:xfrm>
          <a:off x="677333" y="1377308"/>
          <a:ext cx="10801880" cy="506685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Team </a:t>
                      </a:r>
                      <a:r>
                        <a:rPr lang="en-US" sz="1200" b="1">
                          <a:solidFill>
                            <a:srgbClr val="000000"/>
                          </a:solidFill>
                          <a:effectLst/>
                          <a:latin typeface="Times New Roman" panose="02020603050405020304" pitchFamily="18" charset="0"/>
                          <a:ea typeface="Times"/>
                          <a:cs typeface="Times New Roman" panose="02020603050405020304" pitchFamily="18" charset="0"/>
                        </a:rPr>
                        <a:t>does not have </a:t>
                      </a:r>
                      <a:r>
                        <a:rPr lang="en-US" sz="1200">
                          <a:solidFill>
                            <a:srgbClr val="000000"/>
                          </a:solidFill>
                          <a:effectLst/>
                          <a:latin typeface="Times New Roman" panose="02020603050405020304" pitchFamily="18" charset="0"/>
                          <a:ea typeface="Times"/>
                          <a:cs typeface="Times New Roman" panose="02020603050405020304" pitchFamily="18" charset="0"/>
                        </a:rPr>
                        <a:t>a written process for monitoring student benefit in all Tier 2 interventions.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Team </a:t>
                      </a:r>
                      <a:r>
                        <a:rPr lang="en-US" sz="1200" b="1">
                          <a:solidFill>
                            <a:srgbClr val="000000"/>
                          </a:solidFill>
                          <a:effectLst/>
                          <a:latin typeface="Times New Roman" panose="02020603050405020304" pitchFamily="18" charset="0"/>
                          <a:ea typeface="Times"/>
                          <a:cs typeface="Times New Roman" panose="02020603050405020304" pitchFamily="18" charset="0"/>
                        </a:rPr>
                        <a:t>uses a written process for monitoring student benefit </a:t>
                      </a:r>
                      <a:r>
                        <a:rPr lang="en-US" sz="1200">
                          <a:solidFill>
                            <a:srgbClr val="000000"/>
                          </a:solidFill>
                          <a:effectLst/>
                          <a:latin typeface="Times New Roman" panose="02020603050405020304" pitchFamily="18" charset="0"/>
                          <a:ea typeface="Times"/>
                          <a:cs typeface="Times New Roman" panose="02020603050405020304" pitchFamily="18" charset="0"/>
                        </a:rPr>
                        <a:t>in all Tier 2 interventions and uses criteria to review the number and percent of students responding to Tier 2 interventions.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Team uses a written process for monitoring student benefit</a:t>
                      </a:r>
                      <a:r>
                        <a:rPr lang="en-US" sz="1200" b="1">
                          <a:solidFill>
                            <a:srgbClr val="000000"/>
                          </a:solidFill>
                          <a:effectLst/>
                          <a:latin typeface="Times New Roman" panose="02020603050405020304" pitchFamily="18" charset="0"/>
                          <a:ea typeface="Times"/>
                          <a:cs typeface="Times New Roman" panose="02020603050405020304" pitchFamily="18" charset="0"/>
                        </a:rPr>
                        <a:t> </a:t>
                      </a:r>
                      <a:r>
                        <a:rPr lang="en-US" sz="1200">
                          <a:solidFill>
                            <a:srgbClr val="000000"/>
                          </a:solidFill>
                          <a:effectLst/>
                          <a:latin typeface="Times New Roman" panose="02020603050405020304" pitchFamily="18" charset="0"/>
                          <a:ea typeface="Times"/>
                          <a:cs typeface="Times New Roman" panose="02020603050405020304" pitchFamily="18" charset="0"/>
                        </a:rPr>
                        <a:t>in all Tier 2 interventions and uses criteria to review the number and percent of students responding to Tier 2 interventions overall and </a:t>
                      </a:r>
                      <a:r>
                        <a:rPr lang="en-US" sz="1200" b="1">
                          <a:solidFill>
                            <a:srgbClr val="000000"/>
                          </a:solidFill>
                          <a:effectLst/>
                          <a:latin typeface="Times New Roman" panose="02020603050405020304" pitchFamily="18" charset="0"/>
                          <a:ea typeface="Times"/>
                          <a:cs typeface="Times New Roman" panose="02020603050405020304" pitchFamily="18" charset="0"/>
                        </a:rPr>
                        <a:t>by group</a:t>
                      </a:r>
                      <a:r>
                        <a:rPr lang="en-US" sz="1200">
                          <a:solidFill>
                            <a:srgbClr val="000000"/>
                          </a:solidFill>
                          <a:effectLst/>
                          <a:latin typeface="Times New Roman" panose="02020603050405020304" pitchFamily="18" charset="0"/>
                          <a:ea typeface="Times"/>
                          <a:cs typeface="Times New Roman" panose="02020603050405020304" pitchFamily="18" charset="0"/>
                        </a:rPr>
                        <a:t> (i.e., race/ethnicity, gender, disability).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Team uses a written process for monitoring student benefit</a:t>
                      </a:r>
                      <a:r>
                        <a:rPr lang="en-US" sz="1200" b="1">
                          <a:solidFill>
                            <a:srgbClr val="000000"/>
                          </a:solidFill>
                          <a:effectLst/>
                          <a:latin typeface="Times New Roman" panose="02020603050405020304" pitchFamily="18" charset="0"/>
                          <a:ea typeface="Times"/>
                          <a:cs typeface="Times New Roman" panose="02020603050405020304" pitchFamily="18" charset="0"/>
                        </a:rPr>
                        <a:t> </a:t>
                      </a:r>
                      <a:r>
                        <a:rPr lang="en-US" sz="1200">
                          <a:solidFill>
                            <a:srgbClr val="000000"/>
                          </a:solidFill>
                          <a:effectLst/>
                          <a:latin typeface="Times New Roman" panose="02020603050405020304" pitchFamily="18" charset="0"/>
                          <a:ea typeface="Times"/>
                          <a:cs typeface="Times New Roman" panose="02020603050405020304" pitchFamily="18" charset="0"/>
                        </a:rPr>
                        <a:t>in all Tier 2 interventions and uses criteria to (a) review the number and percent of students responding to Tier 2 interventions overall and </a:t>
                      </a:r>
                      <a:r>
                        <a:rPr lang="en-US" sz="1200" b="1">
                          <a:solidFill>
                            <a:srgbClr val="000000"/>
                          </a:solidFill>
                          <a:effectLst/>
                          <a:latin typeface="Times New Roman" panose="02020603050405020304" pitchFamily="18" charset="0"/>
                          <a:ea typeface="Times"/>
                          <a:cs typeface="Times New Roman" panose="02020603050405020304" pitchFamily="18" charset="0"/>
                        </a:rPr>
                        <a:t>by group</a:t>
                      </a:r>
                      <a:r>
                        <a:rPr lang="en-US" sz="1200">
                          <a:solidFill>
                            <a:srgbClr val="000000"/>
                          </a:solidFill>
                          <a:effectLst/>
                          <a:latin typeface="Times New Roman" panose="02020603050405020304" pitchFamily="18" charset="0"/>
                          <a:ea typeface="Times"/>
                          <a:cs typeface="Times New Roman" panose="02020603050405020304" pitchFamily="18" charset="0"/>
                        </a:rPr>
                        <a:t> (i.e., race/ethnicity, gender, disability) and (b) </a:t>
                      </a:r>
                      <a:r>
                        <a:rPr lang="en-US" sz="1200" b="1">
                          <a:solidFill>
                            <a:srgbClr val="000000"/>
                          </a:solidFill>
                          <a:effectLst/>
                          <a:latin typeface="Times New Roman" panose="02020603050405020304" pitchFamily="18" charset="0"/>
                          <a:ea typeface="Times"/>
                          <a:cs typeface="Times New Roman" panose="02020603050405020304" pitchFamily="18" charset="0"/>
                        </a:rPr>
                        <a:t>adjust support </a:t>
                      </a:r>
                      <a:r>
                        <a:rPr lang="en-US" sz="1200">
                          <a:solidFill>
                            <a:srgbClr val="000000"/>
                          </a:solidFill>
                          <a:effectLst/>
                          <a:latin typeface="Times New Roman" panose="02020603050405020304" pitchFamily="18" charset="0"/>
                          <a:ea typeface="Times"/>
                          <a:cs typeface="Times New Roman" panose="02020603050405020304" pitchFamily="18" charset="0"/>
                        </a:rPr>
                        <a:t>(e.g., intensify, modify, or fade)</a:t>
                      </a:r>
                      <a:r>
                        <a:rPr lang="en-US" sz="1200" b="1">
                          <a:solidFill>
                            <a:srgbClr val="000000"/>
                          </a:solidFill>
                          <a:effectLst/>
                          <a:latin typeface="Times New Roman" panose="02020603050405020304" pitchFamily="18" charset="0"/>
                          <a:ea typeface="Times"/>
                          <a:cs typeface="Times New Roman" panose="02020603050405020304" pitchFamily="18" charset="0"/>
                        </a:rPr>
                        <a:t> </a:t>
                      </a:r>
                      <a:r>
                        <a:rPr lang="en-US" sz="1200">
                          <a:solidFill>
                            <a:srgbClr val="000000"/>
                          </a:solidFill>
                          <a:effectLst/>
                          <a:latin typeface="Times New Roman" panose="02020603050405020304" pitchFamily="18" charset="0"/>
                          <a:ea typeface="Times"/>
                          <a:cs typeface="Times New Roman" panose="02020603050405020304" pitchFamily="18" charset="0"/>
                        </a:rPr>
                        <a:t>to increase responsiveness across some Tier 2 interventions.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Team uses a written process for monitoring student benefit</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r>
                        <a:rPr lang="en-US" sz="1200" dirty="0">
                          <a:solidFill>
                            <a:srgbClr val="000000"/>
                          </a:solidFill>
                          <a:effectLst/>
                          <a:latin typeface="Times New Roman" panose="02020603050405020304" pitchFamily="18" charset="0"/>
                          <a:ea typeface="Times"/>
                          <a:cs typeface="Times New Roman" panose="02020603050405020304" pitchFamily="18" charset="0"/>
                        </a:rPr>
                        <a:t>in all Tier 2 interventions and uses criteria to (a) review the number and percent of students responding to Tier 2 interventions overall and by group (i.e., race/ethnicity, gender, disability) and (b) adjust support</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r>
                        <a:rPr lang="en-US" sz="1200" dirty="0">
                          <a:solidFill>
                            <a:srgbClr val="000000"/>
                          </a:solidFill>
                          <a:effectLst/>
                          <a:latin typeface="Times New Roman" panose="02020603050405020304" pitchFamily="18" charset="0"/>
                          <a:ea typeface="Times"/>
                          <a:cs typeface="Times New Roman" panose="02020603050405020304" pitchFamily="18" charset="0"/>
                        </a:rPr>
                        <a:t>(e.g., intensify, modify, or fade)</a:t>
                      </a:r>
                      <a:r>
                        <a:rPr lang="en-US" sz="1200" b="1" dirty="0">
                          <a:solidFill>
                            <a:srgbClr val="000000"/>
                          </a:solidFill>
                          <a:effectLst/>
                          <a:latin typeface="Times New Roman" panose="02020603050405020304" pitchFamily="18" charset="0"/>
                          <a:ea typeface="Times"/>
                          <a:cs typeface="Times New Roman" panose="02020603050405020304" pitchFamily="18" charset="0"/>
                        </a:rPr>
                        <a:t> </a:t>
                      </a:r>
                      <a:r>
                        <a:rPr lang="en-US" sz="1200" dirty="0">
                          <a:solidFill>
                            <a:srgbClr val="000000"/>
                          </a:solidFill>
                          <a:effectLst/>
                          <a:latin typeface="Times New Roman" panose="02020603050405020304" pitchFamily="18" charset="0"/>
                          <a:ea typeface="Times"/>
                          <a:cs typeface="Times New Roman" panose="02020603050405020304" pitchFamily="18" charset="0"/>
                        </a:rPr>
                        <a:t>to increase responsiveness </a:t>
                      </a:r>
                      <a:r>
                        <a:rPr lang="en-US" sz="1200" b="1" dirty="0">
                          <a:solidFill>
                            <a:srgbClr val="000000"/>
                          </a:solidFill>
                          <a:effectLst/>
                          <a:latin typeface="Times New Roman" panose="02020603050405020304" pitchFamily="18" charset="0"/>
                          <a:ea typeface="Times"/>
                          <a:cs typeface="Times New Roman" panose="02020603050405020304" pitchFamily="18" charset="0"/>
                        </a:rPr>
                        <a:t>across all Tier 2 interventions</a:t>
                      </a:r>
                      <a:r>
                        <a:rPr lang="en-US" sz="1200" dirty="0">
                          <a:solidFill>
                            <a:srgbClr val="000000"/>
                          </a:solidFill>
                          <a:effectLst/>
                          <a:latin typeface="Times New Roman" panose="02020603050405020304" pitchFamily="18" charset="0"/>
                          <a:ea typeface="Times"/>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Reflective questions to focus the conversation:</a:t>
                      </a:r>
                    </a:p>
                    <a:p>
                      <a:pPr marL="457200" indent="-457200">
                        <a:spcAft>
                          <a:spcPts val="1200"/>
                        </a:spcAft>
                        <a:buFont typeface="Wingdings" panose="05000000000000000000" pitchFamily="2" charset="2"/>
                        <a:buChar char="q"/>
                      </a:pPr>
                      <a:r>
                        <a:rPr lang="en-US" sz="1800" b="0" dirty="0"/>
                        <a:t>Is there a system to collect and organize intervention outcome data?</a:t>
                      </a:r>
                    </a:p>
                    <a:p>
                      <a:pPr marL="457200" indent="-457200">
                        <a:spcAft>
                          <a:spcPts val="1200"/>
                        </a:spcAft>
                        <a:buFont typeface="Wingdings" panose="05000000000000000000" pitchFamily="2" charset="2"/>
                        <a:buChar char="q"/>
                      </a:pPr>
                      <a:r>
                        <a:rPr lang="en-US" sz="1800" b="0" dirty="0"/>
                        <a:t>Can the data be disaggregated to monitor outcomes by both group and individual students?</a:t>
                      </a:r>
                    </a:p>
                    <a:p>
                      <a:pPr marL="457200" indent="-457200">
                        <a:spcAft>
                          <a:spcPts val="1200"/>
                        </a:spcAft>
                        <a:buFont typeface="Wingdings" panose="05000000000000000000" pitchFamily="2" charset="2"/>
                        <a:buChar char="q"/>
                      </a:pPr>
                      <a:r>
                        <a:rPr lang="en-US" sz="1800" b="0" dirty="0"/>
                        <a:t>Does the Tier II team have access to reports summarizing intervention outcome data?</a:t>
                      </a:r>
                    </a:p>
                    <a:p>
                      <a:pPr marL="457200" indent="-457200">
                        <a:buFont typeface="Wingdings" panose="05000000000000000000" pitchFamily="2" charset="2"/>
                        <a:buChar char="q"/>
                      </a:pPr>
                      <a:r>
                        <a:rPr lang="en-US" sz="1800" b="0" dirty="0"/>
                        <a:t>Does the Tier II team have a system with data decision rules to identify how Tier II supports should be altered?</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3609889F-8BCC-04AD-0346-1EDB5C71C96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D2D79189-3A37-93B1-DA45-37F1D8935C9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400206108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09" y="24714"/>
            <a:ext cx="10013607" cy="942974"/>
          </a:xfrm>
        </p:spPr>
        <p:txBody>
          <a:bodyPr>
            <a:normAutofit/>
          </a:bodyPr>
          <a:lstStyle/>
          <a:p>
            <a:r>
              <a:rPr lang="en-US" dirty="0"/>
              <a:t>Student Performance Data Considerations</a:t>
            </a:r>
          </a:p>
        </p:txBody>
      </p:sp>
      <p:sp>
        <p:nvSpPr>
          <p:cNvPr id="3" name="Content Placeholder 2"/>
          <p:cNvSpPr>
            <a:spLocks noGrp="1"/>
          </p:cNvSpPr>
          <p:nvPr>
            <p:ph idx="1"/>
          </p:nvPr>
        </p:nvSpPr>
        <p:spPr>
          <a:xfrm>
            <a:off x="855954" y="1517722"/>
            <a:ext cx="10515600" cy="4351338"/>
          </a:xfrm>
        </p:spPr>
        <p:txBody>
          <a:bodyPr/>
          <a:lstStyle/>
          <a:p>
            <a:pPr>
              <a:spcAft>
                <a:spcPts val="1200"/>
              </a:spcAft>
            </a:pPr>
            <a:r>
              <a:rPr lang="en-US" dirty="0"/>
              <a:t>Having an efficient way to track student data will make the data more likely to be reviewed monthly.</a:t>
            </a:r>
          </a:p>
          <a:p>
            <a:r>
              <a:rPr lang="en-US" dirty="0"/>
              <a:t>Possible documentation includes an Intervention Tracking Tool.  Here is one example. </a:t>
            </a:r>
            <a:r>
              <a:rPr lang="en-US" sz="2000" dirty="0"/>
              <a:t>(There are many ways to track data: Excel, Word or Google Docs)</a:t>
            </a:r>
          </a:p>
        </p:txBody>
      </p:sp>
      <p:pic>
        <p:nvPicPr>
          <p:cNvPr id="5" name="Picture 4"/>
          <p:cNvPicPr/>
          <p:nvPr/>
        </p:nvPicPr>
        <p:blipFill rotWithShape="1">
          <a:blip r:embed="rId2" cstate="screen">
            <a:extLst>
              <a:ext uri="{28A0092B-C50C-407E-A947-70E740481C1C}">
                <a14:useLocalDpi xmlns:a14="http://schemas.microsoft.com/office/drawing/2010/main"/>
              </a:ext>
            </a:extLst>
          </a:blip>
          <a:srcRect/>
          <a:stretch/>
        </p:blipFill>
        <p:spPr bwMode="auto">
          <a:xfrm>
            <a:off x="3926115" y="3744687"/>
            <a:ext cx="4339771" cy="27867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7" name="TextBox 6"/>
          <p:cNvSpPr txBox="1"/>
          <p:nvPr/>
        </p:nvSpPr>
        <p:spPr>
          <a:xfrm>
            <a:off x="8810171" y="4760686"/>
            <a:ext cx="3077029" cy="646331"/>
          </a:xfrm>
          <a:prstGeom prst="rect">
            <a:avLst/>
          </a:prstGeom>
          <a:noFill/>
        </p:spPr>
        <p:txBody>
          <a:bodyPr wrap="square" rtlCol="0">
            <a:spAutoFit/>
          </a:bodyPr>
          <a:lstStyle/>
          <a:p>
            <a:pPr algn="ctr"/>
            <a:r>
              <a:rPr lang="en-US" b="1" dirty="0">
                <a:solidFill>
                  <a:srgbClr val="0070C0"/>
                </a:solidFill>
              </a:rPr>
              <a:t>See more examples on pbisapps.org&gt;Resources</a:t>
            </a:r>
          </a:p>
        </p:txBody>
      </p:sp>
      <p:sp>
        <p:nvSpPr>
          <p:cNvPr id="4" name="Rounded Rectangle 4">
            <a:hlinkClick r:id="rId3" action="ppaction://hlinksldjump"/>
            <a:extLst>
              <a:ext uri="{FF2B5EF4-FFF2-40B4-BE49-F238E27FC236}">
                <a16:creationId xmlns:a16="http://schemas.microsoft.com/office/drawing/2014/main" id="{5E54B80C-EB20-D989-8EB8-44C545E2661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3"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3429762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03D7-F944-3B90-3F1F-AB98FD4D96AE}"/>
              </a:ext>
            </a:extLst>
          </p:cNvPr>
          <p:cNvSpPr>
            <a:spLocks noGrp="1"/>
          </p:cNvSpPr>
          <p:nvPr>
            <p:ph type="title"/>
          </p:nvPr>
        </p:nvSpPr>
        <p:spPr/>
        <p:txBody>
          <a:bodyPr/>
          <a:lstStyle/>
          <a:p>
            <a:r>
              <a:rPr lang="en-US" dirty="0"/>
              <a:t>TFI Tier 2 Administration Process</a:t>
            </a:r>
          </a:p>
        </p:txBody>
      </p:sp>
      <p:sp>
        <p:nvSpPr>
          <p:cNvPr id="3" name="Content Placeholder 2">
            <a:extLst>
              <a:ext uri="{FF2B5EF4-FFF2-40B4-BE49-F238E27FC236}">
                <a16:creationId xmlns:a16="http://schemas.microsoft.com/office/drawing/2014/main" id="{A3C91664-8BC1-2E2F-AF70-346B41473837}"/>
              </a:ext>
            </a:extLst>
          </p:cNvPr>
          <p:cNvSpPr>
            <a:spLocks noGrp="1"/>
          </p:cNvSpPr>
          <p:nvPr>
            <p:ph idx="1"/>
          </p:nvPr>
        </p:nvSpPr>
        <p:spPr/>
        <p:txBody>
          <a:bodyPr/>
          <a:lstStyle/>
          <a:p>
            <a:r>
              <a:rPr lang="en-US" dirty="0"/>
              <a:t>Completed by a school’s Leadership Team or Systems Planning Team</a:t>
            </a:r>
          </a:p>
          <a:p>
            <a:r>
              <a:rPr lang="en-US" dirty="0"/>
              <a:t>Completion with an External Coach recommended</a:t>
            </a:r>
          </a:p>
          <a:p>
            <a:r>
              <a:rPr lang="en-US" dirty="0"/>
              <a:t>More frequent administration for early implementors</a:t>
            </a:r>
          </a:p>
          <a:p>
            <a:r>
              <a:rPr lang="en-US" dirty="0"/>
              <a:t>Paper/pencil or </a:t>
            </a:r>
            <a:r>
              <a:rPr lang="en-US" dirty="0" err="1"/>
              <a:t>PBISApps.org</a:t>
            </a:r>
            <a:endParaRPr lang="en-US" dirty="0"/>
          </a:p>
          <a:p>
            <a:r>
              <a:rPr lang="en-US" dirty="0"/>
              <a:t>There is no cost to complete the TFI</a:t>
            </a:r>
          </a:p>
        </p:txBody>
      </p:sp>
      <p:pic>
        <p:nvPicPr>
          <p:cNvPr id="4" name="Recorded Sound">
            <a:hlinkClick r:id="" action="ppaction://media"/>
            <a:extLst>
              <a:ext uri="{FF2B5EF4-FFF2-40B4-BE49-F238E27FC236}">
                <a16:creationId xmlns:a16="http://schemas.microsoft.com/office/drawing/2014/main" id="{DCBFF9EB-7EA4-5F8C-5B68-B6D904C4C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87216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904482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2411-D32D-3F75-4C14-DC6B58B81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0BEBCA-85A2-8E64-51B4-35783B3D9F22}"/>
              </a:ext>
            </a:extLst>
          </p:cNvPr>
          <p:cNvSpPr>
            <a:spLocks noGrp="1"/>
          </p:cNvSpPr>
          <p:nvPr>
            <p:ph type="title"/>
          </p:nvPr>
        </p:nvSpPr>
        <p:spPr/>
        <p:txBody>
          <a:bodyPr/>
          <a:lstStyle/>
          <a:p>
            <a:r>
              <a:rPr lang="en-US" dirty="0"/>
              <a:t>2.14 Decision Making with Fidelity Data</a:t>
            </a:r>
          </a:p>
        </p:txBody>
      </p:sp>
      <p:graphicFrame>
        <p:nvGraphicFramePr>
          <p:cNvPr id="4" name="Content Placeholder 3">
            <a:extLst>
              <a:ext uri="{FF2B5EF4-FFF2-40B4-BE49-F238E27FC236}">
                <a16:creationId xmlns:a16="http://schemas.microsoft.com/office/drawing/2014/main" id="{61485E76-BC68-A807-D3D5-8D7D715C5009}"/>
              </a:ext>
            </a:extLst>
          </p:cNvPr>
          <p:cNvGraphicFramePr>
            <a:graphicFrameLocks noGrp="1"/>
          </p:cNvGraphicFramePr>
          <p:nvPr>
            <p:ph idx="1"/>
            <p:extLst>
              <p:ext uri="{D42A27DB-BD31-4B8C-83A1-F6EECF244321}">
                <p14:modId xmlns:p14="http://schemas.microsoft.com/office/powerpoint/2010/main" val="2150668712"/>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Data</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uses a protocol for ongoing review of fidelity for each Tier 2 practice.</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Tier 2 coordinator meeting</a:t>
                      </a:r>
                    </a:p>
                    <a:p>
                      <a:r>
                        <a:rPr lang="en-US" sz="1800" kern="1200" dirty="0">
                          <a:solidFill>
                            <a:schemeClr val="dk1"/>
                          </a:solidFill>
                          <a:effectLst/>
                          <a:latin typeface="+mn-lt"/>
                          <a:ea typeface="+mn-ea"/>
                          <a:cs typeface="+mn-cs"/>
                        </a:rPr>
                        <a:t>District technical assistance</a:t>
                      </a:r>
                    </a:p>
                    <a:p>
                      <a:r>
                        <a:rPr lang="en-US" sz="1800" kern="1200" dirty="0">
                          <a:solidFill>
                            <a:schemeClr val="dk1"/>
                          </a:solidFill>
                          <a:effectLst/>
                          <a:latin typeface="+mn-lt"/>
                          <a:ea typeface="+mn-ea"/>
                          <a:cs typeface="+mn-cs"/>
                        </a:rPr>
                        <a:t>Fidelity probes taken monthly by Tier 2 team member</a:t>
                      </a:r>
                    </a:p>
                    <a:p>
                      <a:r>
                        <a:rPr lang="en-US" sz="1800" kern="1200" dirty="0">
                          <a:solidFill>
                            <a:schemeClr val="dk1"/>
                          </a:solidFill>
                          <a:effectLst/>
                          <a:latin typeface="+mn-lt"/>
                          <a:ea typeface="+mn-ea"/>
                          <a:cs typeface="+mn-cs"/>
                        </a:rPr>
                        <a:t>Fidelity measures</a:t>
                      </a:r>
                      <a:r>
                        <a:rPr lang="en-US" sz="2400" dirty="0">
                          <a:effectLst/>
                        </a:rPr>
                        <a:t> </a:t>
                      </a:r>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6CE30B3C-B4F7-757F-E24B-8676F1DB1CEC}"/>
              </a:ext>
            </a:extLst>
          </p:cNvPr>
          <p:cNvSpPr/>
          <p:nvPr/>
        </p:nvSpPr>
        <p:spPr>
          <a:xfrm>
            <a:off x="3579158" y="2149724"/>
            <a:ext cx="4629680" cy="21736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Fidelity assessments should</a:t>
            </a:r>
          </a:p>
          <a:p>
            <a:pPr algn="ctr"/>
            <a:r>
              <a:rPr lang="en-US" sz="2800" dirty="0">
                <a:solidFill>
                  <a:schemeClr val="tx1"/>
                </a:solidFill>
              </a:rPr>
              <a:t>always be included as part of</a:t>
            </a:r>
          </a:p>
          <a:p>
            <a:pPr algn="ctr"/>
            <a:r>
              <a:rPr lang="en-US" sz="2800" dirty="0">
                <a:solidFill>
                  <a:schemeClr val="tx1"/>
                </a:solidFill>
              </a:rPr>
              <a:t>implementation practice.</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265E5C01-9A08-3999-328E-AC50719597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D07C6900-41E1-9BE5-F5B5-1F7DF4308CE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261287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AD52-B3BF-3814-697D-539E079C7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1B01E-FD45-7742-4131-EB0B6EE8FBEB}"/>
              </a:ext>
            </a:extLst>
          </p:cNvPr>
          <p:cNvSpPr>
            <a:spLocks noGrp="1"/>
          </p:cNvSpPr>
          <p:nvPr>
            <p:ph type="title"/>
          </p:nvPr>
        </p:nvSpPr>
        <p:spPr/>
        <p:txBody>
          <a:bodyPr/>
          <a:lstStyle/>
          <a:p>
            <a:r>
              <a:rPr lang="en-US" dirty="0"/>
              <a:t>2.14 Decision Making with Fidelity Data</a:t>
            </a:r>
          </a:p>
        </p:txBody>
      </p:sp>
      <p:pic>
        <p:nvPicPr>
          <p:cNvPr id="7" name="Recorded Sound">
            <a:hlinkClick r:id="" action="ppaction://media"/>
            <a:extLst>
              <a:ext uri="{FF2B5EF4-FFF2-40B4-BE49-F238E27FC236}">
                <a16:creationId xmlns:a16="http://schemas.microsoft.com/office/drawing/2014/main" id="{7BC40650-90B1-0D80-577F-C9715E3A90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0370A042-33E6-9351-5FED-FEBAB82778ED}"/>
              </a:ext>
            </a:extLst>
          </p:cNvPr>
          <p:cNvGraphicFramePr>
            <a:graphicFrameLocks/>
          </p:cNvGraphicFramePr>
          <p:nvPr>
            <p:extLst>
              <p:ext uri="{D42A27DB-BD31-4B8C-83A1-F6EECF244321}">
                <p14:modId xmlns:p14="http://schemas.microsoft.com/office/powerpoint/2010/main" val="3810662970"/>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No</a:t>
                      </a:r>
                      <a:r>
                        <a:rPr lang="en-US" sz="1200" dirty="0">
                          <a:solidFill>
                            <a:srgbClr val="000000"/>
                          </a:solidFill>
                          <a:effectLst/>
                          <a:latin typeface="Times New Roman" panose="02020603050405020304" pitchFamily="18" charset="0"/>
                          <a:ea typeface="Times"/>
                          <a:cs typeface="Times New Roman" panose="02020603050405020304" pitchFamily="18" charset="0"/>
                        </a:rPr>
                        <a:t> </a:t>
                      </a:r>
                      <a:r>
                        <a:rPr lang="en-US" sz="1200" b="1" dirty="0">
                          <a:solidFill>
                            <a:srgbClr val="000000"/>
                          </a:solidFill>
                          <a:effectLst/>
                          <a:latin typeface="Times New Roman" panose="02020603050405020304" pitchFamily="18" charset="0"/>
                          <a:ea typeface="Times"/>
                          <a:cs typeface="Times New Roman" panose="02020603050405020304" pitchFamily="18" charset="0"/>
                        </a:rPr>
                        <a:t>protocol exists </a:t>
                      </a:r>
                      <a:r>
                        <a:rPr lang="en-US" sz="1200" dirty="0">
                          <a:solidFill>
                            <a:srgbClr val="000000"/>
                          </a:solidFill>
                          <a:effectLst/>
                          <a:latin typeface="Times New Roman" panose="02020603050405020304" pitchFamily="18" charset="0"/>
                          <a:ea typeface="Times"/>
                          <a:cs typeface="Times New Roman" panose="02020603050405020304" pitchFamily="18" charset="0"/>
                        </a:rPr>
                        <a:t>to collect and review fidelity of each Tier 2 practice.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Informal approach</a:t>
                      </a:r>
                      <a:r>
                        <a:rPr lang="en-US" sz="1200" dirty="0">
                          <a:solidFill>
                            <a:srgbClr val="000000"/>
                          </a:solidFill>
                          <a:effectLst/>
                          <a:latin typeface="Times New Roman" panose="02020603050405020304" pitchFamily="18" charset="0"/>
                          <a:ea typeface="Times"/>
                          <a:cs typeface="Times New Roman" panose="02020603050405020304" pitchFamily="18" charset="0"/>
                        </a:rPr>
                        <a:t> used to monitor fidelity of each Tier 2 practice.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Protocol developed</a:t>
                      </a:r>
                      <a:r>
                        <a:rPr lang="en-US" sz="1200">
                          <a:solidFill>
                            <a:srgbClr val="000000"/>
                          </a:solidFill>
                          <a:effectLst/>
                          <a:latin typeface="Times New Roman" panose="02020603050405020304" pitchFamily="18" charset="0"/>
                          <a:ea typeface="Times"/>
                          <a:cs typeface="Times New Roman" panose="02020603050405020304" pitchFamily="18" charset="0"/>
                        </a:rPr>
                        <a:t> to collect and monitor fidelity data (e.g. direct, self-report) for Tier 2 practices, </a:t>
                      </a:r>
                      <a:r>
                        <a:rPr lang="en-US" sz="1200" b="1">
                          <a:solidFill>
                            <a:srgbClr val="000000"/>
                          </a:solidFill>
                          <a:effectLst/>
                          <a:latin typeface="Times New Roman" panose="02020603050405020304" pitchFamily="18" charset="0"/>
                          <a:ea typeface="Times"/>
                          <a:cs typeface="Times New Roman" panose="02020603050405020304" pitchFamily="18" charset="0"/>
                        </a:rPr>
                        <a:t>and is implemented for some but not all</a:t>
                      </a:r>
                      <a:r>
                        <a:rPr lang="en-US" sz="1200">
                          <a:solidFill>
                            <a:srgbClr val="000000"/>
                          </a:solidFill>
                          <a:effectLst/>
                          <a:latin typeface="Times New Roman" panose="02020603050405020304" pitchFamily="18" charset="0"/>
                          <a:ea typeface="Times"/>
                          <a:cs typeface="Times New Roman" panose="02020603050405020304" pitchFamily="18" charset="0"/>
                        </a:rPr>
                        <a:t> Tier 2 interventions.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Periodic, direct assessments of fidelity data are collected</a:t>
                      </a:r>
                      <a:r>
                        <a:rPr lang="en-US" sz="1200" dirty="0">
                          <a:solidFill>
                            <a:srgbClr val="000000"/>
                          </a:solidFill>
                          <a:effectLst/>
                          <a:latin typeface="Times New Roman" panose="02020603050405020304" pitchFamily="18" charset="0"/>
                          <a:ea typeface="Times"/>
                          <a:cs typeface="Times New Roman" panose="02020603050405020304" pitchFamily="18" charset="0"/>
                        </a:rPr>
                        <a:t> by Tier 2 team for </a:t>
                      </a:r>
                      <a:r>
                        <a:rPr lang="en-US" sz="1200" b="1" dirty="0">
                          <a:solidFill>
                            <a:srgbClr val="000000"/>
                          </a:solidFill>
                          <a:effectLst/>
                          <a:latin typeface="Times New Roman" panose="02020603050405020304" pitchFamily="18" charset="0"/>
                          <a:ea typeface="Times"/>
                          <a:cs typeface="Times New Roman" panose="02020603050405020304" pitchFamily="18" charset="0"/>
                        </a:rPr>
                        <a:t>all</a:t>
                      </a:r>
                      <a:r>
                        <a:rPr lang="en-US" sz="1200" dirty="0">
                          <a:solidFill>
                            <a:srgbClr val="000000"/>
                          </a:solidFill>
                          <a:effectLst/>
                          <a:latin typeface="Times New Roman" panose="02020603050405020304" pitchFamily="18" charset="0"/>
                          <a:ea typeface="Times"/>
                          <a:cs typeface="Times New Roman" panose="02020603050405020304" pitchFamily="18" charset="0"/>
                        </a:rPr>
                        <a:t> Tier 2 interventions in accordance with established protocol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Periodic, direct assessments of fidelity data are collected by Tier 2 team for all Tier 2 interventions in accordance with protocol, </a:t>
                      </a:r>
                      <a:r>
                        <a:rPr lang="en-US" sz="1200" b="1" dirty="0">
                          <a:solidFill>
                            <a:srgbClr val="000000"/>
                          </a:solidFill>
                          <a:effectLst/>
                          <a:latin typeface="Times New Roman" panose="02020603050405020304" pitchFamily="18" charset="0"/>
                          <a:ea typeface="Times"/>
                          <a:cs typeface="Times New Roman" panose="02020603050405020304" pitchFamily="18" charset="0"/>
                        </a:rPr>
                        <a:t>and used to make adjustments to implementation support.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spcAft>
                          <a:spcPts val="1200"/>
                        </a:spcAft>
                        <a:buFont typeface="Wingdings" panose="05000000000000000000" pitchFamily="2" charset="2"/>
                        <a:buChar char="q"/>
                      </a:pPr>
                      <a:r>
                        <a:rPr lang="en-US" sz="2400" b="0" dirty="0"/>
                        <a:t>Is there a protocol to collect and review Tier II fidelity?</a:t>
                      </a:r>
                    </a:p>
                    <a:p>
                      <a:pPr marL="457200" indent="-457200">
                        <a:spcAft>
                          <a:spcPts val="1200"/>
                        </a:spcAft>
                        <a:buFont typeface="Wingdings" panose="05000000000000000000" pitchFamily="2" charset="2"/>
                        <a:buChar char="q"/>
                      </a:pPr>
                      <a:r>
                        <a:rPr lang="en-US" sz="2400" b="0" dirty="0"/>
                        <a:t>Is fidelity across all Tier II interventions assessed?</a:t>
                      </a:r>
                    </a:p>
                    <a:p>
                      <a:pPr marL="457200" indent="-457200">
                        <a:spcAft>
                          <a:spcPts val="1200"/>
                        </a:spcAft>
                        <a:buFont typeface="Wingdings" panose="05000000000000000000" pitchFamily="2" charset="2"/>
                        <a:buChar char="q"/>
                      </a:pPr>
                      <a:r>
                        <a:rPr lang="en-US" sz="2400" b="0" dirty="0"/>
                        <a:t>Is fidelity data used to make adjustments to Tier II supports?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C965F4AE-F16F-7F3B-E28B-D80A376312A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84B47FB3-C400-0B6E-5A84-590160551002}"/>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27447715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8B3A-2BC5-C843-505C-54D146B39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D1C1D-7FA2-08A3-321C-F4263AF9164C}"/>
              </a:ext>
            </a:extLst>
          </p:cNvPr>
          <p:cNvSpPr>
            <a:spLocks noGrp="1"/>
          </p:cNvSpPr>
          <p:nvPr>
            <p:ph type="title"/>
          </p:nvPr>
        </p:nvSpPr>
        <p:spPr/>
        <p:txBody>
          <a:bodyPr/>
          <a:lstStyle/>
          <a:p>
            <a:r>
              <a:rPr lang="en-US" dirty="0"/>
              <a:t>2.15 Evaluation Plan</a:t>
            </a:r>
          </a:p>
        </p:txBody>
      </p:sp>
      <p:graphicFrame>
        <p:nvGraphicFramePr>
          <p:cNvPr id="4" name="Content Placeholder 3">
            <a:extLst>
              <a:ext uri="{FF2B5EF4-FFF2-40B4-BE49-F238E27FC236}">
                <a16:creationId xmlns:a16="http://schemas.microsoft.com/office/drawing/2014/main" id="{4C22F56C-FDEB-ADFF-25D9-A33DD3111DF0}"/>
              </a:ext>
            </a:extLst>
          </p:cNvPr>
          <p:cNvGraphicFramePr>
            <a:graphicFrameLocks noGrp="1"/>
          </p:cNvGraphicFramePr>
          <p:nvPr>
            <p:ph idx="1"/>
            <p:extLst>
              <p:ext uri="{D42A27DB-BD31-4B8C-83A1-F6EECF244321}">
                <p14:modId xmlns:p14="http://schemas.microsoft.com/office/powerpoint/2010/main" val="2036631817"/>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Data</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2 leadership team uses a written process to document the fidelity, effectiveness, and equitable use of Tier 2 practices at least annually (including year-by-year comparisons) that are (a) integrated with other data to inform overall school improvement efforts and (b) shared with partners  (staff, families, community, district) in a usable format.</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Action plan</a:t>
                      </a:r>
                    </a:p>
                    <a:p>
                      <a:r>
                        <a:rPr lang="en-US" sz="1800" kern="1200" dirty="0">
                          <a:solidFill>
                            <a:schemeClr val="dk1"/>
                          </a:solidFill>
                          <a:effectLst/>
                          <a:latin typeface="+mn-lt"/>
                          <a:ea typeface="+mn-ea"/>
                          <a:cs typeface="+mn-cs"/>
                        </a:rPr>
                        <a:t>School or district evaluation reports</a:t>
                      </a:r>
                    </a:p>
                    <a:p>
                      <a:r>
                        <a:rPr lang="en-US" sz="1800" kern="1200" dirty="0">
                          <a:solidFill>
                            <a:schemeClr val="dk1"/>
                          </a:solidFill>
                          <a:effectLst/>
                          <a:latin typeface="+mn-lt"/>
                          <a:ea typeface="+mn-ea"/>
                          <a:cs typeface="+mn-cs"/>
                        </a:rPr>
                        <a:t>School </a:t>
                      </a:r>
                      <a:r>
                        <a:rPr lang="en-US" dirty="0"/>
                        <a:t>newspapers</a:t>
                      </a:r>
                    </a:p>
                    <a:p>
                      <a:r>
                        <a:rPr lang="en-US" dirty="0"/>
                        <a:t>School webpage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50779FB9-B86B-7FBE-8045-F83DE42E00F3}"/>
              </a:ext>
            </a:extLst>
          </p:cNvPr>
          <p:cNvSpPr/>
          <p:nvPr/>
        </p:nvSpPr>
        <p:spPr>
          <a:xfrm>
            <a:off x="3616060" y="1906339"/>
            <a:ext cx="4959880" cy="304532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Any strategy or procedure needs to be reviewed at least annually and revised to remain current and match changes in the school.</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666F525C-744A-50D9-AABD-3C81275613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4">
            <a:hlinkClick r:id="rId6" action="ppaction://hlinksldjump"/>
            <a:extLst>
              <a:ext uri="{FF2B5EF4-FFF2-40B4-BE49-F238E27FC236}">
                <a16:creationId xmlns:a16="http://schemas.microsoft.com/office/drawing/2014/main" id="{412EB8AF-F650-0BA4-386F-1E654AF19F3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8327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49890-75C9-A22D-FE78-697A0E4A7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6BCB4-BEE3-9E03-A929-B9987CAC56DB}"/>
              </a:ext>
            </a:extLst>
          </p:cNvPr>
          <p:cNvSpPr>
            <a:spLocks noGrp="1"/>
          </p:cNvSpPr>
          <p:nvPr>
            <p:ph type="title"/>
          </p:nvPr>
        </p:nvSpPr>
        <p:spPr/>
        <p:txBody>
          <a:bodyPr/>
          <a:lstStyle/>
          <a:p>
            <a:r>
              <a:rPr lang="en-US" dirty="0"/>
              <a:t>2.15 Evaluation Plan</a:t>
            </a:r>
          </a:p>
        </p:txBody>
      </p:sp>
      <p:pic>
        <p:nvPicPr>
          <p:cNvPr id="7" name="Recorded Sound">
            <a:hlinkClick r:id="" action="ppaction://media"/>
            <a:extLst>
              <a:ext uri="{FF2B5EF4-FFF2-40B4-BE49-F238E27FC236}">
                <a16:creationId xmlns:a16="http://schemas.microsoft.com/office/drawing/2014/main" id="{73B030C7-4871-80F6-473F-B41B1DB902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C6BEA0C6-EBD4-7D1A-B153-A605027F36EC}"/>
              </a:ext>
            </a:extLst>
          </p:cNvPr>
          <p:cNvGraphicFramePr>
            <a:graphicFrameLocks/>
          </p:cNvGraphicFramePr>
          <p:nvPr>
            <p:extLst>
              <p:ext uri="{D42A27DB-BD31-4B8C-83A1-F6EECF244321}">
                <p14:modId xmlns:p14="http://schemas.microsoft.com/office/powerpoint/2010/main" val="1152635078"/>
              </p:ext>
            </p:extLst>
          </p:nvPr>
        </p:nvGraphicFramePr>
        <p:xfrm>
          <a:off x="677333" y="1377308"/>
          <a:ext cx="10801880" cy="50211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Tier 2 leadership team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not</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document</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fidelity and effectiveness of Tier 2 practices at least annually.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Tier 2 leadership team documents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fidelity</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effectiveness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Tier 2 practices at least annually.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Tier 2 leadership team documents fidelity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effectiveness of Tier 2 practices at least annually.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fontAlgn="base"/>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Tier 2 leadership team documents fidelity and effectiveness of Tier 2 practices at least annually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data is integrated with other data sources</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inform overall school improvement efforts and </a:t>
                      </a: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partners are informed</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Tier 2 leadership team documents fidelity and effectiveness of Tier 2 practices at least annually and data is integrated with other data sources to inform overall school improvement efforts, partners are informed, </a:t>
                      </a: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clear action items and alterations are in process based on evaluation.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spcAft>
                          <a:spcPts val="600"/>
                        </a:spcAft>
                        <a:buFont typeface="Wingdings" panose="05000000000000000000" pitchFamily="2" charset="2"/>
                        <a:buChar char="q"/>
                      </a:pPr>
                      <a:r>
                        <a:rPr lang="en-US" sz="2400" b="0" dirty="0"/>
                        <a:t>Is there an evaluation conducted for Tier II systems?</a:t>
                      </a:r>
                    </a:p>
                    <a:p>
                      <a:pPr marL="457200" indent="-457200">
                        <a:spcAft>
                          <a:spcPts val="600"/>
                        </a:spcAft>
                        <a:buFont typeface="Wingdings" panose="05000000000000000000" pitchFamily="2" charset="2"/>
                        <a:buChar char="q"/>
                      </a:pPr>
                      <a:r>
                        <a:rPr lang="en-US" sz="2400" b="0" dirty="0"/>
                        <a:t>Does the evaluation include both fidelity and effectiveness?</a:t>
                      </a:r>
                    </a:p>
                    <a:p>
                      <a:pPr marL="457200" indent="-457200">
                        <a:spcAft>
                          <a:spcPts val="600"/>
                        </a:spcAft>
                        <a:buFont typeface="Wingdings" panose="05000000000000000000" pitchFamily="2" charset="2"/>
                        <a:buChar char="q"/>
                      </a:pPr>
                      <a:r>
                        <a:rPr lang="en-US" sz="2400" b="0" dirty="0"/>
                        <a:t>Are the outcomes shared with all (families, staff, community, district)?</a:t>
                      </a:r>
                    </a:p>
                    <a:p>
                      <a:pPr marL="457200" indent="-457200">
                        <a:spcAft>
                          <a:spcPts val="600"/>
                        </a:spcAft>
                        <a:buFont typeface="Wingdings" panose="05000000000000000000" pitchFamily="2" charset="2"/>
                        <a:buChar char="q"/>
                      </a:pPr>
                      <a:r>
                        <a:rPr lang="en-US" sz="2400" b="0" dirty="0"/>
                        <a:t>Do the outcomes of the plan linked to action items?</a:t>
                      </a:r>
                      <a:endParaRPr lang="en-US" sz="2000" b="0" dirty="0"/>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Recorded Sound">
            <a:hlinkClick r:id="" action="ppaction://media"/>
            <a:extLst>
              <a:ext uri="{FF2B5EF4-FFF2-40B4-BE49-F238E27FC236}">
                <a16:creationId xmlns:a16="http://schemas.microsoft.com/office/drawing/2014/main" id="{923DB819-0DDC-7DAE-B42A-F29BAB4DA34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479262"/>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8" action="ppaction://hlinksldjump"/>
            <a:extLst>
              <a:ext uri="{FF2B5EF4-FFF2-40B4-BE49-F238E27FC236}">
                <a16:creationId xmlns:a16="http://schemas.microsoft.com/office/drawing/2014/main" id="{BB00FAAC-BDF0-AC51-BC64-65E60F0CD6EF}"/>
              </a:ext>
            </a:extLst>
          </p:cNvPr>
          <p:cNvSpPr/>
          <p:nvPr/>
        </p:nvSpPr>
        <p:spPr>
          <a:xfrm>
            <a:off x="10984122" y="608345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spTree>
    <p:extLst>
      <p:ext uri="{BB962C8B-B14F-4D97-AF65-F5344CB8AC3E}">
        <p14:creationId xmlns:p14="http://schemas.microsoft.com/office/powerpoint/2010/main" val="98058643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586EA6-7F26-2F24-E7E6-21DF3A51ABD0}"/>
              </a:ext>
            </a:extLst>
          </p:cNvPr>
          <p:cNvPicPr>
            <a:picLocks noChangeAspect="1"/>
          </p:cNvPicPr>
          <p:nvPr/>
        </p:nvPicPr>
        <p:blipFill>
          <a:blip r:embed="rId5"/>
          <a:stretch>
            <a:fillRect/>
          </a:stretch>
        </p:blipFill>
        <p:spPr>
          <a:xfrm>
            <a:off x="1071631" y="1208860"/>
            <a:ext cx="4989252" cy="5341305"/>
          </a:xfrm>
          <a:prstGeom prst="rect">
            <a:avLst/>
          </a:prstGeom>
        </p:spPr>
      </p:pic>
      <p:sp>
        <p:nvSpPr>
          <p:cNvPr id="2" name="Title 1"/>
          <p:cNvSpPr>
            <a:spLocks noGrp="1"/>
          </p:cNvSpPr>
          <p:nvPr>
            <p:ph type="title"/>
          </p:nvPr>
        </p:nvSpPr>
        <p:spPr/>
        <p:txBody>
          <a:bodyPr/>
          <a:lstStyle/>
          <a:p>
            <a:r>
              <a:rPr lang="en-US" dirty="0"/>
              <a:t>Example Tier II Annual Evaluation</a:t>
            </a:r>
          </a:p>
        </p:txBody>
      </p:sp>
      <p:pic>
        <p:nvPicPr>
          <p:cNvPr id="3" name="Recorded Sound">
            <a:hlinkClick r:id="" action="ppaction://media"/>
            <a:extLst>
              <a:ext uri="{FF2B5EF4-FFF2-40B4-BE49-F238E27FC236}">
                <a16:creationId xmlns:a16="http://schemas.microsoft.com/office/drawing/2014/main" id="{C83978CB-3854-B178-5551-1E4F055A6C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44075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4">
            <a:hlinkClick r:id="rId7" action="ppaction://hlinksldjump"/>
            <a:extLst>
              <a:ext uri="{FF2B5EF4-FFF2-40B4-BE49-F238E27FC236}">
                <a16:creationId xmlns:a16="http://schemas.microsoft.com/office/drawing/2014/main" id="{9970392F-8E86-B91F-3645-FBAE6B1F47EE}"/>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7" action="ppaction://hlinksldjump"/>
              </a:rPr>
              <a:t>Back to ALL ITEMS</a:t>
            </a:r>
            <a:r>
              <a:rPr lang="en-US" sz="1400" b="1" dirty="0">
                <a:solidFill>
                  <a:schemeClr val="tx1"/>
                </a:solidFill>
              </a:rPr>
              <a:t> </a:t>
            </a:r>
          </a:p>
        </p:txBody>
      </p:sp>
      <p:pic>
        <p:nvPicPr>
          <p:cNvPr id="11" name="Picture 10">
            <a:extLst>
              <a:ext uri="{FF2B5EF4-FFF2-40B4-BE49-F238E27FC236}">
                <a16:creationId xmlns:a16="http://schemas.microsoft.com/office/drawing/2014/main" id="{130EB2DA-D902-1497-1E06-1C4C53F5A8E8}"/>
              </a:ext>
            </a:extLst>
          </p:cNvPr>
          <p:cNvPicPr>
            <a:picLocks noChangeAspect="1"/>
          </p:cNvPicPr>
          <p:nvPr/>
        </p:nvPicPr>
        <p:blipFill>
          <a:blip r:embed="rId8"/>
          <a:stretch>
            <a:fillRect/>
          </a:stretch>
        </p:blipFill>
        <p:spPr>
          <a:xfrm>
            <a:off x="6021841" y="2200366"/>
            <a:ext cx="5001323" cy="3086531"/>
          </a:xfrm>
          <a:prstGeom prst="rect">
            <a:avLst/>
          </a:prstGeom>
        </p:spPr>
      </p:pic>
      <p:sp>
        <p:nvSpPr>
          <p:cNvPr id="12" name="TextBox 11">
            <a:extLst>
              <a:ext uri="{FF2B5EF4-FFF2-40B4-BE49-F238E27FC236}">
                <a16:creationId xmlns:a16="http://schemas.microsoft.com/office/drawing/2014/main" id="{706EA569-78A9-2764-065C-D418FB1F436F}"/>
              </a:ext>
            </a:extLst>
          </p:cNvPr>
          <p:cNvSpPr txBox="1"/>
          <p:nvPr/>
        </p:nvSpPr>
        <p:spPr>
          <a:xfrm>
            <a:off x="6993467" y="5884333"/>
            <a:ext cx="3395133" cy="369332"/>
          </a:xfrm>
          <a:prstGeom prst="rect">
            <a:avLst/>
          </a:prstGeom>
          <a:noFill/>
        </p:spPr>
        <p:txBody>
          <a:bodyPr wrap="square" rtlCol="0">
            <a:spAutoFit/>
          </a:bodyPr>
          <a:lstStyle/>
          <a:p>
            <a:r>
              <a:rPr lang="en-US" dirty="0">
                <a:hlinkClick r:id="rId9"/>
              </a:rPr>
              <a:t>PBIS Annual Summary Example</a:t>
            </a:r>
            <a:endParaRPr lang="en-US" dirty="0"/>
          </a:p>
        </p:txBody>
      </p:sp>
    </p:spTree>
    <p:extLst>
      <p:ext uri="{BB962C8B-B14F-4D97-AF65-F5344CB8AC3E}">
        <p14:creationId xmlns:p14="http://schemas.microsoft.com/office/powerpoint/2010/main" val="226634828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2509" y="1453425"/>
            <a:ext cx="4895850" cy="2714625"/>
          </a:xfrm>
        </p:spPr>
        <p:txBody>
          <a:bodyPr/>
          <a:lstStyle/>
          <a:p>
            <a:r>
              <a:rPr lang="en-US" dirty="0"/>
              <a:t>Questions?</a:t>
            </a:r>
          </a:p>
          <a:p>
            <a:endParaRPr lang="en-US" dirty="0"/>
          </a:p>
          <a:p>
            <a:r>
              <a:rPr lang="en-US" sz="4000" dirty="0"/>
              <a:t>Contact:</a:t>
            </a:r>
          </a:p>
          <a:p>
            <a:r>
              <a:rPr lang="en-US" sz="4000" dirty="0"/>
              <a:t>support@pbisapps.org</a:t>
            </a:r>
          </a:p>
          <a:p>
            <a:r>
              <a:rPr lang="en-US" sz="4000" dirty="0"/>
              <a:t>training@pbisapps.org</a:t>
            </a:r>
          </a:p>
          <a:p>
            <a:r>
              <a:rPr lang="en-US" sz="4000" dirty="0"/>
              <a:t>855-455-8194</a:t>
            </a:r>
          </a:p>
        </p:txBody>
      </p:sp>
      <p:pic>
        <p:nvPicPr>
          <p:cNvPr id="4" name="Slide 61">
            <a:hlinkClick r:id="" action="ppaction://media"/>
            <a:extLst>
              <a:ext uri="{FF2B5EF4-FFF2-40B4-BE49-F238E27FC236}">
                <a16:creationId xmlns:a16="http://schemas.microsoft.com/office/drawing/2014/main" id="{797D3F75-DAC5-E690-1BA3-76642C553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1163" y="6178447"/>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48831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2667-DDD7-4E36-9A9E-A57046EB41DB}"/>
              </a:ext>
            </a:extLst>
          </p:cNvPr>
          <p:cNvSpPr>
            <a:spLocks noGrp="1"/>
          </p:cNvSpPr>
          <p:nvPr>
            <p:ph type="title"/>
          </p:nvPr>
        </p:nvSpPr>
        <p:spPr/>
        <p:txBody>
          <a:bodyPr/>
          <a:lstStyle/>
          <a:p>
            <a:r>
              <a:rPr lang="en-US" dirty="0"/>
              <a:t>PBIS Assessment</a:t>
            </a:r>
          </a:p>
        </p:txBody>
      </p:sp>
      <p:pic>
        <p:nvPicPr>
          <p:cNvPr id="7" name="Picture 6">
            <a:extLst>
              <a:ext uri="{FF2B5EF4-FFF2-40B4-BE49-F238E27FC236}">
                <a16:creationId xmlns:a16="http://schemas.microsoft.com/office/drawing/2014/main" id="{A0760554-6407-D4C3-37C1-604ECDCAA77D}"/>
              </a:ext>
            </a:extLst>
          </p:cNvPr>
          <p:cNvPicPr>
            <a:picLocks noChangeAspect="1"/>
          </p:cNvPicPr>
          <p:nvPr/>
        </p:nvPicPr>
        <p:blipFill>
          <a:blip r:embed="rId5"/>
          <a:stretch>
            <a:fillRect/>
          </a:stretch>
        </p:blipFill>
        <p:spPr>
          <a:xfrm>
            <a:off x="152400" y="1426588"/>
            <a:ext cx="6245028" cy="4384931"/>
          </a:xfrm>
          <a:prstGeom prst="rect">
            <a:avLst/>
          </a:prstGeom>
        </p:spPr>
      </p:pic>
      <p:sp>
        <p:nvSpPr>
          <p:cNvPr id="8" name="TextBox 7">
            <a:extLst>
              <a:ext uri="{FF2B5EF4-FFF2-40B4-BE49-F238E27FC236}">
                <a16:creationId xmlns:a16="http://schemas.microsoft.com/office/drawing/2014/main" id="{E52527A8-4548-D6CA-C8F6-7F86D6DAA401}"/>
              </a:ext>
            </a:extLst>
          </p:cNvPr>
          <p:cNvSpPr txBox="1"/>
          <p:nvPr/>
        </p:nvSpPr>
        <p:spPr>
          <a:xfrm>
            <a:off x="6654800" y="1717040"/>
            <a:ext cx="3180080" cy="1754326"/>
          </a:xfrm>
          <a:prstGeom prst="rect">
            <a:avLst/>
          </a:prstGeom>
          <a:noFill/>
        </p:spPr>
        <p:txBody>
          <a:bodyPr wrap="square" rtlCol="0">
            <a:spAutoFit/>
          </a:bodyPr>
          <a:lstStyle/>
          <a:p>
            <a:r>
              <a:rPr lang="en-US" dirty="0"/>
              <a:t>PBIS Assessment is a free application available to help record your TFI 3.0 data online!</a:t>
            </a:r>
          </a:p>
          <a:p>
            <a:endParaRPr lang="en-US" dirty="0"/>
          </a:p>
          <a:p>
            <a:r>
              <a:rPr lang="en-US" dirty="0">
                <a:hlinkClick r:id="rId6"/>
              </a:rPr>
              <a:t>Click here for more information on PBIS Assessment </a:t>
            </a:r>
            <a:endParaRPr lang="en-US" dirty="0"/>
          </a:p>
        </p:txBody>
      </p:sp>
      <p:pic>
        <p:nvPicPr>
          <p:cNvPr id="3" name="Recorded Sound">
            <a:hlinkClick r:id="" action="ppaction://media"/>
            <a:extLst>
              <a:ext uri="{FF2B5EF4-FFF2-40B4-BE49-F238E27FC236}">
                <a16:creationId xmlns:a16="http://schemas.microsoft.com/office/drawing/2014/main" id="{B01A390D-3445-61C0-F60A-E4D7434AD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6929" y="5985387"/>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24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71B3A-73A5-2094-0F03-07ACD8835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2A3FD-0B41-C6E7-AC8A-144D4E0C5E2D}"/>
              </a:ext>
            </a:extLst>
          </p:cNvPr>
          <p:cNvSpPr>
            <a:spLocks noGrp="1"/>
          </p:cNvSpPr>
          <p:nvPr>
            <p:ph type="title"/>
          </p:nvPr>
        </p:nvSpPr>
        <p:spPr/>
        <p:txBody>
          <a:bodyPr/>
          <a:lstStyle/>
          <a:p>
            <a:r>
              <a:rPr lang="en-US" dirty="0"/>
              <a:t>Glossary and Acronym Key</a:t>
            </a:r>
          </a:p>
        </p:txBody>
      </p:sp>
      <p:pic>
        <p:nvPicPr>
          <p:cNvPr id="7" name="Picture 6">
            <a:extLst>
              <a:ext uri="{FF2B5EF4-FFF2-40B4-BE49-F238E27FC236}">
                <a16:creationId xmlns:a16="http://schemas.microsoft.com/office/drawing/2014/main" id="{C5424A8A-3FA6-7459-4080-4EA1FFAFA287}"/>
              </a:ext>
            </a:extLst>
          </p:cNvPr>
          <p:cNvPicPr>
            <a:picLocks noChangeAspect="1"/>
          </p:cNvPicPr>
          <p:nvPr/>
        </p:nvPicPr>
        <p:blipFill>
          <a:blip r:embed="rId5"/>
          <a:srcRect/>
          <a:stretch/>
        </p:blipFill>
        <p:spPr>
          <a:xfrm>
            <a:off x="3858867" y="1202596"/>
            <a:ext cx="4474266" cy="5406665"/>
          </a:xfrm>
          <a:prstGeom prst="rect">
            <a:avLst/>
          </a:prstGeom>
          <a:ln>
            <a:solidFill>
              <a:schemeClr val="tx1"/>
            </a:solidFill>
          </a:ln>
        </p:spPr>
      </p:pic>
      <p:pic>
        <p:nvPicPr>
          <p:cNvPr id="3" name="Slide 6">
            <a:hlinkClick r:id="" action="ppaction://media"/>
            <a:extLst>
              <a:ext uri="{FF2B5EF4-FFF2-40B4-BE49-F238E27FC236}">
                <a16:creationId xmlns:a16="http://schemas.microsoft.com/office/drawing/2014/main" id="{94420287-2877-340D-6722-24F2F4EA9E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4183" y="5898229"/>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420017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2: Targeted Interventions</a:t>
            </a:r>
          </a:p>
        </p:txBody>
      </p:sp>
      <p:sp>
        <p:nvSpPr>
          <p:cNvPr id="6" name="TextBox 5"/>
          <p:cNvSpPr txBox="1"/>
          <p:nvPr/>
        </p:nvSpPr>
        <p:spPr>
          <a:xfrm>
            <a:off x="1323703" y="1193074"/>
            <a:ext cx="8525691" cy="369332"/>
          </a:xfrm>
          <a:prstGeom prst="rect">
            <a:avLst/>
          </a:prstGeom>
          <a:noFill/>
        </p:spPr>
        <p:txBody>
          <a:bodyPr wrap="square" rtlCol="0">
            <a:spAutoFit/>
          </a:bodyPr>
          <a:lstStyle/>
          <a:p>
            <a:r>
              <a:rPr lang="en-US" dirty="0"/>
              <a:t>Click on each item you want to focus on, or go through the full set of slides:</a:t>
            </a:r>
          </a:p>
        </p:txBody>
      </p:sp>
      <p:graphicFrame>
        <p:nvGraphicFramePr>
          <p:cNvPr id="9" name="Table 8">
            <a:extLst>
              <a:ext uri="{FF2B5EF4-FFF2-40B4-BE49-F238E27FC236}">
                <a16:creationId xmlns:a16="http://schemas.microsoft.com/office/drawing/2014/main" id="{AFAA3712-EF1E-3F9E-D4D1-F2C0C6749C8F}"/>
              </a:ext>
            </a:extLst>
          </p:cNvPr>
          <p:cNvGraphicFramePr>
            <a:graphicFrameLocks noGrp="1"/>
          </p:cNvGraphicFramePr>
          <p:nvPr>
            <p:extLst>
              <p:ext uri="{D42A27DB-BD31-4B8C-83A1-F6EECF244321}">
                <p14:modId xmlns:p14="http://schemas.microsoft.com/office/powerpoint/2010/main" val="3503590517"/>
              </p:ext>
            </p:extLst>
          </p:nvPr>
        </p:nvGraphicFramePr>
        <p:xfrm>
          <a:off x="514350" y="1562406"/>
          <a:ext cx="11032192" cy="3901440"/>
        </p:xfrm>
        <a:graphic>
          <a:graphicData uri="http://schemas.openxmlformats.org/drawingml/2006/table">
            <a:tbl>
              <a:tblPr firstRow="1" bandRow="1">
                <a:tableStyleId>{5A111915-BE36-4E01-A7E5-04B1672EAD32}</a:tableStyleId>
              </a:tblPr>
              <a:tblGrid>
                <a:gridCol w="2758048">
                  <a:extLst>
                    <a:ext uri="{9D8B030D-6E8A-4147-A177-3AD203B41FA5}">
                      <a16:colId xmlns:a16="http://schemas.microsoft.com/office/drawing/2014/main" val="1899468582"/>
                    </a:ext>
                  </a:extLst>
                </a:gridCol>
                <a:gridCol w="2758048">
                  <a:extLst>
                    <a:ext uri="{9D8B030D-6E8A-4147-A177-3AD203B41FA5}">
                      <a16:colId xmlns:a16="http://schemas.microsoft.com/office/drawing/2014/main" val="2338104264"/>
                    </a:ext>
                  </a:extLst>
                </a:gridCol>
                <a:gridCol w="2758048">
                  <a:extLst>
                    <a:ext uri="{9D8B030D-6E8A-4147-A177-3AD203B41FA5}">
                      <a16:colId xmlns:a16="http://schemas.microsoft.com/office/drawing/2014/main" val="3638785500"/>
                    </a:ext>
                  </a:extLst>
                </a:gridCol>
                <a:gridCol w="2758048">
                  <a:extLst>
                    <a:ext uri="{9D8B030D-6E8A-4147-A177-3AD203B41FA5}">
                      <a16:colId xmlns:a16="http://schemas.microsoft.com/office/drawing/2014/main" val="1888996548"/>
                    </a:ext>
                  </a:extLst>
                </a:gridCol>
              </a:tblGrid>
              <a:tr h="370840">
                <a:tc>
                  <a:txBody>
                    <a:bodyPr/>
                    <a:lstStyle/>
                    <a:p>
                      <a:pPr algn="ctr"/>
                      <a:r>
                        <a:rPr lang="en-US" dirty="0"/>
                        <a:t>Subscale: Teams</a:t>
                      </a:r>
                    </a:p>
                  </a:txBody>
                  <a:tcPr/>
                </a:tc>
                <a:tc>
                  <a:txBody>
                    <a:bodyPr/>
                    <a:lstStyle/>
                    <a:p>
                      <a:pPr algn="ctr"/>
                      <a:r>
                        <a:rPr lang="en-US" dirty="0"/>
                        <a:t>Subscale: Leadership Team Practices</a:t>
                      </a:r>
                    </a:p>
                  </a:txBody>
                  <a:tcPr/>
                </a:tc>
                <a:tc>
                  <a:txBody>
                    <a:bodyPr/>
                    <a:lstStyle/>
                    <a:p>
                      <a:pPr algn="ctr"/>
                      <a:r>
                        <a:rPr lang="en-US" dirty="0"/>
                        <a:t>Subscale: Systems </a:t>
                      </a:r>
                    </a:p>
                  </a:txBody>
                  <a:tcPr/>
                </a:tc>
                <a:tc>
                  <a:txBody>
                    <a:bodyPr/>
                    <a:lstStyle/>
                    <a:p>
                      <a:pPr algn="ctr"/>
                      <a:r>
                        <a:rPr lang="en-US" dirty="0"/>
                        <a:t>Subscale: Data</a:t>
                      </a:r>
                    </a:p>
                  </a:txBody>
                  <a:tcPr/>
                </a:tc>
                <a:extLst>
                  <a:ext uri="{0D108BD9-81ED-4DB2-BD59-A6C34878D82A}">
                    <a16:rowId xmlns:a16="http://schemas.microsoft.com/office/drawing/2014/main" val="3108836493"/>
                  </a:ext>
                </a:extLst>
              </a:tr>
              <a:tr h="370840">
                <a:tc>
                  <a:txBody>
                    <a:bodyPr/>
                    <a:lstStyle/>
                    <a:p>
                      <a:pPr lvl="1" algn="l">
                        <a:spcAft>
                          <a:spcPts val="300"/>
                        </a:spcAft>
                      </a:pPr>
                      <a:r>
                        <a:rPr lang="en-US" sz="1800" b="1" kern="1200" dirty="0">
                          <a:solidFill>
                            <a:schemeClr val="tx1"/>
                          </a:solidFill>
                          <a:effectLst/>
                          <a:latin typeface="+mn-lt"/>
                          <a:ea typeface="+mn-ea"/>
                          <a:cs typeface="+mn-cs"/>
                          <a:hlinkClick r:id="rId5" action="ppaction://hlinksldjump"/>
                        </a:rPr>
                        <a:t>2.1   Team Composition</a:t>
                      </a:r>
                      <a:r>
                        <a:rPr lang="en-US" sz="1600" dirty="0">
                          <a:effectLst/>
                          <a:hlinkClick r:id="rId5" action="ppaction://hlinksldjump"/>
                        </a:rPr>
                        <a:t> </a:t>
                      </a:r>
                      <a:endParaRPr lang="en-US" sz="1600" dirty="0">
                        <a:effectLst/>
                      </a:endParaRPr>
                    </a:p>
                    <a:p>
                      <a:pPr lvl="1" algn="l">
                        <a:spcAft>
                          <a:spcPts val="300"/>
                        </a:spcAft>
                      </a:pPr>
                      <a:r>
                        <a:rPr lang="en-US" sz="1800" b="1" kern="1200" dirty="0">
                          <a:solidFill>
                            <a:schemeClr val="tx1"/>
                          </a:solidFill>
                          <a:effectLst/>
                          <a:latin typeface="+mn-lt"/>
                          <a:ea typeface="+mn-ea"/>
                          <a:cs typeface="+mn-cs"/>
                          <a:hlinkClick r:id="rId6" action="ppaction://hlinksldjump"/>
                        </a:rPr>
                        <a:t>2.2 Team Operating Procedures</a:t>
                      </a:r>
                      <a:r>
                        <a:rPr lang="en-US" sz="1600" dirty="0">
                          <a:effectLst/>
                          <a:hlinkClick r:id="rId6" action="ppaction://hlinksldjump"/>
                        </a:rPr>
                        <a:t> </a:t>
                      </a:r>
                      <a:endParaRPr lang="en-US" sz="1600" u="sng" dirty="0">
                        <a:solidFill>
                          <a:schemeClr val="accent1"/>
                        </a:solidFill>
                      </a:endParaRPr>
                    </a:p>
                  </a:txBody>
                  <a:tcPr/>
                </a:tc>
                <a:tc>
                  <a:txBody>
                    <a:bodyPr/>
                    <a:lstStyle/>
                    <a:p>
                      <a:pPr lvl="1">
                        <a:spcAft>
                          <a:spcPts val="300"/>
                        </a:spcAft>
                      </a:pPr>
                      <a:r>
                        <a:rPr lang="en-US" sz="1800" b="1" kern="1200" dirty="0">
                          <a:solidFill>
                            <a:schemeClr val="tx1"/>
                          </a:solidFill>
                          <a:effectLst/>
                          <a:latin typeface="+mn-lt"/>
                          <a:ea typeface="+mn-ea"/>
                          <a:cs typeface="+mn-cs"/>
                          <a:hlinkClick r:id="rId7" action="ppaction://hlinksldjump"/>
                        </a:rPr>
                        <a:t>2.3 Screening</a:t>
                      </a:r>
                      <a:r>
                        <a:rPr lang="en-US" sz="1600" dirty="0">
                          <a:effectLst/>
                          <a:hlinkClick r:id="rId7" action="ppaction://hlinksldjump"/>
                        </a:rPr>
                        <a:t> </a:t>
                      </a:r>
                      <a:endParaRPr lang="en-US" sz="1600" dirty="0">
                        <a:effectLst/>
                      </a:endParaRPr>
                    </a:p>
                    <a:p>
                      <a:pPr lvl="1">
                        <a:spcAft>
                          <a:spcPts val="300"/>
                        </a:spcAft>
                      </a:pPr>
                      <a:r>
                        <a:rPr lang="en-US" sz="1800" b="1" kern="1200" dirty="0">
                          <a:solidFill>
                            <a:schemeClr val="tx1"/>
                          </a:solidFill>
                          <a:effectLst/>
                          <a:latin typeface="+mn-lt"/>
                          <a:ea typeface="+mn-ea"/>
                          <a:cs typeface="+mn-cs"/>
                          <a:hlinkClick r:id="rId8" action="ppaction://hlinksldjump"/>
                        </a:rPr>
                        <a:t>2.4 Request for Assistance</a:t>
                      </a:r>
                      <a:r>
                        <a:rPr lang="en-US" sz="1600" dirty="0">
                          <a:effectLst/>
                          <a:hlinkClick r:id="rId8" action="ppaction://hlinksldjump"/>
                        </a:rPr>
                        <a:t> </a:t>
                      </a:r>
                      <a:endParaRPr lang="en-US" sz="1600" dirty="0">
                        <a:effectLst/>
                      </a:endParaRPr>
                    </a:p>
                    <a:p>
                      <a:pPr lvl="1">
                        <a:spcAft>
                          <a:spcPts val="300"/>
                        </a:spcAft>
                      </a:pPr>
                      <a:r>
                        <a:rPr lang="en-US" sz="1800" b="1" kern="1200" dirty="0">
                          <a:solidFill>
                            <a:schemeClr val="tx1"/>
                          </a:solidFill>
                          <a:effectLst/>
                          <a:latin typeface="+mn-lt"/>
                          <a:ea typeface="+mn-ea"/>
                          <a:cs typeface="+mn-cs"/>
                          <a:hlinkClick r:id="rId9" action="ppaction://hlinksldjump"/>
                        </a:rPr>
                        <a:t>2.5 Options for Tier 2 Interventions</a:t>
                      </a:r>
                      <a:r>
                        <a:rPr lang="en-US" sz="1600" dirty="0">
                          <a:effectLst/>
                          <a:hlinkClick r:id="rId9" action="ppaction://hlinksldjump"/>
                        </a:rPr>
                        <a:t> </a:t>
                      </a:r>
                      <a:endParaRPr lang="en-US" sz="1600" dirty="0">
                        <a:effectLst/>
                      </a:endParaRPr>
                    </a:p>
                    <a:p>
                      <a:pPr lvl="1">
                        <a:spcAft>
                          <a:spcPts val="300"/>
                        </a:spcAft>
                      </a:pPr>
                      <a:r>
                        <a:rPr lang="en-US" sz="1800" b="1" kern="1200" dirty="0">
                          <a:solidFill>
                            <a:schemeClr val="tx1"/>
                          </a:solidFill>
                          <a:effectLst/>
                          <a:latin typeface="+mn-lt"/>
                          <a:ea typeface="+mn-ea"/>
                          <a:cs typeface="+mn-cs"/>
                          <a:hlinkClick r:id="rId10" action="ppaction://hlinksldjump"/>
                        </a:rPr>
                        <a:t>2.6 Decision Rules for Assigning and Exiting Students for Intervention</a:t>
                      </a:r>
                      <a:r>
                        <a:rPr lang="en-US" sz="1600" dirty="0">
                          <a:effectLst/>
                          <a:hlinkClick r:id="rId10" action="ppaction://hlinksldjump"/>
                        </a:rPr>
                        <a:t> </a:t>
                      </a:r>
                      <a:endParaRPr lang="en-US" sz="1600" dirty="0">
                        <a:effectLst/>
                      </a:endParaRPr>
                    </a:p>
                    <a:p>
                      <a:pPr lvl="1">
                        <a:spcAft>
                          <a:spcPts val="300"/>
                        </a:spcAft>
                      </a:pPr>
                      <a:r>
                        <a:rPr lang="en-US" sz="1800" b="1" kern="1200" dirty="0">
                          <a:solidFill>
                            <a:schemeClr val="tx1"/>
                          </a:solidFill>
                          <a:effectLst/>
                          <a:latin typeface="+mn-lt"/>
                          <a:ea typeface="+mn-ea"/>
                          <a:cs typeface="+mn-cs"/>
                          <a:hlinkClick r:id="rId11" action="ppaction://hlinksldjump"/>
                        </a:rPr>
                        <a:t>2.7 Access to Tier 1 Supports</a:t>
                      </a:r>
                      <a:r>
                        <a:rPr lang="en-US" sz="1600" dirty="0">
                          <a:effectLst/>
                          <a:hlinkClick r:id="rId11" action="ppaction://hlinksldjump"/>
                        </a:rPr>
                        <a:t> </a:t>
                      </a:r>
                      <a:endParaRPr lang="en-US" sz="1600" u="sng" dirty="0">
                        <a:solidFill>
                          <a:schemeClr val="accent1"/>
                        </a:solidFill>
                      </a:endParaRPr>
                    </a:p>
                  </a:txBody>
                  <a:tcPr/>
                </a:tc>
                <a:tc>
                  <a:txBody>
                    <a:bodyPr/>
                    <a:lstStyle/>
                    <a:p>
                      <a:r>
                        <a:rPr lang="en-US" sz="1800" b="1" kern="1200" dirty="0">
                          <a:solidFill>
                            <a:schemeClr val="tx1"/>
                          </a:solidFill>
                          <a:effectLst/>
                          <a:latin typeface="+mn-lt"/>
                          <a:ea typeface="+mn-ea"/>
                          <a:cs typeface="+mn-cs"/>
                          <a:hlinkClick r:id="rId12" action="ppaction://hlinksldjump"/>
                        </a:rPr>
                        <a:t>2.8 Orientation and Training</a:t>
                      </a:r>
                      <a:r>
                        <a:rPr lang="en-US" sz="1600" dirty="0">
                          <a:effectLst/>
                          <a:hlinkClick r:id="rId12" action="ppaction://hlinksldjump"/>
                        </a:rPr>
                        <a:t> </a:t>
                      </a:r>
                      <a:endParaRPr lang="en-US" sz="1600" dirty="0">
                        <a:effectLst/>
                      </a:endParaRPr>
                    </a:p>
                    <a:p>
                      <a:r>
                        <a:rPr lang="en-US" sz="1800" b="1" kern="1200" dirty="0">
                          <a:solidFill>
                            <a:schemeClr val="tx1"/>
                          </a:solidFill>
                          <a:effectLst/>
                          <a:latin typeface="+mn-lt"/>
                          <a:ea typeface="+mn-ea"/>
                          <a:cs typeface="+mn-cs"/>
                          <a:hlinkClick r:id="rId13" action="ppaction://hlinksldjump"/>
                        </a:rPr>
                        <a:t>2.9 Level of Use</a:t>
                      </a:r>
                      <a:r>
                        <a:rPr lang="en-US" sz="1600" dirty="0">
                          <a:effectLst/>
                          <a:hlinkClick r:id="rId13" action="ppaction://hlinksldjump"/>
                        </a:rPr>
                        <a:t> </a:t>
                      </a:r>
                      <a:endParaRPr lang="en-US" sz="1600" dirty="0">
                        <a:effectLst/>
                      </a:endParaRPr>
                    </a:p>
                    <a:p>
                      <a:r>
                        <a:rPr lang="en-US" sz="1800" b="1" kern="1200" dirty="0">
                          <a:solidFill>
                            <a:schemeClr val="tx1"/>
                          </a:solidFill>
                          <a:effectLst/>
                          <a:latin typeface="+mn-lt"/>
                          <a:ea typeface="+mn-ea"/>
                          <a:cs typeface="+mn-cs"/>
                          <a:hlinkClick r:id="rId14" action="ppaction://hlinksldjump"/>
                        </a:rPr>
                        <a:t>2.10 Student Engagement</a:t>
                      </a:r>
                      <a:r>
                        <a:rPr lang="en-US" sz="1600" dirty="0">
                          <a:effectLst/>
                          <a:hlinkClick r:id="rId14" action="ppaction://hlinksldjump"/>
                        </a:rPr>
                        <a:t> </a:t>
                      </a:r>
                      <a:endParaRPr lang="en-US" sz="1600" dirty="0">
                        <a:effectLst/>
                      </a:endParaRPr>
                    </a:p>
                    <a:p>
                      <a:r>
                        <a:rPr lang="en-US" sz="1800" b="1" kern="1200" dirty="0">
                          <a:solidFill>
                            <a:schemeClr val="tx1"/>
                          </a:solidFill>
                          <a:effectLst/>
                          <a:latin typeface="+mn-lt"/>
                          <a:ea typeface="+mn-ea"/>
                          <a:cs typeface="+mn-cs"/>
                          <a:hlinkClick r:id="rId15" action="ppaction://hlinksldjump"/>
                        </a:rPr>
                        <a:t>2.11 Family and Community Engagement</a:t>
                      </a:r>
                      <a:r>
                        <a:rPr lang="en-US" sz="1600" dirty="0">
                          <a:effectLst/>
                          <a:hlinkClick r:id="rId15" action="ppaction://hlinksldjump"/>
                        </a:rPr>
                        <a:t> </a:t>
                      </a:r>
                      <a:endParaRPr lang="en-US" sz="1600" dirty="0">
                        <a:effectLst/>
                      </a:endParaRPr>
                    </a:p>
                    <a:p>
                      <a:r>
                        <a:rPr lang="en-US" sz="1800" b="1" kern="1200" dirty="0">
                          <a:solidFill>
                            <a:schemeClr val="tx1"/>
                          </a:solidFill>
                          <a:effectLst/>
                          <a:latin typeface="+mn-lt"/>
                          <a:ea typeface="+mn-ea"/>
                          <a:cs typeface="+mn-cs"/>
                          <a:hlinkClick r:id="rId16" action="ppaction://hlinksldjump"/>
                        </a:rPr>
                        <a:t>2.12 Faculty and Staff Engagement</a:t>
                      </a:r>
                      <a:r>
                        <a:rPr lang="en-US" sz="1600" dirty="0">
                          <a:effectLst/>
                          <a:hlinkClick r:id="rId16" action="ppaction://hlinksldjump"/>
                        </a:rPr>
                        <a:t> </a:t>
                      </a:r>
                      <a:endParaRPr lang="en-US" sz="1600" dirty="0">
                        <a:effectLst/>
                      </a:endParaRPr>
                    </a:p>
                    <a:p>
                      <a:endParaRPr lang="en-US" sz="1600" u="sng" dirty="0">
                        <a:solidFill>
                          <a:schemeClr val="accent1"/>
                        </a:solidFill>
                      </a:endParaRPr>
                    </a:p>
                  </a:txBody>
                  <a:tcPr/>
                </a:tc>
                <a:tc>
                  <a:txBody>
                    <a:bodyPr/>
                    <a:lstStyle/>
                    <a:p>
                      <a:pPr lvl="1"/>
                      <a:r>
                        <a:rPr lang="en-US" sz="1800" b="1" kern="1200" dirty="0">
                          <a:solidFill>
                            <a:schemeClr val="tx1"/>
                          </a:solidFill>
                          <a:effectLst/>
                          <a:latin typeface="+mn-lt"/>
                          <a:ea typeface="+mn-ea"/>
                          <a:cs typeface="+mn-cs"/>
                          <a:hlinkClick r:id="rId17" action="ppaction://hlinksldjump"/>
                        </a:rPr>
                        <a:t>2.13 Decision Making with Student Performance Data</a:t>
                      </a:r>
                      <a:endParaRPr lang="en-US" sz="1800" b="1" kern="1200" dirty="0">
                        <a:solidFill>
                          <a:schemeClr val="tx1"/>
                        </a:solidFill>
                        <a:effectLst/>
                        <a:latin typeface="+mn-lt"/>
                        <a:ea typeface="+mn-ea"/>
                        <a:cs typeface="+mn-cs"/>
                      </a:endParaRPr>
                    </a:p>
                    <a:p>
                      <a:pPr lvl="1"/>
                      <a:r>
                        <a:rPr lang="en-US" sz="1800" b="1" kern="1200" dirty="0">
                          <a:solidFill>
                            <a:schemeClr val="tx1"/>
                          </a:solidFill>
                          <a:effectLst/>
                          <a:latin typeface="+mn-lt"/>
                          <a:ea typeface="+mn-ea"/>
                          <a:cs typeface="+mn-cs"/>
                          <a:hlinkClick r:id="rId18" action="ppaction://hlinksldjump"/>
                        </a:rPr>
                        <a:t>2.14 Decision Making with Fidelity Data</a:t>
                      </a:r>
                      <a:r>
                        <a:rPr lang="en-US" sz="1600" dirty="0">
                          <a:effectLst/>
                          <a:hlinkClick r:id="rId18" action="ppaction://hlinksldjump"/>
                        </a:rPr>
                        <a:t> </a:t>
                      </a:r>
                      <a:endParaRPr lang="en-US" sz="1600" dirty="0">
                        <a:effectLst/>
                      </a:endParaRPr>
                    </a:p>
                    <a:p>
                      <a:pPr lvl="1"/>
                      <a:r>
                        <a:rPr lang="en-US" sz="1800" b="1" kern="1200" dirty="0">
                          <a:solidFill>
                            <a:schemeClr val="tx1"/>
                          </a:solidFill>
                          <a:effectLst/>
                          <a:latin typeface="+mn-lt"/>
                          <a:ea typeface="+mn-ea"/>
                          <a:cs typeface="+mn-cs"/>
                          <a:hlinkClick r:id="rId19" action="ppaction://hlinksldjump"/>
                        </a:rPr>
                        <a:t>2.15 Evaluation Plan</a:t>
                      </a:r>
                      <a:r>
                        <a:rPr lang="en-US" sz="1600" dirty="0">
                          <a:effectLst/>
                          <a:hlinkClick r:id="rId19" action="ppaction://hlinksldjump"/>
                        </a:rPr>
                        <a:t> </a:t>
                      </a:r>
                      <a:endParaRPr lang="en-US" sz="1600" u="sng" dirty="0">
                        <a:solidFill>
                          <a:schemeClr val="accent1"/>
                        </a:solidFill>
                      </a:endParaRPr>
                    </a:p>
                    <a:p>
                      <a:pPr lvl="1"/>
                      <a:endParaRPr lang="en-US" sz="1600" u="sng" dirty="0">
                        <a:solidFill>
                          <a:schemeClr val="accent1"/>
                        </a:solidFill>
                      </a:endParaRPr>
                    </a:p>
                    <a:p>
                      <a:pPr lvl="1"/>
                      <a:endParaRPr lang="en-US" sz="1600" u="sng" dirty="0">
                        <a:solidFill>
                          <a:schemeClr val="accent1"/>
                        </a:solidFill>
                      </a:endParaRPr>
                    </a:p>
                    <a:p>
                      <a:endParaRPr lang="en-US" sz="1600" u="sng" dirty="0">
                        <a:solidFill>
                          <a:schemeClr val="accent1"/>
                        </a:solidFill>
                      </a:endParaRPr>
                    </a:p>
                  </a:txBody>
                  <a:tcPr/>
                </a:tc>
                <a:extLst>
                  <a:ext uri="{0D108BD9-81ED-4DB2-BD59-A6C34878D82A}">
                    <a16:rowId xmlns:a16="http://schemas.microsoft.com/office/drawing/2014/main" val="2502828014"/>
                  </a:ext>
                </a:extLst>
              </a:tr>
            </a:tbl>
          </a:graphicData>
        </a:graphic>
      </p:graphicFrame>
      <p:pic>
        <p:nvPicPr>
          <p:cNvPr id="3" name="Recorded Sound">
            <a:hlinkClick r:id="" action="ppaction://media"/>
            <a:extLst>
              <a:ext uri="{FF2B5EF4-FFF2-40B4-BE49-F238E27FC236}">
                <a16:creationId xmlns:a16="http://schemas.microsoft.com/office/drawing/2014/main" id="{2FD72BCE-C378-6285-9092-E81544C3443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241742" y="5848418"/>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028474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C7B4-D2E1-4D0A-1C31-2E5599C6B129}"/>
              </a:ext>
            </a:extLst>
          </p:cNvPr>
          <p:cNvSpPr>
            <a:spLocks noGrp="1"/>
          </p:cNvSpPr>
          <p:nvPr>
            <p:ph type="title"/>
          </p:nvPr>
        </p:nvSpPr>
        <p:spPr/>
        <p:txBody>
          <a:bodyPr/>
          <a:lstStyle/>
          <a:p>
            <a:r>
              <a:rPr lang="en-US" dirty="0"/>
              <a:t>Preparation for Administration</a:t>
            </a:r>
          </a:p>
        </p:txBody>
      </p:sp>
      <p:sp>
        <p:nvSpPr>
          <p:cNvPr id="4" name="Content Placeholder 2">
            <a:extLst>
              <a:ext uri="{FF2B5EF4-FFF2-40B4-BE49-F238E27FC236}">
                <a16:creationId xmlns:a16="http://schemas.microsoft.com/office/drawing/2014/main" id="{9B656FEE-82E2-9FEA-A8A7-0E4EBA32A821}"/>
              </a:ext>
            </a:extLst>
          </p:cNvPr>
          <p:cNvSpPr>
            <a:spLocks noGrp="1"/>
          </p:cNvSpPr>
          <p:nvPr>
            <p:ph idx="1"/>
          </p:nvPr>
        </p:nvSpPr>
        <p:spPr>
          <a:xfrm>
            <a:off x="838200" y="1825625"/>
            <a:ext cx="10515600" cy="4351338"/>
          </a:xfrm>
        </p:spPr>
        <p:txBody>
          <a:bodyPr/>
          <a:lstStyle/>
          <a:p>
            <a:r>
              <a:rPr lang="en-US" dirty="0"/>
              <a:t>Assemble or add relevant personnel</a:t>
            </a:r>
          </a:p>
          <a:p>
            <a:r>
              <a:rPr lang="en-US" dirty="0"/>
              <a:t>Increase familiarity with the Targeted Intervention Reference Guide (Appendix C)</a:t>
            </a:r>
          </a:p>
          <a:p>
            <a:r>
              <a:rPr lang="en-US" dirty="0"/>
              <a:t>Access the existing Tier II data (if in place)</a:t>
            </a:r>
          </a:p>
          <a:p>
            <a:r>
              <a:rPr lang="en-US" dirty="0"/>
              <a:t>Access the existing Annual Evaluation Plan </a:t>
            </a:r>
          </a:p>
          <a:p>
            <a:pPr marL="0" indent="0">
              <a:buNone/>
            </a:pPr>
            <a:r>
              <a:rPr lang="en-US" dirty="0"/>
              <a:t>   (if in place)</a:t>
            </a:r>
          </a:p>
        </p:txBody>
      </p:sp>
      <p:pic>
        <p:nvPicPr>
          <p:cNvPr id="3" name="Recorded Sound">
            <a:hlinkClick r:id="" action="ppaction://media"/>
            <a:extLst>
              <a:ext uri="{FF2B5EF4-FFF2-40B4-BE49-F238E27FC236}">
                <a16:creationId xmlns:a16="http://schemas.microsoft.com/office/drawing/2014/main" id="{797A0107-4ACC-6CCD-EA62-AB6DC7923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87216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7012AC1E-E709-614A-BB80-9126F83B1372}"/>
              </a:ext>
            </a:extLst>
          </p:cNvPr>
          <p:cNvPicPr>
            <a:picLocks noChangeAspect="1"/>
          </p:cNvPicPr>
          <p:nvPr/>
        </p:nvPicPr>
        <p:blipFill>
          <a:blip r:embed="rId6"/>
          <a:stretch>
            <a:fillRect/>
          </a:stretch>
        </p:blipFill>
        <p:spPr>
          <a:xfrm>
            <a:off x="7429500" y="2920394"/>
            <a:ext cx="3716482" cy="3077711"/>
          </a:xfrm>
          <a:prstGeom prst="rect">
            <a:avLst/>
          </a:prstGeom>
        </p:spPr>
      </p:pic>
    </p:spTree>
    <p:extLst>
      <p:ext uri="{BB962C8B-B14F-4D97-AF65-F5344CB8AC3E}">
        <p14:creationId xmlns:p14="http://schemas.microsoft.com/office/powerpoint/2010/main" val="344665877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 Feature Number and Name</a:t>
            </a:r>
          </a:p>
        </p:txBody>
      </p:sp>
      <p:graphicFrame>
        <p:nvGraphicFramePr>
          <p:cNvPr id="4" name="Content Placeholder 3"/>
          <p:cNvGraphicFramePr>
            <a:graphicFrameLocks noGrp="1"/>
          </p:cNvGraphicFramePr>
          <p:nvPr>
            <p:ph idx="1"/>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Name</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2400" b="0" kern="1200" dirty="0">
                          <a:solidFill>
                            <a:schemeClr val="tx1"/>
                          </a:solidFill>
                          <a:effectLst/>
                        </a:rPr>
                        <a:t>Feature Description</a:t>
                      </a:r>
                    </a:p>
                    <a:p>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p:cNvSpPr/>
          <p:nvPr/>
        </p:nvSpPr>
        <p:spPr>
          <a:xfrm>
            <a:off x="3650720" y="2876689"/>
            <a:ext cx="4486193" cy="130353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An explanation of the main idea for this feature</a:t>
            </a:r>
          </a:p>
          <a:p>
            <a:pPr algn="ctr"/>
            <a:r>
              <a:rPr lang="en-US" b="1" dirty="0">
                <a:solidFill>
                  <a:schemeClr val="tx1"/>
                </a:solidFill>
              </a:rPr>
              <a:t> </a:t>
            </a:r>
          </a:p>
          <a:p>
            <a:pPr algn="ctr"/>
            <a:endParaRPr lang="en-US" dirty="0">
              <a:solidFill>
                <a:schemeClr val="tx1"/>
              </a:solidFill>
            </a:endParaRPr>
          </a:p>
        </p:txBody>
      </p:sp>
      <p:pic>
        <p:nvPicPr>
          <p:cNvPr id="3" name="Recorded Sound">
            <a:hlinkClick r:id="" action="ppaction://media"/>
            <a:extLst>
              <a:ext uri="{FF2B5EF4-FFF2-40B4-BE49-F238E27FC236}">
                <a16:creationId xmlns:a16="http://schemas.microsoft.com/office/drawing/2014/main" id="{68F9C78D-1E66-8183-0727-0DDDCC7A0E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602249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68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theme/theme1.xml><?xml version="1.0" encoding="utf-8"?>
<a:theme xmlns:a="http://schemas.openxmlformats.org/drawingml/2006/main" name="PBISApps 2017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BISApps PowerPoint Templates" id="{A3028905-A28B-5740-B533-B154DFBA4A01}" vid="{E02CAA40-9E88-CD44-A415-6BA4CBFFCA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6bbdb58-a4ad-4aee-bcf6-1de1c1741447">T3QXJCDNPQEZ-26-178</_dlc_DocId>
    <_dlc_DocIdUrl xmlns="76bbdb58-a4ad-4aee-bcf6-1de1c1741447">
      <Url>https://www.pbisapps.org/Resources/_layouts/15/DocIdRedir.aspx?ID=T3QXJCDNPQEZ-26-178</Url>
      <Description>T3QXJCDNPQEZ-26-178</Description>
    </_dlc_DocIdUrl>
    <Published_x0020_Date xmlns="0e2fb67b-e1dd-428e-9685-33e2fb9725ef">2019-02-14T08:00:00+00:00</Published_x0020_Date>
    <Category xmlns="a27bf76d-08e9-4632-8cf1-0e7e58832f8c">Training Materials</Category>
    <Featured_x003f_ xmlns="76bbdb58-a4ad-4aee-bcf6-1de1c1741447">true</Featured_x003f_>
    <TaxCatchAll xmlns="76bbdb58-a4ad-4aee-bcf6-1de1c1741447"/>
    <TaxKeywordTaxHTField xmlns="76bbdb58-a4ad-4aee-bcf6-1de1c1741447">
      <Terms xmlns="http://schemas.microsoft.com/office/infopath/2007/PartnerControls"/>
    </TaxKeywordTaxHTField>
    <RoutingRuleDescription xmlns="http://schemas.microsoft.com/sharepoint/v3">This presentation prepares coaches and facilitators who will be guiding administration and use of the TFI with school teams.</RoutingRuleDescription>
    <Archive_x003f_ xmlns="76bbdb58-a4ad-4aee-bcf6-1de1c1741447">false</Archive_x003f_>
    <Training_x0020_Application xmlns="76bbdb58-a4ad-4aee-bcf6-1de1c1741447">
      <Value>PBIS Assessment</Value>
    </Training_x0020_Applicati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6CCC1422A2649885C0F02FE4AAF79" ma:contentTypeVersion="11" ma:contentTypeDescription="Create a new document." ma:contentTypeScope="" ma:versionID="2296c7cb48de35ed667f9ab17575d7ab">
  <xsd:schema xmlns:xsd="http://www.w3.org/2001/XMLSchema" xmlns:xs="http://www.w3.org/2001/XMLSchema" xmlns:p="http://schemas.microsoft.com/office/2006/metadata/properties" xmlns:ns1="http://schemas.microsoft.com/sharepoint/v3" xmlns:ns2="76bbdb58-a4ad-4aee-bcf6-1de1c1741447" xmlns:ns3="0e2fb67b-e1dd-428e-9685-33e2fb9725ef" xmlns:ns4="a27bf76d-08e9-4632-8cf1-0e7e58832f8c" targetNamespace="http://schemas.microsoft.com/office/2006/metadata/properties" ma:root="true" ma:fieldsID="d4c5cb1dbeca12f30e3bc59c6cc829d0" ns1:_="" ns2:_="" ns3:_="" ns4:_="">
    <xsd:import namespace="http://schemas.microsoft.com/sharepoint/v3"/>
    <xsd:import namespace="76bbdb58-a4ad-4aee-bcf6-1de1c1741447"/>
    <xsd:import namespace="0e2fb67b-e1dd-428e-9685-33e2fb9725ef"/>
    <xsd:import namespace="a27bf76d-08e9-4632-8cf1-0e7e58832f8c"/>
    <xsd:element name="properties">
      <xsd:complexType>
        <xsd:sequence>
          <xsd:element name="documentManagement">
            <xsd:complexType>
              <xsd:all>
                <xsd:element ref="ns2:_dlc_DocId" minOccurs="0"/>
                <xsd:element ref="ns2:_dlc_DocIdUrl" minOccurs="0"/>
                <xsd:element ref="ns2:_dlc_DocIdPersistId" minOccurs="0"/>
                <xsd:element ref="ns2:Training_x0020_Application" minOccurs="0"/>
                <xsd:element ref="ns1:RoutingRuleDescription"/>
                <xsd:element ref="ns3:Published_x0020_Date" minOccurs="0"/>
                <xsd:element ref="ns2:TaxKeywordTaxHTField" minOccurs="0"/>
                <xsd:element ref="ns2:TaxCatchAll" minOccurs="0"/>
                <xsd:element ref="ns2:Featured_x003f_" minOccurs="0"/>
                <xsd:element ref="ns2:Archive_x003f_" minOccurs="0"/>
                <xsd:element ref="ns4: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2" ma:displayName="Description" ma:internalName="RoutingRule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bbdb58-a4ad-4aee-bcf6-1de1c174144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raining_x0020_Application" ma:index="11" nillable="true" ma:displayName="PBISApps Application" ma:default="SWIS" ma:internalName="Training_x0020_Application">
      <xsd:complexType>
        <xsd:complexContent>
          <xsd:extension base="dms:MultiChoice">
            <xsd:sequence>
              <xsd:element name="Value" maxOccurs="unbounded" minOccurs="0" nillable="true">
                <xsd:simpleType>
                  <xsd:restriction base="dms:Choice">
                    <xsd:enumeration value="SWIS"/>
                    <xsd:enumeration value="CICO-SWIS"/>
                    <xsd:enumeration value="ISIS-SWIS"/>
                    <xsd:enumeration value="SAMI"/>
                    <xsd:enumeration value="PBIS Assessment"/>
                    <xsd:enumeration value="PBIS Evaluation"/>
                    <xsd:enumeration value="Other"/>
                  </xsd:restriction>
                </xsd:simpleType>
              </xsd:element>
            </xsd:sequence>
          </xsd:extension>
        </xsd:complexContent>
      </xsd:complexType>
    </xsd:element>
    <xsd:element name="TaxKeywordTaxHTField" ma:index="15"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e3716bd5-4771-4b01-9698-b6ef8824b3e9}" ma:internalName="TaxCatchAll" ma:showField="CatchAllData" ma:web="76bbdb58-a4ad-4aee-bcf6-1de1c1741447">
      <xsd:complexType>
        <xsd:complexContent>
          <xsd:extension base="dms:MultiChoiceLookup">
            <xsd:sequence>
              <xsd:element name="Value" type="dms:Lookup" maxOccurs="unbounded" minOccurs="0" nillable="true"/>
            </xsd:sequence>
          </xsd:extension>
        </xsd:complexContent>
      </xsd:complexType>
    </xsd:element>
    <xsd:element name="Featured_x003f_" ma:index="17" nillable="true" ma:displayName="Featured?" ma:default="0" ma:internalName="Featured_x003F_">
      <xsd:simpleType>
        <xsd:restriction base="dms:Boolean"/>
      </xsd:simpleType>
    </xsd:element>
    <xsd:element name="Archive_x003f_" ma:index="18" nillable="true" ma:displayName="Archive?" ma:default="0" ma:internalName="Archive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e2fb67b-e1dd-428e-9685-33e2fb9725ef" elementFormDefault="qualified">
    <xsd:import namespace="http://schemas.microsoft.com/office/2006/documentManagement/types"/>
    <xsd:import namespace="http://schemas.microsoft.com/office/infopath/2007/PartnerControls"/>
    <xsd:element name="Published_x0020_Date" ma:index="13" nillable="true" ma:displayName="Revision Date" ma:default="[today]" ma:format="DateOnly" ma:internalName="Published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27bf76d-08e9-4632-8cf1-0e7e58832f8c" elementFormDefault="qualified">
    <xsd:import namespace="http://schemas.microsoft.com/office/2006/documentManagement/types"/>
    <xsd:import namespace="http://schemas.microsoft.com/office/infopath/2007/PartnerControls"/>
    <xsd:element name="Category" ma:index="19" ma:displayName="Category" ma:default="Forms" ma:format="Dropdown" ma:internalName="Category">
      <xsd:simpleType>
        <xsd:restriction base="dms:Choice">
          <xsd:enumeration value="Forms"/>
          <xsd:enumeration value="Manuals"/>
          <xsd:enumeration value="Miscellaneous Supporting Material"/>
          <xsd:enumeration value="Policies"/>
          <xsd:enumeration value="Samples and Templates"/>
          <xsd:enumeration value="Training Material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79E1E0B-CE90-4D06-B79D-00C2C13B4235}">
  <ds:schemaRefs>
    <ds:schemaRef ds:uri="http://schemas.microsoft.com/office/2006/metadata/properties"/>
    <ds:schemaRef ds:uri="http://schemas.microsoft.com/office/infopath/2007/PartnerControls"/>
    <ds:schemaRef ds:uri="http://schemas.microsoft.com/sharepoint/v3/fields"/>
    <ds:schemaRef ds:uri="d1a46c25-e8de-455b-b95f-416834b9728c"/>
    <ds:schemaRef ds:uri="76bbdb58-a4ad-4aee-bcf6-1de1c1741447"/>
    <ds:schemaRef ds:uri="0e2fb67b-e1dd-428e-9685-33e2fb9725ef"/>
    <ds:schemaRef ds:uri="a27bf76d-08e9-4632-8cf1-0e7e58832f8c"/>
    <ds:schemaRef ds:uri="http://schemas.microsoft.com/sharepoint/v3"/>
  </ds:schemaRefs>
</ds:datastoreItem>
</file>

<file path=customXml/itemProps2.xml><?xml version="1.0" encoding="utf-8"?>
<ds:datastoreItem xmlns:ds="http://schemas.openxmlformats.org/officeDocument/2006/customXml" ds:itemID="{4E4337A4-9932-46CF-9AAE-675BE73493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bbdb58-a4ad-4aee-bcf6-1de1c1741447"/>
    <ds:schemaRef ds:uri="0e2fb67b-e1dd-428e-9685-33e2fb9725ef"/>
    <ds:schemaRef ds:uri="a27bf76d-08e9-4632-8cf1-0e7e58832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9CB722-5A4F-4FBE-A83B-31DC3E82018C}">
  <ds:schemaRefs>
    <ds:schemaRef ds:uri="http://schemas.microsoft.com/sharepoint/v3/contenttype/forms"/>
  </ds:schemaRefs>
</ds:datastoreItem>
</file>

<file path=customXml/itemProps4.xml><?xml version="1.0" encoding="utf-8"?>
<ds:datastoreItem xmlns:ds="http://schemas.openxmlformats.org/officeDocument/2006/customXml" ds:itemID="{FD8B831D-B737-4FBB-A179-47A38556110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PBISApps 2017 (Blue)</Template>
  <TotalTime>17331</TotalTime>
  <Words>9638</Words>
  <Application>Microsoft Office PowerPoint</Application>
  <PresentationFormat>Widescreen</PresentationFormat>
  <Paragraphs>818</Paragraphs>
  <Slides>45</Slides>
  <Notes>44</Notes>
  <HiddenSlides>0</HiddenSlides>
  <MMClips>59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Courier New</vt:lpstr>
      <vt:lpstr>Open Sans</vt:lpstr>
      <vt:lpstr>Times New Roman</vt:lpstr>
      <vt:lpstr>Wingdings</vt:lpstr>
      <vt:lpstr>PBISApps 2017 (Blue)</vt:lpstr>
      <vt:lpstr> Tiered Fidelity Inventory (TFI) 3.0: Preparing and Scoring Tier 2 Items </vt:lpstr>
      <vt:lpstr>Purpose of this Resource: </vt:lpstr>
      <vt:lpstr>Overview of the TFI</vt:lpstr>
      <vt:lpstr>TFI Tier 2 Administration Process</vt:lpstr>
      <vt:lpstr>PBIS Assessment</vt:lpstr>
      <vt:lpstr>Glossary and Acronym Key</vt:lpstr>
      <vt:lpstr>Tier 2: Targeted Interventions</vt:lpstr>
      <vt:lpstr>Preparation for Administration</vt:lpstr>
      <vt:lpstr>TFI Feature Number and Name</vt:lpstr>
      <vt:lpstr>TFI Feature Number and Name</vt:lpstr>
      <vt:lpstr>2.1 Team Composition</vt:lpstr>
      <vt:lpstr>2.1 Team Composition</vt:lpstr>
      <vt:lpstr>2.2 Team Operating Procedures</vt:lpstr>
      <vt:lpstr>2.2 Team Operating Procedures</vt:lpstr>
      <vt:lpstr>2.3 Screening</vt:lpstr>
      <vt:lpstr>2.3 Screening</vt:lpstr>
      <vt:lpstr>2.4 Request for Assistance</vt:lpstr>
      <vt:lpstr>2.4 Request for Assistance</vt:lpstr>
      <vt:lpstr>2.5 Options for Tier II Interventions</vt:lpstr>
      <vt:lpstr>2.5 Options for Tier II Interventions</vt:lpstr>
      <vt:lpstr>Tier II: Targeted Interventions Reference Guide (Appendix C)</vt:lpstr>
      <vt:lpstr>2.5 Options for Tier II Interventions Considerations</vt:lpstr>
      <vt:lpstr>2.6 Decision Rules for Assigning &amp; Existing Students for Intervention</vt:lpstr>
      <vt:lpstr>2.6 Decision Rules for Assigning &amp; Existing Students for Intervention</vt:lpstr>
      <vt:lpstr>2.7 Access to Tier 1 Supports</vt:lpstr>
      <vt:lpstr>2.7 Access to Tier 1 Supports</vt:lpstr>
      <vt:lpstr>2.8 Orientation and Training</vt:lpstr>
      <vt:lpstr>2.8 Orientation and Training</vt:lpstr>
      <vt:lpstr>2.9 Level of Use </vt:lpstr>
      <vt:lpstr>2.9 Level of Use </vt:lpstr>
      <vt:lpstr>2.10 Student Engagement </vt:lpstr>
      <vt:lpstr>2.10 Student Engagement </vt:lpstr>
      <vt:lpstr>2.11 Family and Community Engagement </vt:lpstr>
      <vt:lpstr>2.11 Family and Community Engagement </vt:lpstr>
      <vt:lpstr>2.12 Faculty and Staff Engagement </vt:lpstr>
      <vt:lpstr>2.12 Faculty and Staff Engagement </vt:lpstr>
      <vt:lpstr>2.13 Decision Making with Student Performance Data</vt:lpstr>
      <vt:lpstr>2.13 Decision Making with Student Performance Data</vt:lpstr>
      <vt:lpstr>Student Performance Data Considerations</vt:lpstr>
      <vt:lpstr>2.14 Decision Making with Fidelity Data</vt:lpstr>
      <vt:lpstr>2.14 Decision Making with Fidelity Data</vt:lpstr>
      <vt:lpstr>2.15 Evaluation Plan</vt:lpstr>
      <vt:lpstr>2.15 Evaluation Plan</vt:lpstr>
      <vt:lpstr>Example Tier II Annual 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Celeste Dickey</dc:creator>
  <cp:keywords/>
  <cp:lastModifiedBy>Alan Cook</cp:lastModifiedBy>
  <cp:revision>131</cp:revision>
  <dcterms:created xsi:type="dcterms:W3CDTF">2018-03-15T19:08:39Z</dcterms:created>
  <dcterms:modified xsi:type="dcterms:W3CDTF">2025-03-17T20:50:01Z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56aa2597-46a4-4582-8cfb-e73c956c21ce</vt:lpwstr>
  </property>
  <property fmtid="{D5CDD505-2E9C-101B-9397-08002B2CF9AE}" pid="3" name="ContentTypeId">
    <vt:lpwstr>0x010100AD06CCC1422A2649885C0F02FE4AAF79</vt:lpwstr>
  </property>
  <property fmtid="{D5CDD505-2E9C-101B-9397-08002B2CF9AE}" pid="4" name="TaxKeyword">
    <vt:lpwstr/>
  </property>
</Properties>
</file>