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5"/>
  </p:sldMasterIdLst>
  <p:notesMasterIdLst>
    <p:notesMasterId r:id="rId67"/>
  </p:notesMasterIdLst>
  <p:handoutMasterIdLst>
    <p:handoutMasterId r:id="rId68"/>
  </p:handoutMasterIdLst>
  <p:sldIdLst>
    <p:sldId id="256" r:id="rId6"/>
    <p:sldId id="257" r:id="rId7"/>
    <p:sldId id="344" r:id="rId8"/>
    <p:sldId id="343" r:id="rId9"/>
    <p:sldId id="348" r:id="rId10"/>
    <p:sldId id="355" r:id="rId11"/>
    <p:sldId id="262" r:id="rId12"/>
    <p:sldId id="349" r:id="rId13"/>
    <p:sldId id="346" r:id="rId14"/>
    <p:sldId id="350" r:id="rId15"/>
    <p:sldId id="352" r:id="rId16"/>
    <p:sldId id="351" r:id="rId17"/>
    <p:sldId id="353" r:id="rId18"/>
    <p:sldId id="347" r:id="rId19"/>
    <p:sldId id="354" r:id="rId20"/>
    <p:sldId id="300" r:id="rId21"/>
    <p:sldId id="280" r:id="rId22"/>
    <p:sldId id="302" r:id="rId23"/>
    <p:sldId id="303" r:id="rId24"/>
    <p:sldId id="304" r:id="rId25"/>
    <p:sldId id="305" r:id="rId26"/>
    <p:sldId id="306" r:id="rId27"/>
    <p:sldId id="298"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42" r:id="rId43"/>
    <p:sldId id="321" r:id="rId44"/>
    <p:sldId id="322" r:id="rId45"/>
    <p:sldId id="323" r:id="rId46"/>
    <p:sldId id="324" r:id="rId47"/>
    <p:sldId id="325" r:id="rId48"/>
    <p:sldId id="326" r:id="rId49"/>
    <p:sldId id="327" r:id="rId50"/>
    <p:sldId id="328" r:id="rId51"/>
    <p:sldId id="329" r:id="rId52"/>
    <p:sldId id="330" r:id="rId53"/>
    <p:sldId id="331" r:id="rId54"/>
    <p:sldId id="332" r:id="rId55"/>
    <p:sldId id="333" r:id="rId56"/>
    <p:sldId id="334" r:id="rId57"/>
    <p:sldId id="335" r:id="rId58"/>
    <p:sldId id="336" r:id="rId59"/>
    <p:sldId id="337" r:id="rId60"/>
    <p:sldId id="338" r:id="rId61"/>
    <p:sldId id="339" r:id="rId62"/>
    <p:sldId id="340" r:id="rId63"/>
    <p:sldId id="341" r:id="rId64"/>
    <p:sldId id="295" r:id="rId65"/>
    <p:sldId id="296" r:id="rId6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36F11-5947-14D3-7DDE-FF04CA9C99AE}" name="Robbie, Karen" initials="" userId="S::karen.robbie@uconn.edu::a0e2d4cb-cdb8-43fd-ac47-453d7da32a99" providerId="AD"/>
  <p188:author id="{55F3164D-6582-BF41-340A-B240BE517D74}" name="Peterson, Nicole" initials="NP" userId="S::nicole.peterson@uconn.edu::ef21a2c0-bf88-433a-a378-66e0b80f2002" providerId="AD"/>
  <p188:author id="{76D5AF95-357F-BEB7-8D50-C8D1260AA39A}" name="Alan Cook" initials="AC" userId="S::acook11@uoregon.edu::3f48f014-a1fc-42a4-92c7-838d340963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8DB970-114D-4431-72B7-C57A39366B43}" v="1" dt="2025-01-19T20:57:56.9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00" autoAdjust="0"/>
    <p:restoredTop sz="87421" autoAdjust="0"/>
  </p:normalViewPr>
  <p:slideViewPr>
    <p:cSldViewPr snapToGrid="0">
      <p:cViewPr varScale="1">
        <p:scale>
          <a:sx n="103" d="100"/>
          <a:sy n="103" d="100"/>
        </p:scale>
        <p:origin x="120" y="30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4" d="100"/>
          <a:sy n="84" d="100"/>
        </p:scale>
        <p:origin x="193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8/10/relationships/authors" Target="author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BCD81D-CADD-9B41-881A-E2C1E86CE315}" type="doc">
      <dgm:prSet loTypeId="urn:microsoft.com/office/officeart/2005/8/layout/vList5" loCatId="list" qsTypeId="urn:microsoft.com/office/officeart/2005/8/quickstyle/simple1" qsCatId="simple" csTypeId="urn:microsoft.com/office/officeart/2005/8/colors/accent5_1" csCatId="accent5" phldr="1"/>
      <dgm:spPr/>
      <dgm:t>
        <a:bodyPr/>
        <a:lstStyle/>
        <a:p>
          <a:endParaRPr lang="en-US"/>
        </a:p>
      </dgm:t>
    </dgm:pt>
    <dgm:pt modelId="{3A72BB35-E01B-1D42-9008-74EAA5F36E70}">
      <dgm:prSet custT="1">
        <dgm:style>
          <a:lnRef idx="1">
            <a:schemeClr val="accent1"/>
          </a:lnRef>
          <a:fillRef idx="3">
            <a:schemeClr val="accent1"/>
          </a:fillRef>
          <a:effectRef idx="2">
            <a:schemeClr val="accent1"/>
          </a:effectRef>
          <a:fontRef idx="minor">
            <a:schemeClr val="lt1"/>
          </a:fontRef>
        </dgm:style>
      </dgm:prSet>
      <dgm:spPr/>
      <dgm:t>
        <a:bodyPr/>
        <a:lstStyle/>
        <a:p>
          <a:r>
            <a:rPr lang="en-US" sz="2400" b="1" i="0">
              <a:solidFill>
                <a:schemeClr val="bg1"/>
              </a:solidFill>
            </a:rPr>
            <a:t>Why?</a:t>
          </a:r>
          <a:endParaRPr lang="en-US" sz="2400" b="1">
            <a:solidFill>
              <a:schemeClr val="bg1"/>
            </a:solidFill>
          </a:endParaRPr>
        </a:p>
      </dgm:t>
    </dgm:pt>
    <dgm:pt modelId="{26DEFDF0-3BC9-684E-8C00-A1DBAD8A0F56}" type="parTrans" cxnId="{E6F26966-4941-7445-B50B-4BD9B571955B}">
      <dgm:prSet/>
      <dgm:spPr/>
      <dgm:t>
        <a:bodyPr/>
        <a:lstStyle/>
        <a:p>
          <a:endParaRPr lang="en-US"/>
        </a:p>
      </dgm:t>
    </dgm:pt>
    <dgm:pt modelId="{08CCCCB9-84FB-7741-9822-3740CE9FD062}" type="sibTrans" cxnId="{E6F26966-4941-7445-B50B-4BD9B571955B}">
      <dgm:prSet/>
      <dgm:spPr/>
      <dgm:t>
        <a:bodyPr/>
        <a:lstStyle/>
        <a:p>
          <a:endParaRPr lang="en-US"/>
        </a:p>
      </dgm:t>
    </dgm:pt>
    <dgm:pt modelId="{008359F4-22A2-C648-9B40-B645089209A3}">
      <dgm:prSet custT="1"/>
      <dgm:spPr/>
      <dgm:t>
        <a:bodyPr/>
        <a:lstStyle/>
        <a:p>
          <a:r>
            <a:rPr lang="en-US" sz="1800" b="0" i="0"/>
            <a:t>provides a snapshot of schoolwide implementation</a:t>
          </a:r>
          <a:endParaRPr lang="en-US" sz="1800"/>
        </a:p>
      </dgm:t>
    </dgm:pt>
    <dgm:pt modelId="{A12B6513-713B-FF43-8686-382766674796}" type="parTrans" cxnId="{40AA28DA-589D-8746-8E67-F285063B0615}">
      <dgm:prSet/>
      <dgm:spPr/>
      <dgm:t>
        <a:bodyPr/>
        <a:lstStyle/>
        <a:p>
          <a:endParaRPr lang="en-US"/>
        </a:p>
      </dgm:t>
    </dgm:pt>
    <dgm:pt modelId="{D429A5FE-7A9B-4942-B7C2-BBE17CF5B859}" type="sibTrans" cxnId="{40AA28DA-589D-8746-8E67-F285063B0615}">
      <dgm:prSet/>
      <dgm:spPr/>
      <dgm:t>
        <a:bodyPr/>
        <a:lstStyle/>
        <a:p>
          <a:endParaRPr lang="en-US"/>
        </a:p>
      </dgm:t>
    </dgm:pt>
    <dgm:pt modelId="{CCCA836A-5332-8746-BAB8-0B51B6F08EFE}">
      <dgm:prSet custT="1"/>
      <dgm:spPr/>
      <dgm:t>
        <a:bodyPr/>
        <a:lstStyle/>
        <a:p>
          <a:r>
            <a:rPr lang="en-US" sz="1800" b="0" i="0"/>
            <a:t>informs team scoring of key fidelity items on the TFI rubric</a:t>
          </a:r>
          <a:endParaRPr lang="en-US" sz="1800"/>
        </a:p>
      </dgm:t>
    </dgm:pt>
    <dgm:pt modelId="{A80E1C5A-CA95-694A-86AC-48CFFC788BCD}" type="parTrans" cxnId="{05189EE4-1F21-9B4E-A14D-FDF27D206CAF}">
      <dgm:prSet/>
      <dgm:spPr/>
      <dgm:t>
        <a:bodyPr/>
        <a:lstStyle/>
        <a:p>
          <a:endParaRPr lang="en-US"/>
        </a:p>
      </dgm:t>
    </dgm:pt>
    <dgm:pt modelId="{EEC35701-FECE-974C-9612-52C69ED8EF2C}" type="sibTrans" cxnId="{05189EE4-1F21-9B4E-A14D-FDF27D206CAF}">
      <dgm:prSet/>
      <dgm:spPr/>
      <dgm:t>
        <a:bodyPr/>
        <a:lstStyle/>
        <a:p>
          <a:endParaRPr lang="en-US"/>
        </a:p>
      </dgm:t>
    </dgm:pt>
    <dgm:pt modelId="{B7E67BAC-CE48-0F42-B8C2-C55E7D4270A0}">
      <dgm:prSet custT="1"/>
      <dgm:spPr/>
      <dgm:t>
        <a:bodyPr/>
        <a:lstStyle/>
        <a:p>
          <a:r>
            <a:rPr lang="en-US" sz="1800" b="0" i="0" dirty="0"/>
            <a:t>may identify implementation areas for teams to explore more in-depth.</a:t>
          </a:r>
          <a:endParaRPr lang="en-US" sz="1800" dirty="0"/>
        </a:p>
      </dgm:t>
    </dgm:pt>
    <dgm:pt modelId="{3B35FC23-8948-6F4C-A819-57570F9F15AB}" type="parTrans" cxnId="{5DB507C1-09FE-4B45-B0F1-E1B04D33B01A}">
      <dgm:prSet/>
      <dgm:spPr/>
      <dgm:t>
        <a:bodyPr/>
        <a:lstStyle/>
        <a:p>
          <a:endParaRPr lang="en-US"/>
        </a:p>
      </dgm:t>
    </dgm:pt>
    <dgm:pt modelId="{D078C127-02CD-FA46-BF58-4F4D70406C94}" type="sibTrans" cxnId="{5DB507C1-09FE-4B45-B0F1-E1B04D33B01A}">
      <dgm:prSet/>
      <dgm:spPr/>
      <dgm:t>
        <a:bodyPr/>
        <a:lstStyle/>
        <a:p>
          <a:endParaRPr lang="en-US"/>
        </a:p>
      </dgm:t>
    </dgm:pt>
    <dgm:pt modelId="{0294EE6E-F1E5-7247-9363-9D163058B35B}">
      <dgm:prSet custT="1">
        <dgm:style>
          <a:lnRef idx="1">
            <a:schemeClr val="accent1"/>
          </a:lnRef>
          <a:fillRef idx="3">
            <a:schemeClr val="accent1"/>
          </a:fillRef>
          <a:effectRef idx="2">
            <a:schemeClr val="accent1"/>
          </a:effectRef>
          <a:fontRef idx="minor">
            <a:schemeClr val="lt1"/>
          </a:fontRef>
        </dgm:style>
      </dgm:prSet>
      <dgm:spPr/>
      <dgm:t>
        <a:bodyPr/>
        <a:lstStyle/>
        <a:p>
          <a:r>
            <a:rPr lang="en-US" sz="2400" b="1" i="0">
              <a:solidFill>
                <a:schemeClr val="bg1"/>
              </a:solidFill>
            </a:rPr>
            <a:t>When?</a:t>
          </a:r>
          <a:endParaRPr lang="en-US" sz="2400" b="1">
            <a:solidFill>
              <a:schemeClr val="bg1"/>
            </a:solidFill>
          </a:endParaRPr>
        </a:p>
      </dgm:t>
    </dgm:pt>
    <dgm:pt modelId="{73DB1EF0-0DAB-EE47-8BAD-FE574B0A06AA}" type="parTrans" cxnId="{CDB4484C-6A64-1D41-A398-42696F82D21D}">
      <dgm:prSet/>
      <dgm:spPr/>
      <dgm:t>
        <a:bodyPr/>
        <a:lstStyle/>
        <a:p>
          <a:endParaRPr lang="en-US"/>
        </a:p>
      </dgm:t>
    </dgm:pt>
    <dgm:pt modelId="{66A4AC05-12B5-E149-88A4-EBD7876D3B7E}" type="sibTrans" cxnId="{CDB4484C-6A64-1D41-A398-42696F82D21D}">
      <dgm:prSet/>
      <dgm:spPr/>
      <dgm:t>
        <a:bodyPr/>
        <a:lstStyle/>
        <a:p>
          <a:endParaRPr lang="en-US"/>
        </a:p>
      </dgm:t>
    </dgm:pt>
    <dgm:pt modelId="{57DA6BE1-49DC-A142-A141-9F097774AE04}">
      <dgm:prSet custT="1"/>
      <dgm:spPr/>
      <dgm:t>
        <a:bodyPr/>
        <a:lstStyle/>
        <a:p>
          <a:r>
            <a:rPr lang="en-US" sz="1800" b="0" i="0"/>
            <a:t>before completing the TFI</a:t>
          </a:r>
          <a:endParaRPr lang="en-US" sz="1800"/>
        </a:p>
      </dgm:t>
    </dgm:pt>
    <dgm:pt modelId="{36190E0F-7C8D-634E-9E86-A34031D6CE66}" type="parTrans" cxnId="{407A9EC8-C567-0341-8722-3FE379B8687D}">
      <dgm:prSet/>
      <dgm:spPr/>
      <dgm:t>
        <a:bodyPr/>
        <a:lstStyle/>
        <a:p>
          <a:endParaRPr lang="en-US"/>
        </a:p>
      </dgm:t>
    </dgm:pt>
    <dgm:pt modelId="{6C2BB093-F0B7-BF47-971C-BB24A5608E45}" type="sibTrans" cxnId="{407A9EC8-C567-0341-8722-3FE379B8687D}">
      <dgm:prSet/>
      <dgm:spPr/>
      <dgm:t>
        <a:bodyPr/>
        <a:lstStyle/>
        <a:p>
          <a:endParaRPr lang="en-US"/>
        </a:p>
      </dgm:t>
    </dgm:pt>
    <dgm:pt modelId="{C04C2C45-41FD-BC41-B3D6-6BE97377A716}">
      <dgm:prSet custT="1"/>
      <dgm:spPr/>
      <dgm:t>
        <a:bodyPr/>
        <a:lstStyle/>
        <a:p>
          <a:r>
            <a:rPr lang="en-US" sz="1800" b="0" i="0"/>
            <a:t>takes about 20-30 minutes</a:t>
          </a:r>
          <a:endParaRPr lang="en-US" sz="1800"/>
        </a:p>
      </dgm:t>
    </dgm:pt>
    <dgm:pt modelId="{4A4C4C4A-827A-054C-AEA4-B7ACD6927E2E}" type="parTrans" cxnId="{2B62B7A8-F52A-F848-A2DC-6AE2DF3E7618}">
      <dgm:prSet/>
      <dgm:spPr/>
      <dgm:t>
        <a:bodyPr/>
        <a:lstStyle/>
        <a:p>
          <a:endParaRPr lang="en-US"/>
        </a:p>
      </dgm:t>
    </dgm:pt>
    <dgm:pt modelId="{70837F28-3922-714D-B66D-51DB816535B0}" type="sibTrans" cxnId="{2B62B7A8-F52A-F848-A2DC-6AE2DF3E7618}">
      <dgm:prSet/>
      <dgm:spPr/>
      <dgm:t>
        <a:bodyPr/>
        <a:lstStyle/>
        <a:p>
          <a:endParaRPr lang="en-US"/>
        </a:p>
      </dgm:t>
    </dgm:pt>
    <dgm:pt modelId="{FBC32B04-D888-4742-9E70-5651EA08E5E9}">
      <dgm:prSet custT="1">
        <dgm:style>
          <a:lnRef idx="1">
            <a:schemeClr val="accent1"/>
          </a:lnRef>
          <a:fillRef idx="3">
            <a:schemeClr val="accent1"/>
          </a:fillRef>
          <a:effectRef idx="2">
            <a:schemeClr val="accent1"/>
          </a:effectRef>
          <a:fontRef idx="minor">
            <a:schemeClr val="lt1"/>
          </a:fontRef>
        </dgm:style>
      </dgm:prSet>
      <dgm:spPr/>
      <dgm:t>
        <a:bodyPr/>
        <a:lstStyle/>
        <a:p>
          <a:r>
            <a:rPr lang="en-US" sz="2400" b="1" i="0" dirty="0">
              <a:solidFill>
                <a:schemeClr val="bg1"/>
              </a:solidFill>
            </a:rPr>
            <a:t>Who?</a:t>
          </a:r>
          <a:endParaRPr lang="en-US" sz="2400" b="1" dirty="0">
            <a:solidFill>
              <a:schemeClr val="bg1"/>
            </a:solidFill>
          </a:endParaRPr>
        </a:p>
      </dgm:t>
    </dgm:pt>
    <dgm:pt modelId="{9EA4F35F-1FAD-F946-AD24-8B70BDB61BED}" type="parTrans" cxnId="{5CBFC6FD-FEA0-F240-8E40-50E9805CB8DB}">
      <dgm:prSet/>
      <dgm:spPr/>
      <dgm:t>
        <a:bodyPr/>
        <a:lstStyle/>
        <a:p>
          <a:endParaRPr lang="en-US"/>
        </a:p>
      </dgm:t>
    </dgm:pt>
    <dgm:pt modelId="{1FD92181-E01A-3A49-86CC-1D48DFA6D354}" type="sibTrans" cxnId="{5CBFC6FD-FEA0-F240-8E40-50E9805CB8DB}">
      <dgm:prSet/>
      <dgm:spPr/>
      <dgm:t>
        <a:bodyPr/>
        <a:lstStyle/>
        <a:p>
          <a:endParaRPr lang="en-US"/>
        </a:p>
      </dgm:t>
    </dgm:pt>
    <dgm:pt modelId="{1700929D-9B8A-3F4F-B527-3067667117EB}">
      <dgm:prSet custT="1"/>
      <dgm:spPr/>
      <dgm:t>
        <a:bodyPr/>
        <a:lstStyle/>
        <a:p>
          <a:r>
            <a:rPr lang="en-US" sz="1800" b="0" i="0" dirty="0"/>
            <a:t>during formal, annual assessment, an individual who is external to the school (e.g., external coach, coordinator) conducts the walkthrough</a:t>
          </a:r>
          <a:endParaRPr lang="en-US" sz="1800" dirty="0"/>
        </a:p>
      </dgm:t>
    </dgm:pt>
    <dgm:pt modelId="{EBFE3619-067F-4640-B621-C3C8BD6FCDC8}" type="parTrans" cxnId="{27BDF52C-65BD-C045-9F25-FD920B1311DB}">
      <dgm:prSet/>
      <dgm:spPr/>
      <dgm:t>
        <a:bodyPr/>
        <a:lstStyle/>
        <a:p>
          <a:endParaRPr lang="en-US"/>
        </a:p>
      </dgm:t>
    </dgm:pt>
    <dgm:pt modelId="{E22D2C48-2FEC-F548-9AFB-3BD716A4C004}" type="sibTrans" cxnId="{27BDF52C-65BD-C045-9F25-FD920B1311DB}">
      <dgm:prSet/>
      <dgm:spPr/>
      <dgm:t>
        <a:bodyPr/>
        <a:lstStyle/>
        <a:p>
          <a:endParaRPr lang="en-US"/>
        </a:p>
      </dgm:t>
    </dgm:pt>
    <dgm:pt modelId="{92055686-4F49-784E-A2D1-99EA8193777B}">
      <dgm:prSet custT="1"/>
      <dgm:spPr/>
      <dgm:t>
        <a:bodyPr/>
        <a:lstStyle/>
        <a:p>
          <a:r>
            <a:rPr lang="en-US" sz="1800" b="0" i="0" dirty="0"/>
            <a:t>when used as a progress monitoring tool, an individual from the school team completes it</a:t>
          </a:r>
          <a:endParaRPr lang="en-US" sz="1800" dirty="0"/>
        </a:p>
      </dgm:t>
    </dgm:pt>
    <dgm:pt modelId="{52FD6D8D-66F7-FB46-9EED-FFE16C8C6676}" type="parTrans" cxnId="{ECB42B20-FF64-1348-A44B-978F4FBA3B9F}">
      <dgm:prSet/>
      <dgm:spPr/>
      <dgm:t>
        <a:bodyPr/>
        <a:lstStyle/>
        <a:p>
          <a:endParaRPr lang="en-US"/>
        </a:p>
      </dgm:t>
    </dgm:pt>
    <dgm:pt modelId="{9D64296B-E0EA-AF4D-BEF8-CC164DD6D668}" type="sibTrans" cxnId="{ECB42B20-FF64-1348-A44B-978F4FBA3B9F}">
      <dgm:prSet/>
      <dgm:spPr/>
      <dgm:t>
        <a:bodyPr/>
        <a:lstStyle/>
        <a:p>
          <a:endParaRPr lang="en-US"/>
        </a:p>
      </dgm:t>
    </dgm:pt>
    <dgm:pt modelId="{97B3153C-6F81-6348-82B7-02357880AA13}">
      <dgm:prSet custT="1">
        <dgm:style>
          <a:lnRef idx="1">
            <a:schemeClr val="accent1"/>
          </a:lnRef>
          <a:fillRef idx="3">
            <a:schemeClr val="accent1"/>
          </a:fillRef>
          <a:effectRef idx="2">
            <a:schemeClr val="accent1"/>
          </a:effectRef>
          <a:fontRef idx="minor">
            <a:schemeClr val="lt1"/>
          </a:fontRef>
        </dgm:style>
      </dgm:prSet>
      <dgm:spPr/>
      <dgm:t>
        <a:bodyPr/>
        <a:lstStyle/>
        <a:p>
          <a:r>
            <a:rPr lang="en-US" sz="2400" b="1" dirty="0">
              <a:solidFill>
                <a:schemeClr val="bg1"/>
              </a:solidFill>
            </a:rPr>
            <a:t>Relevant TFI Features</a:t>
          </a:r>
        </a:p>
      </dgm:t>
    </dgm:pt>
    <dgm:pt modelId="{7C50DBF0-C802-2A42-A357-033824BD3520}" type="parTrans" cxnId="{824D2A76-20D8-6E43-A8BC-020989A95B63}">
      <dgm:prSet/>
      <dgm:spPr/>
      <dgm:t>
        <a:bodyPr/>
        <a:lstStyle/>
        <a:p>
          <a:endParaRPr lang="en-US"/>
        </a:p>
      </dgm:t>
    </dgm:pt>
    <dgm:pt modelId="{5AEFF48C-190F-0B4F-B097-29617D30B93B}" type="sibTrans" cxnId="{824D2A76-20D8-6E43-A8BC-020989A95B63}">
      <dgm:prSet/>
      <dgm:spPr/>
      <dgm:t>
        <a:bodyPr/>
        <a:lstStyle/>
        <a:p>
          <a:endParaRPr lang="en-US"/>
        </a:p>
      </dgm:t>
    </dgm:pt>
    <dgm:pt modelId="{0684A330-BE97-BC4E-B3F1-E965891DFA8F}">
      <dgm:prSet custT="1"/>
      <dgm:spPr/>
      <dgm:t>
        <a:bodyPr/>
        <a:lstStyle/>
        <a:p>
          <a:pPr>
            <a:buFont typeface="Arial" panose="020B0604020202020204" pitchFamily="34" charset="0"/>
            <a:buChar char="•"/>
          </a:pPr>
          <a:r>
            <a:rPr lang="en-US" sz="1800" dirty="0"/>
            <a:t>1.3 Schoolwide Expectations </a:t>
          </a:r>
        </a:p>
      </dgm:t>
    </dgm:pt>
    <dgm:pt modelId="{66991E23-21C2-3C43-86E4-142363D1AAE6}" type="parTrans" cxnId="{96CC208A-9D93-714E-8D17-16B03E40D033}">
      <dgm:prSet/>
      <dgm:spPr/>
      <dgm:t>
        <a:bodyPr/>
        <a:lstStyle/>
        <a:p>
          <a:endParaRPr lang="en-US"/>
        </a:p>
      </dgm:t>
    </dgm:pt>
    <dgm:pt modelId="{10B3C3E2-850E-3643-8D81-470237A86E83}" type="sibTrans" cxnId="{96CC208A-9D93-714E-8D17-16B03E40D033}">
      <dgm:prSet/>
      <dgm:spPr/>
      <dgm:t>
        <a:bodyPr/>
        <a:lstStyle/>
        <a:p>
          <a:endParaRPr lang="en-US"/>
        </a:p>
      </dgm:t>
    </dgm:pt>
    <dgm:pt modelId="{4C9AB563-C4CC-4378-A09B-C9D328B9CD20}">
      <dgm:prSet custT="1"/>
      <dgm:spPr/>
      <dgm:t>
        <a:bodyPr/>
        <a:lstStyle/>
        <a:p>
          <a:pPr>
            <a:buFont typeface="Arial" panose="020B0604020202020204" pitchFamily="34" charset="0"/>
            <a:buChar char="•"/>
          </a:pPr>
          <a:r>
            <a:rPr lang="en-US" sz="1800" dirty="0"/>
            <a:t>1.4 Schoolwide Expectations Taught </a:t>
          </a:r>
        </a:p>
      </dgm:t>
    </dgm:pt>
    <dgm:pt modelId="{66F29CC2-056F-4CED-BE9F-FC332C3805FF}" type="parTrans" cxnId="{9FD5EC83-7EE0-4800-AD93-8968BA38AC32}">
      <dgm:prSet/>
      <dgm:spPr/>
      <dgm:t>
        <a:bodyPr/>
        <a:lstStyle/>
        <a:p>
          <a:endParaRPr lang="en-US"/>
        </a:p>
      </dgm:t>
    </dgm:pt>
    <dgm:pt modelId="{803CDF9E-B802-47D6-8B3D-68E712243A08}" type="sibTrans" cxnId="{9FD5EC83-7EE0-4800-AD93-8968BA38AC32}">
      <dgm:prSet/>
      <dgm:spPr/>
      <dgm:t>
        <a:bodyPr/>
        <a:lstStyle/>
        <a:p>
          <a:endParaRPr lang="en-US"/>
        </a:p>
      </dgm:t>
    </dgm:pt>
    <dgm:pt modelId="{F7A1CA3F-A3C5-4E2B-9549-C6A374B738EB}">
      <dgm:prSet custT="1"/>
      <dgm:spPr/>
      <dgm:t>
        <a:bodyPr/>
        <a:lstStyle/>
        <a:p>
          <a:pPr>
            <a:buFont typeface="Arial" panose="020B0604020202020204" pitchFamily="34" charset="0"/>
            <a:buChar char="•"/>
          </a:pPr>
          <a:r>
            <a:rPr lang="en-US" sz="1800" dirty="0"/>
            <a:t>1.5 Schoolwide Acknowledgement </a:t>
          </a:r>
        </a:p>
      </dgm:t>
    </dgm:pt>
    <dgm:pt modelId="{529E5B29-D7FD-46FA-AE47-9CB0266C5D73}" type="parTrans" cxnId="{186D38E6-019A-4F0B-89C1-87D1B66D9CC8}">
      <dgm:prSet/>
      <dgm:spPr/>
      <dgm:t>
        <a:bodyPr/>
        <a:lstStyle/>
        <a:p>
          <a:endParaRPr lang="en-US"/>
        </a:p>
      </dgm:t>
    </dgm:pt>
    <dgm:pt modelId="{77AC0676-D9DA-4E7D-96FB-AC16AD150297}" type="sibTrans" cxnId="{186D38E6-019A-4F0B-89C1-87D1B66D9CC8}">
      <dgm:prSet/>
      <dgm:spPr/>
      <dgm:t>
        <a:bodyPr/>
        <a:lstStyle/>
        <a:p>
          <a:endParaRPr lang="en-US"/>
        </a:p>
      </dgm:t>
    </dgm:pt>
    <dgm:pt modelId="{8EC258D9-83F6-47C7-BC33-B39A8BE6CA77}">
      <dgm:prSet custT="1"/>
      <dgm:spPr/>
      <dgm:t>
        <a:bodyPr/>
        <a:lstStyle/>
        <a:p>
          <a:pPr>
            <a:buFont typeface="Arial" panose="020B0604020202020204" pitchFamily="34" charset="0"/>
            <a:buChar char="•"/>
          </a:pPr>
          <a:r>
            <a:rPr lang="en-US" sz="1800" dirty="0"/>
            <a:t>1.6 Contextually Inappropriate Behavior Definitions </a:t>
          </a:r>
        </a:p>
      </dgm:t>
    </dgm:pt>
    <dgm:pt modelId="{896F6D98-7FF6-4BD6-BD02-735BC727894B}" type="parTrans" cxnId="{F460C88B-0782-4CD5-9DF3-18C12CD306AD}">
      <dgm:prSet/>
      <dgm:spPr/>
      <dgm:t>
        <a:bodyPr/>
        <a:lstStyle/>
        <a:p>
          <a:endParaRPr lang="en-US"/>
        </a:p>
      </dgm:t>
    </dgm:pt>
    <dgm:pt modelId="{A77698BC-9760-4439-A512-7E67B89FBF20}" type="sibTrans" cxnId="{F460C88B-0782-4CD5-9DF3-18C12CD306AD}">
      <dgm:prSet/>
      <dgm:spPr/>
      <dgm:t>
        <a:bodyPr/>
        <a:lstStyle/>
        <a:p>
          <a:endParaRPr lang="en-US"/>
        </a:p>
      </dgm:t>
    </dgm:pt>
    <dgm:pt modelId="{42CFB86C-07D9-4C59-B55D-677EA54AA8FF}">
      <dgm:prSet custT="1"/>
      <dgm:spPr/>
      <dgm:t>
        <a:bodyPr/>
        <a:lstStyle/>
        <a:p>
          <a:pPr>
            <a:buFont typeface="Arial" panose="020B0604020202020204" pitchFamily="34" charset="0"/>
            <a:buChar char="•"/>
          </a:pPr>
          <a:r>
            <a:rPr lang="en-US" sz="1800" dirty="0"/>
            <a:t>1.9 Schoolwide Practices used in Classrooms </a:t>
          </a:r>
        </a:p>
      </dgm:t>
    </dgm:pt>
    <dgm:pt modelId="{4AF50AA8-539C-42D8-A7D3-E7B9A7981944}" type="parTrans" cxnId="{D64DC73F-657C-480C-8FDF-225325C687B3}">
      <dgm:prSet/>
      <dgm:spPr/>
      <dgm:t>
        <a:bodyPr/>
        <a:lstStyle/>
        <a:p>
          <a:endParaRPr lang="en-US"/>
        </a:p>
      </dgm:t>
    </dgm:pt>
    <dgm:pt modelId="{C187C1E5-A9F0-47B2-9C30-0DBB179DEA91}" type="sibTrans" cxnId="{D64DC73F-657C-480C-8FDF-225325C687B3}">
      <dgm:prSet/>
      <dgm:spPr/>
      <dgm:t>
        <a:bodyPr/>
        <a:lstStyle/>
        <a:p>
          <a:endParaRPr lang="en-US"/>
        </a:p>
      </dgm:t>
    </dgm:pt>
    <dgm:pt modelId="{034BD203-D954-4AE0-AC3A-78BF84A0B8B3}">
      <dgm:prSet custT="1"/>
      <dgm:spPr/>
      <dgm:t>
        <a:bodyPr/>
        <a:lstStyle/>
        <a:p>
          <a:pPr>
            <a:buFont typeface="Arial" panose="020B0604020202020204" pitchFamily="34" charset="0"/>
            <a:buChar char="•"/>
          </a:pPr>
          <a:r>
            <a:rPr lang="en-US" sz="1800" dirty="0"/>
            <a:t>1.11 Established Priority </a:t>
          </a:r>
        </a:p>
      </dgm:t>
    </dgm:pt>
    <dgm:pt modelId="{C86A15B9-E1E8-4F10-BF78-F5296A8DF39B}" type="parTrans" cxnId="{EE87210F-F6CC-4ED4-9A8D-64AB75BBA132}">
      <dgm:prSet/>
      <dgm:spPr/>
      <dgm:t>
        <a:bodyPr/>
        <a:lstStyle/>
        <a:p>
          <a:endParaRPr lang="en-US"/>
        </a:p>
      </dgm:t>
    </dgm:pt>
    <dgm:pt modelId="{FDC0C64D-F407-4F5F-A63F-7B7AC98E11F4}" type="sibTrans" cxnId="{EE87210F-F6CC-4ED4-9A8D-64AB75BBA132}">
      <dgm:prSet/>
      <dgm:spPr/>
      <dgm:t>
        <a:bodyPr/>
        <a:lstStyle/>
        <a:p>
          <a:endParaRPr lang="en-US"/>
        </a:p>
      </dgm:t>
    </dgm:pt>
    <dgm:pt modelId="{CC2D1A49-A320-DC49-8241-D34E06DE0181}" type="pres">
      <dgm:prSet presAssocID="{6EBCD81D-CADD-9B41-881A-E2C1E86CE315}" presName="Name0" presStyleCnt="0">
        <dgm:presLayoutVars>
          <dgm:dir/>
          <dgm:animLvl val="lvl"/>
          <dgm:resizeHandles val="exact"/>
        </dgm:presLayoutVars>
      </dgm:prSet>
      <dgm:spPr/>
    </dgm:pt>
    <dgm:pt modelId="{9C5BE637-E6CE-4F44-84ED-2D0A91DBDD9A}" type="pres">
      <dgm:prSet presAssocID="{3A72BB35-E01B-1D42-9008-74EAA5F36E70}" presName="linNode" presStyleCnt="0"/>
      <dgm:spPr/>
    </dgm:pt>
    <dgm:pt modelId="{1162F29C-C1E0-D448-B579-27A4D6559D8C}" type="pres">
      <dgm:prSet presAssocID="{3A72BB35-E01B-1D42-9008-74EAA5F36E70}" presName="parentText" presStyleLbl="node1" presStyleIdx="0" presStyleCnt="4" custScaleX="45896" custScaleY="67302">
        <dgm:presLayoutVars>
          <dgm:chMax val="1"/>
          <dgm:bulletEnabled val="1"/>
        </dgm:presLayoutVars>
      </dgm:prSet>
      <dgm:spPr/>
    </dgm:pt>
    <dgm:pt modelId="{4B5E8C5C-E41A-0747-A7E8-1D742D60E278}" type="pres">
      <dgm:prSet presAssocID="{3A72BB35-E01B-1D42-9008-74EAA5F36E70}" presName="descendantText" presStyleLbl="alignAccFollowNode1" presStyleIdx="0" presStyleCnt="4" custScaleX="101539" custScaleY="60465">
        <dgm:presLayoutVars>
          <dgm:bulletEnabled val="1"/>
        </dgm:presLayoutVars>
      </dgm:prSet>
      <dgm:spPr/>
    </dgm:pt>
    <dgm:pt modelId="{F3FD9373-A877-1340-ADCA-AF234489A210}" type="pres">
      <dgm:prSet presAssocID="{08CCCCB9-84FB-7741-9822-3740CE9FD062}" presName="sp" presStyleCnt="0"/>
      <dgm:spPr/>
    </dgm:pt>
    <dgm:pt modelId="{DC123135-79B6-6447-9F61-4A27F1A93141}" type="pres">
      <dgm:prSet presAssocID="{0294EE6E-F1E5-7247-9363-9D163058B35B}" presName="linNode" presStyleCnt="0"/>
      <dgm:spPr/>
    </dgm:pt>
    <dgm:pt modelId="{72217139-1356-C643-BA36-47920F8FF4C8}" type="pres">
      <dgm:prSet presAssocID="{0294EE6E-F1E5-7247-9363-9D163058B35B}" presName="parentText" presStyleLbl="node1" presStyleIdx="1" presStyleCnt="4" custScaleX="45896" custScaleY="67302">
        <dgm:presLayoutVars>
          <dgm:chMax val="1"/>
          <dgm:bulletEnabled val="1"/>
        </dgm:presLayoutVars>
      </dgm:prSet>
      <dgm:spPr/>
    </dgm:pt>
    <dgm:pt modelId="{7DBDC2D1-C24C-524C-ACF4-D7744333EF5A}" type="pres">
      <dgm:prSet presAssocID="{0294EE6E-F1E5-7247-9363-9D163058B35B}" presName="descendantText" presStyleLbl="alignAccFollowNode1" presStyleIdx="1" presStyleCnt="4" custScaleX="101249" custScaleY="60465">
        <dgm:presLayoutVars>
          <dgm:bulletEnabled val="1"/>
        </dgm:presLayoutVars>
      </dgm:prSet>
      <dgm:spPr/>
    </dgm:pt>
    <dgm:pt modelId="{398340B4-AB21-0E48-8F8A-7F7551BC21DD}" type="pres">
      <dgm:prSet presAssocID="{66A4AC05-12B5-E149-88A4-EBD7876D3B7E}" presName="sp" presStyleCnt="0"/>
      <dgm:spPr/>
    </dgm:pt>
    <dgm:pt modelId="{927AF797-65F2-AD48-8384-64AB646A70B6}" type="pres">
      <dgm:prSet presAssocID="{FBC32B04-D888-4742-9E70-5651EA08E5E9}" presName="linNode" presStyleCnt="0"/>
      <dgm:spPr/>
    </dgm:pt>
    <dgm:pt modelId="{5944BC61-053D-C043-B0D0-66C9B6852351}" type="pres">
      <dgm:prSet presAssocID="{FBC32B04-D888-4742-9E70-5651EA08E5E9}" presName="parentText" presStyleLbl="node1" presStyleIdx="2" presStyleCnt="4" custScaleX="45896" custScaleY="67302">
        <dgm:presLayoutVars>
          <dgm:chMax val="1"/>
          <dgm:bulletEnabled val="1"/>
        </dgm:presLayoutVars>
      </dgm:prSet>
      <dgm:spPr/>
    </dgm:pt>
    <dgm:pt modelId="{8C876E99-192E-A240-8E2F-B1FFC3282C9C}" type="pres">
      <dgm:prSet presAssocID="{FBC32B04-D888-4742-9E70-5651EA08E5E9}" presName="descendantText" presStyleLbl="alignAccFollowNode1" presStyleIdx="2" presStyleCnt="4" custScaleX="102426" custScaleY="83436" custLinFactNeighborX="-1804" custLinFactNeighborY="863">
        <dgm:presLayoutVars>
          <dgm:bulletEnabled val="1"/>
        </dgm:presLayoutVars>
      </dgm:prSet>
      <dgm:spPr/>
    </dgm:pt>
    <dgm:pt modelId="{11B53B39-A230-0A4F-8234-8255F0262828}" type="pres">
      <dgm:prSet presAssocID="{1FD92181-E01A-3A49-86CC-1D48DFA6D354}" presName="sp" presStyleCnt="0"/>
      <dgm:spPr/>
    </dgm:pt>
    <dgm:pt modelId="{A2B07457-F450-7F49-8503-46AB2AE456F0}" type="pres">
      <dgm:prSet presAssocID="{97B3153C-6F81-6348-82B7-02357880AA13}" presName="linNode" presStyleCnt="0"/>
      <dgm:spPr/>
    </dgm:pt>
    <dgm:pt modelId="{14AFC859-AFAA-5149-B867-DC6CB43F6221}" type="pres">
      <dgm:prSet presAssocID="{97B3153C-6F81-6348-82B7-02357880AA13}" presName="parentText" presStyleLbl="node1" presStyleIdx="3" presStyleCnt="4" custScaleX="45896">
        <dgm:presLayoutVars>
          <dgm:chMax val="1"/>
          <dgm:bulletEnabled val="1"/>
        </dgm:presLayoutVars>
      </dgm:prSet>
      <dgm:spPr/>
    </dgm:pt>
    <dgm:pt modelId="{2C6DFCEA-1B62-5840-8535-D892619CECDE}" type="pres">
      <dgm:prSet presAssocID="{97B3153C-6F81-6348-82B7-02357880AA13}" presName="descendantText" presStyleLbl="alignAccFollowNode1" presStyleIdx="3" presStyleCnt="4" custScaleX="104293" custScaleY="127855" custLinFactNeighborX="-3870" custLinFactNeighborY="1921">
        <dgm:presLayoutVars>
          <dgm:bulletEnabled val="1"/>
        </dgm:presLayoutVars>
      </dgm:prSet>
      <dgm:spPr/>
    </dgm:pt>
  </dgm:ptLst>
  <dgm:cxnLst>
    <dgm:cxn modelId="{EE87210F-F6CC-4ED4-9A8D-64AB75BBA132}" srcId="{97B3153C-6F81-6348-82B7-02357880AA13}" destId="{034BD203-D954-4AE0-AC3A-78BF84A0B8B3}" srcOrd="5" destOrd="0" parTransId="{C86A15B9-E1E8-4F10-BF78-F5296A8DF39B}" sibTransId="{FDC0C64D-F407-4F5F-A63F-7B7AC98E11F4}"/>
    <dgm:cxn modelId="{A1175E0F-7FBD-584E-AF57-FB2BC15EC34D}" type="presOf" srcId="{C04C2C45-41FD-BC41-B3D6-6BE97377A716}" destId="{7DBDC2D1-C24C-524C-ACF4-D7744333EF5A}" srcOrd="0" destOrd="1" presId="urn:microsoft.com/office/officeart/2005/8/layout/vList5"/>
    <dgm:cxn modelId="{5CA6DA19-2249-4858-9F99-BFCEDBFE9C39}" type="presOf" srcId="{F7A1CA3F-A3C5-4E2B-9549-C6A374B738EB}" destId="{2C6DFCEA-1B62-5840-8535-D892619CECDE}" srcOrd="0" destOrd="2" presId="urn:microsoft.com/office/officeart/2005/8/layout/vList5"/>
    <dgm:cxn modelId="{ECB42B20-FF64-1348-A44B-978F4FBA3B9F}" srcId="{FBC32B04-D888-4742-9E70-5651EA08E5E9}" destId="{92055686-4F49-784E-A2D1-99EA8193777B}" srcOrd="1" destOrd="0" parTransId="{52FD6D8D-66F7-FB46-9EED-FFE16C8C6676}" sibTransId="{9D64296B-E0EA-AF4D-BEF8-CC164DD6D668}"/>
    <dgm:cxn modelId="{27BDF52C-65BD-C045-9F25-FD920B1311DB}" srcId="{FBC32B04-D888-4742-9E70-5651EA08E5E9}" destId="{1700929D-9B8A-3F4F-B527-3067667117EB}" srcOrd="0" destOrd="0" parTransId="{EBFE3619-067F-4640-B621-C3C8BD6FCDC8}" sibTransId="{E22D2C48-2FEC-F548-9AFB-3BD716A4C004}"/>
    <dgm:cxn modelId="{DF5AC62D-A8A2-452D-9D66-AE7BBBF99D12}" type="presOf" srcId="{034BD203-D954-4AE0-AC3A-78BF84A0B8B3}" destId="{2C6DFCEA-1B62-5840-8535-D892619CECDE}" srcOrd="0" destOrd="5" presId="urn:microsoft.com/office/officeart/2005/8/layout/vList5"/>
    <dgm:cxn modelId="{2D6BE733-3F14-EB48-BF52-924C92952DBB}" type="presOf" srcId="{B7E67BAC-CE48-0F42-B8C2-C55E7D4270A0}" destId="{4B5E8C5C-E41A-0747-A7E8-1D742D60E278}" srcOrd="0" destOrd="2" presId="urn:microsoft.com/office/officeart/2005/8/layout/vList5"/>
    <dgm:cxn modelId="{D64DC73F-657C-480C-8FDF-225325C687B3}" srcId="{97B3153C-6F81-6348-82B7-02357880AA13}" destId="{42CFB86C-07D9-4C59-B55D-677EA54AA8FF}" srcOrd="4" destOrd="0" parTransId="{4AF50AA8-539C-42D8-A7D3-E7B9A7981944}" sibTransId="{C187C1E5-A9F0-47B2-9C30-0DBB179DEA91}"/>
    <dgm:cxn modelId="{C6B81763-713A-6343-BFFF-6BD2500D5569}" type="presOf" srcId="{FBC32B04-D888-4742-9E70-5651EA08E5E9}" destId="{5944BC61-053D-C043-B0D0-66C9B6852351}" srcOrd="0" destOrd="0" presId="urn:microsoft.com/office/officeart/2005/8/layout/vList5"/>
    <dgm:cxn modelId="{E6F26966-4941-7445-B50B-4BD9B571955B}" srcId="{6EBCD81D-CADD-9B41-881A-E2C1E86CE315}" destId="{3A72BB35-E01B-1D42-9008-74EAA5F36E70}" srcOrd="0" destOrd="0" parTransId="{26DEFDF0-3BC9-684E-8C00-A1DBAD8A0F56}" sibTransId="{08CCCCB9-84FB-7741-9822-3740CE9FD062}"/>
    <dgm:cxn modelId="{CDB4484C-6A64-1D41-A398-42696F82D21D}" srcId="{6EBCD81D-CADD-9B41-881A-E2C1E86CE315}" destId="{0294EE6E-F1E5-7247-9363-9D163058B35B}" srcOrd="1" destOrd="0" parTransId="{73DB1EF0-0DAB-EE47-8BAD-FE574B0A06AA}" sibTransId="{66A4AC05-12B5-E149-88A4-EBD7876D3B7E}"/>
    <dgm:cxn modelId="{D0979B55-0404-6A42-9AAC-8A9357B23356}" type="presOf" srcId="{97B3153C-6F81-6348-82B7-02357880AA13}" destId="{14AFC859-AFAA-5149-B867-DC6CB43F6221}" srcOrd="0" destOrd="0" presId="urn:microsoft.com/office/officeart/2005/8/layout/vList5"/>
    <dgm:cxn modelId="{824D2A76-20D8-6E43-A8BC-020989A95B63}" srcId="{6EBCD81D-CADD-9B41-881A-E2C1E86CE315}" destId="{97B3153C-6F81-6348-82B7-02357880AA13}" srcOrd="3" destOrd="0" parTransId="{7C50DBF0-C802-2A42-A357-033824BD3520}" sibTransId="{5AEFF48C-190F-0B4F-B097-29617D30B93B}"/>
    <dgm:cxn modelId="{B22DF956-ACC7-7748-837A-8D9D10A8100C}" type="presOf" srcId="{008359F4-22A2-C648-9B40-B645089209A3}" destId="{4B5E8C5C-E41A-0747-A7E8-1D742D60E278}" srcOrd="0" destOrd="0" presId="urn:microsoft.com/office/officeart/2005/8/layout/vList5"/>
    <dgm:cxn modelId="{60184B5A-B5C5-D140-91AA-15221074D61C}" type="presOf" srcId="{0294EE6E-F1E5-7247-9363-9D163058B35B}" destId="{72217139-1356-C643-BA36-47920F8FF4C8}" srcOrd="0" destOrd="0" presId="urn:microsoft.com/office/officeart/2005/8/layout/vList5"/>
    <dgm:cxn modelId="{9FD5EC83-7EE0-4800-AD93-8968BA38AC32}" srcId="{97B3153C-6F81-6348-82B7-02357880AA13}" destId="{4C9AB563-C4CC-4378-A09B-C9D328B9CD20}" srcOrd="1" destOrd="0" parTransId="{66F29CC2-056F-4CED-BE9F-FC332C3805FF}" sibTransId="{803CDF9E-B802-47D6-8B3D-68E712243A08}"/>
    <dgm:cxn modelId="{96CC208A-9D93-714E-8D17-16B03E40D033}" srcId="{97B3153C-6F81-6348-82B7-02357880AA13}" destId="{0684A330-BE97-BC4E-B3F1-E965891DFA8F}" srcOrd="0" destOrd="0" parTransId="{66991E23-21C2-3C43-86E4-142363D1AAE6}" sibTransId="{10B3C3E2-850E-3643-8D81-470237A86E83}"/>
    <dgm:cxn modelId="{F460C88B-0782-4CD5-9DF3-18C12CD306AD}" srcId="{97B3153C-6F81-6348-82B7-02357880AA13}" destId="{8EC258D9-83F6-47C7-BC33-B39A8BE6CA77}" srcOrd="3" destOrd="0" parTransId="{896F6D98-7FF6-4BD6-BD02-735BC727894B}" sibTransId="{A77698BC-9760-4439-A512-7E67B89FBF20}"/>
    <dgm:cxn modelId="{ECD59A9A-CEB9-B645-8D6B-347B0968C41B}" type="presOf" srcId="{1700929D-9B8A-3F4F-B527-3067667117EB}" destId="{8C876E99-192E-A240-8E2F-B1FFC3282C9C}" srcOrd="0" destOrd="0" presId="urn:microsoft.com/office/officeart/2005/8/layout/vList5"/>
    <dgm:cxn modelId="{B5317DA1-88CC-BB45-978E-D1A09407E277}" type="presOf" srcId="{92055686-4F49-784E-A2D1-99EA8193777B}" destId="{8C876E99-192E-A240-8E2F-B1FFC3282C9C}" srcOrd="0" destOrd="1" presId="urn:microsoft.com/office/officeart/2005/8/layout/vList5"/>
    <dgm:cxn modelId="{2B62B7A8-F52A-F848-A2DC-6AE2DF3E7618}" srcId="{0294EE6E-F1E5-7247-9363-9D163058B35B}" destId="{C04C2C45-41FD-BC41-B3D6-6BE97377A716}" srcOrd="1" destOrd="0" parTransId="{4A4C4C4A-827A-054C-AEA4-B7ACD6927E2E}" sibTransId="{70837F28-3922-714D-B66D-51DB816535B0}"/>
    <dgm:cxn modelId="{7730A9AF-96FE-D54B-8307-70465FD24E7E}" type="presOf" srcId="{3A72BB35-E01B-1D42-9008-74EAA5F36E70}" destId="{1162F29C-C1E0-D448-B579-27A4D6559D8C}" srcOrd="0" destOrd="0" presId="urn:microsoft.com/office/officeart/2005/8/layout/vList5"/>
    <dgm:cxn modelId="{1763B3BA-07D6-A641-B108-FCC8E9E33C93}" type="presOf" srcId="{57DA6BE1-49DC-A142-A141-9F097774AE04}" destId="{7DBDC2D1-C24C-524C-ACF4-D7744333EF5A}" srcOrd="0" destOrd="0" presId="urn:microsoft.com/office/officeart/2005/8/layout/vList5"/>
    <dgm:cxn modelId="{5DB507C1-09FE-4B45-B0F1-E1B04D33B01A}" srcId="{3A72BB35-E01B-1D42-9008-74EAA5F36E70}" destId="{B7E67BAC-CE48-0F42-B8C2-C55E7D4270A0}" srcOrd="2" destOrd="0" parTransId="{3B35FC23-8948-6F4C-A819-57570F9F15AB}" sibTransId="{D078C127-02CD-FA46-BF58-4F4D70406C94}"/>
    <dgm:cxn modelId="{407A9EC8-C567-0341-8722-3FE379B8687D}" srcId="{0294EE6E-F1E5-7247-9363-9D163058B35B}" destId="{57DA6BE1-49DC-A142-A141-9F097774AE04}" srcOrd="0" destOrd="0" parTransId="{36190E0F-7C8D-634E-9E86-A34031D6CE66}" sibTransId="{6C2BB093-F0B7-BF47-971C-BB24A5608E45}"/>
    <dgm:cxn modelId="{40AA28DA-589D-8746-8E67-F285063B0615}" srcId="{3A72BB35-E01B-1D42-9008-74EAA5F36E70}" destId="{008359F4-22A2-C648-9B40-B645089209A3}" srcOrd="0" destOrd="0" parTransId="{A12B6513-713B-FF43-8686-382766674796}" sibTransId="{D429A5FE-7A9B-4942-B7C2-BBE17CF5B859}"/>
    <dgm:cxn modelId="{16966DDD-2FE8-4510-9835-3F5BC71F4531}" type="presOf" srcId="{42CFB86C-07D9-4C59-B55D-677EA54AA8FF}" destId="{2C6DFCEA-1B62-5840-8535-D892619CECDE}" srcOrd="0" destOrd="4" presId="urn:microsoft.com/office/officeart/2005/8/layout/vList5"/>
    <dgm:cxn modelId="{83417CDF-2B55-B846-B5C7-97D5EDE71304}" type="presOf" srcId="{0684A330-BE97-BC4E-B3F1-E965891DFA8F}" destId="{2C6DFCEA-1B62-5840-8535-D892619CECDE}" srcOrd="0" destOrd="0" presId="urn:microsoft.com/office/officeart/2005/8/layout/vList5"/>
    <dgm:cxn modelId="{05189EE4-1F21-9B4E-A14D-FDF27D206CAF}" srcId="{3A72BB35-E01B-1D42-9008-74EAA5F36E70}" destId="{CCCA836A-5332-8746-BAB8-0B51B6F08EFE}" srcOrd="1" destOrd="0" parTransId="{A80E1C5A-CA95-694A-86AC-48CFFC788BCD}" sibTransId="{EEC35701-FECE-974C-9612-52C69ED8EF2C}"/>
    <dgm:cxn modelId="{186D38E6-019A-4F0B-89C1-87D1B66D9CC8}" srcId="{97B3153C-6F81-6348-82B7-02357880AA13}" destId="{F7A1CA3F-A3C5-4E2B-9549-C6A374B738EB}" srcOrd="2" destOrd="0" parTransId="{529E5B29-D7FD-46FA-AE47-9CB0266C5D73}" sibTransId="{77AC0676-D9DA-4E7D-96FB-AC16AD150297}"/>
    <dgm:cxn modelId="{18C6CFEE-53AF-4C4B-8EFA-484C7B9412F2}" type="presOf" srcId="{6EBCD81D-CADD-9B41-881A-E2C1E86CE315}" destId="{CC2D1A49-A320-DC49-8241-D34E06DE0181}" srcOrd="0" destOrd="0" presId="urn:microsoft.com/office/officeart/2005/8/layout/vList5"/>
    <dgm:cxn modelId="{CC8616F1-3FD5-49BB-9C6C-E290217EC2FF}" type="presOf" srcId="{8EC258D9-83F6-47C7-BC33-B39A8BE6CA77}" destId="{2C6DFCEA-1B62-5840-8535-D892619CECDE}" srcOrd="0" destOrd="3" presId="urn:microsoft.com/office/officeart/2005/8/layout/vList5"/>
    <dgm:cxn modelId="{626A02F5-EDEA-440E-AD45-A6997FDF2161}" type="presOf" srcId="{4C9AB563-C4CC-4378-A09B-C9D328B9CD20}" destId="{2C6DFCEA-1B62-5840-8535-D892619CECDE}" srcOrd="0" destOrd="1" presId="urn:microsoft.com/office/officeart/2005/8/layout/vList5"/>
    <dgm:cxn modelId="{32DFB0FB-11A2-9643-929F-04CC632978FA}" type="presOf" srcId="{CCCA836A-5332-8746-BAB8-0B51B6F08EFE}" destId="{4B5E8C5C-E41A-0747-A7E8-1D742D60E278}" srcOrd="0" destOrd="1" presId="urn:microsoft.com/office/officeart/2005/8/layout/vList5"/>
    <dgm:cxn modelId="{5CBFC6FD-FEA0-F240-8E40-50E9805CB8DB}" srcId="{6EBCD81D-CADD-9B41-881A-E2C1E86CE315}" destId="{FBC32B04-D888-4742-9E70-5651EA08E5E9}" srcOrd="2" destOrd="0" parTransId="{9EA4F35F-1FAD-F946-AD24-8B70BDB61BED}" sibTransId="{1FD92181-E01A-3A49-86CC-1D48DFA6D354}"/>
    <dgm:cxn modelId="{491D2957-9170-3242-8227-B6D6C86CCDB1}" type="presParOf" srcId="{CC2D1A49-A320-DC49-8241-D34E06DE0181}" destId="{9C5BE637-E6CE-4F44-84ED-2D0A91DBDD9A}" srcOrd="0" destOrd="0" presId="urn:microsoft.com/office/officeart/2005/8/layout/vList5"/>
    <dgm:cxn modelId="{38E082F5-290C-3B42-A9A5-33D3FA35D206}" type="presParOf" srcId="{9C5BE637-E6CE-4F44-84ED-2D0A91DBDD9A}" destId="{1162F29C-C1E0-D448-B579-27A4D6559D8C}" srcOrd="0" destOrd="0" presId="urn:microsoft.com/office/officeart/2005/8/layout/vList5"/>
    <dgm:cxn modelId="{89B2AA4C-0725-B14D-B8A0-4D5B07F55F69}" type="presParOf" srcId="{9C5BE637-E6CE-4F44-84ED-2D0A91DBDD9A}" destId="{4B5E8C5C-E41A-0747-A7E8-1D742D60E278}" srcOrd="1" destOrd="0" presId="urn:microsoft.com/office/officeart/2005/8/layout/vList5"/>
    <dgm:cxn modelId="{995D50E8-22DE-A345-907C-C5FB305E852A}" type="presParOf" srcId="{CC2D1A49-A320-DC49-8241-D34E06DE0181}" destId="{F3FD9373-A877-1340-ADCA-AF234489A210}" srcOrd="1" destOrd="0" presId="urn:microsoft.com/office/officeart/2005/8/layout/vList5"/>
    <dgm:cxn modelId="{183BB30F-22DC-324F-AD83-7C3EE25480B2}" type="presParOf" srcId="{CC2D1A49-A320-DC49-8241-D34E06DE0181}" destId="{DC123135-79B6-6447-9F61-4A27F1A93141}" srcOrd="2" destOrd="0" presId="urn:microsoft.com/office/officeart/2005/8/layout/vList5"/>
    <dgm:cxn modelId="{3DF383AD-E02B-B342-94AB-6F774EE835C5}" type="presParOf" srcId="{DC123135-79B6-6447-9F61-4A27F1A93141}" destId="{72217139-1356-C643-BA36-47920F8FF4C8}" srcOrd="0" destOrd="0" presId="urn:microsoft.com/office/officeart/2005/8/layout/vList5"/>
    <dgm:cxn modelId="{1E997B41-0E8A-9C4A-8024-4FE7CE8D68EF}" type="presParOf" srcId="{DC123135-79B6-6447-9F61-4A27F1A93141}" destId="{7DBDC2D1-C24C-524C-ACF4-D7744333EF5A}" srcOrd="1" destOrd="0" presId="urn:microsoft.com/office/officeart/2005/8/layout/vList5"/>
    <dgm:cxn modelId="{22739E44-66B7-064C-9EB3-B958D0F04BE7}" type="presParOf" srcId="{CC2D1A49-A320-DC49-8241-D34E06DE0181}" destId="{398340B4-AB21-0E48-8F8A-7F7551BC21DD}" srcOrd="3" destOrd="0" presId="urn:microsoft.com/office/officeart/2005/8/layout/vList5"/>
    <dgm:cxn modelId="{1F0FC3A6-AC84-2941-A2AE-737EEB15A10F}" type="presParOf" srcId="{CC2D1A49-A320-DC49-8241-D34E06DE0181}" destId="{927AF797-65F2-AD48-8384-64AB646A70B6}" srcOrd="4" destOrd="0" presId="urn:microsoft.com/office/officeart/2005/8/layout/vList5"/>
    <dgm:cxn modelId="{15EB1752-9244-6044-976C-E6EEF69B6A68}" type="presParOf" srcId="{927AF797-65F2-AD48-8384-64AB646A70B6}" destId="{5944BC61-053D-C043-B0D0-66C9B6852351}" srcOrd="0" destOrd="0" presId="urn:microsoft.com/office/officeart/2005/8/layout/vList5"/>
    <dgm:cxn modelId="{E9570946-DB98-5040-AA4D-CC2208F48753}" type="presParOf" srcId="{927AF797-65F2-AD48-8384-64AB646A70B6}" destId="{8C876E99-192E-A240-8E2F-B1FFC3282C9C}" srcOrd="1" destOrd="0" presId="urn:microsoft.com/office/officeart/2005/8/layout/vList5"/>
    <dgm:cxn modelId="{C4C160C5-20D6-FD4E-BC46-D6BB8666A92F}" type="presParOf" srcId="{CC2D1A49-A320-DC49-8241-D34E06DE0181}" destId="{11B53B39-A230-0A4F-8234-8255F0262828}" srcOrd="5" destOrd="0" presId="urn:microsoft.com/office/officeart/2005/8/layout/vList5"/>
    <dgm:cxn modelId="{6D5CA513-7EB2-294E-8B6F-A6B4D441A47D}" type="presParOf" srcId="{CC2D1A49-A320-DC49-8241-D34E06DE0181}" destId="{A2B07457-F450-7F49-8503-46AB2AE456F0}" srcOrd="6" destOrd="0" presId="urn:microsoft.com/office/officeart/2005/8/layout/vList5"/>
    <dgm:cxn modelId="{B85FD3FC-57A5-D245-955E-3EE8B80DE6B9}" type="presParOf" srcId="{A2B07457-F450-7F49-8503-46AB2AE456F0}" destId="{14AFC859-AFAA-5149-B867-DC6CB43F6221}" srcOrd="0" destOrd="0" presId="urn:microsoft.com/office/officeart/2005/8/layout/vList5"/>
    <dgm:cxn modelId="{69598C3B-FFB2-7041-B41C-8BC9F950822D}" type="presParOf" srcId="{A2B07457-F450-7F49-8503-46AB2AE456F0}" destId="{2C6DFCEA-1B62-5840-8535-D892619CECDE}"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8E4E58-05EE-9E49-B8F6-2AA7EDD690D1}" type="doc">
      <dgm:prSet loTypeId="urn:microsoft.com/office/officeart/2005/8/layout/hList1" loCatId="list" qsTypeId="urn:microsoft.com/office/officeart/2005/8/quickstyle/simple1" qsCatId="simple" csTypeId="urn:microsoft.com/office/officeart/2005/8/colors/accent5_1" csCatId="accent5" phldr="1"/>
      <dgm:spPr/>
      <dgm:t>
        <a:bodyPr/>
        <a:lstStyle/>
        <a:p>
          <a:endParaRPr lang="en-US"/>
        </a:p>
      </dgm:t>
    </dgm:pt>
    <dgm:pt modelId="{FC52283A-6D65-A643-A46B-D19ABE4E14F1}">
      <dgm:prSet custT="1"/>
      <dgm:spPr/>
      <dgm:t>
        <a:bodyPr/>
        <a:lstStyle/>
        <a:p>
          <a:r>
            <a:rPr lang="en-US" sz="2000" dirty="0"/>
            <a:t>Data may be collected by </a:t>
          </a:r>
        </a:p>
      </dgm:t>
    </dgm:pt>
    <dgm:pt modelId="{D16F1A97-9156-3B4F-ACDE-DDC272CE3D12}" type="parTrans" cxnId="{3E6A73AF-7313-974C-899D-4FFF9F6401D8}">
      <dgm:prSet/>
      <dgm:spPr/>
      <dgm:t>
        <a:bodyPr/>
        <a:lstStyle/>
        <a:p>
          <a:endParaRPr lang="en-US" sz="2000"/>
        </a:p>
      </dgm:t>
    </dgm:pt>
    <dgm:pt modelId="{F358461D-8248-3A44-91FC-F7EAA409F3F1}" type="sibTrans" cxnId="{3E6A73AF-7313-974C-899D-4FFF9F6401D8}">
      <dgm:prSet/>
      <dgm:spPr/>
      <dgm:t>
        <a:bodyPr/>
        <a:lstStyle/>
        <a:p>
          <a:endParaRPr lang="en-US" sz="2000"/>
        </a:p>
      </dgm:t>
    </dgm:pt>
    <dgm:pt modelId="{F8BBDB93-52EC-F645-9290-C50F08868049}">
      <dgm:prSet custT="1"/>
      <dgm:spPr/>
      <dgm:t>
        <a:bodyPr/>
        <a:lstStyle/>
        <a:p>
          <a:r>
            <a:rPr lang="en-US" sz="2000" dirty="0"/>
            <a:t>teacher self-monitoring</a:t>
          </a:r>
        </a:p>
      </dgm:t>
    </dgm:pt>
    <dgm:pt modelId="{9C756D17-74A4-0D41-8A12-B5D2811E6635}" type="parTrans" cxnId="{BFD9DDDA-BA05-444A-ADD6-B3C8C581E282}">
      <dgm:prSet/>
      <dgm:spPr/>
      <dgm:t>
        <a:bodyPr/>
        <a:lstStyle/>
        <a:p>
          <a:endParaRPr lang="en-US" sz="2000"/>
        </a:p>
      </dgm:t>
    </dgm:pt>
    <dgm:pt modelId="{EA1DD97D-1030-9440-BDBA-F59758D1C09B}" type="sibTrans" cxnId="{BFD9DDDA-BA05-444A-ADD6-B3C8C581E282}">
      <dgm:prSet/>
      <dgm:spPr/>
      <dgm:t>
        <a:bodyPr/>
        <a:lstStyle/>
        <a:p>
          <a:endParaRPr lang="en-US" sz="2000"/>
        </a:p>
      </dgm:t>
    </dgm:pt>
    <dgm:pt modelId="{571CEA08-FDE3-7A4A-AD4C-96B38A4D685D}">
      <dgm:prSet custT="1"/>
      <dgm:spPr/>
      <dgm:t>
        <a:bodyPr/>
        <a:lstStyle/>
        <a:p>
          <a:r>
            <a:rPr lang="en-US" sz="2000" dirty="0"/>
            <a:t>peer observations</a:t>
          </a:r>
        </a:p>
      </dgm:t>
    </dgm:pt>
    <dgm:pt modelId="{182CB783-471E-0E43-AF35-A0CE73D63C5F}" type="parTrans" cxnId="{A444DA9C-3BFA-C94F-9BFF-CD211ED0210A}">
      <dgm:prSet/>
      <dgm:spPr/>
      <dgm:t>
        <a:bodyPr/>
        <a:lstStyle/>
        <a:p>
          <a:endParaRPr lang="en-US" sz="2000"/>
        </a:p>
      </dgm:t>
    </dgm:pt>
    <dgm:pt modelId="{1ED4CF3F-0A70-CF44-B275-9E9F6F4DE5F9}" type="sibTrans" cxnId="{A444DA9C-3BFA-C94F-9BFF-CD211ED0210A}">
      <dgm:prSet/>
      <dgm:spPr/>
      <dgm:t>
        <a:bodyPr/>
        <a:lstStyle/>
        <a:p>
          <a:endParaRPr lang="en-US" sz="2000"/>
        </a:p>
      </dgm:t>
    </dgm:pt>
    <dgm:pt modelId="{807E30FC-E2CD-FC49-83F9-A2075AE13FB0}">
      <dgm:prSet custT="1"/>
      <dgm:spPr/>
      <dgm:t>
        <a:bodyPr/>
        <a:lstStyle/>
        <a:p>
          <a:r>
            <a:rPr lang="en-US" sz="2000"/>
            <a:t>coaches or mentor teachers </a:t>
          </a:r>
        </a:p>
      </dgm:t>
    </dgm:pt>
    <dgm:pt modelId="{827CDB32-B712-8745-AB9C-F03E74D86E14}" type="parTrans" cxnId="{C192DCEA-6069-0048-A575-5BEEC5333815}">
      <dgm:prSet/>
      <dgm:spPr/>
      <dgm:t>
        <a:bodyPr/>
        <a:lstStyle/>
        <a:p>
          <a:endParaRPr lang="en-US" sz="2000"/>
        </a:p>
      </dgm:t>
    </dgm:pt>
    <dgm:pt modelId="{51115919-70A9-2C4C-B7B9-C33A08D57591}" type="sibTrans" cxnId="{C192DCEA-6069-0048-A575-5BEEC5333815}">
      <dgm:prSet/>
      <dgm:spPr/>
      <dgm:t>
        <a:bodyPr/>
        <a:lstStyle/>
        <a:p>
          <a:endParaRPr lang="en-US" sz="2000"/>
        </a:p>
      </dgm:t>
    </dgm:pt>
    <dgm:pt modelId="{B2D3B954-75A1-B04A-866D-75A5E270DF62}">
      <dgm:prSet custT="1"/>
      <dgm:spPr/>
      <dgm:t>
        <a:bodyPr/>
        <a:lstStyle/>
        <a:p>
          <a:r>
            <a:rPr lang="en-US" sz="2000"/>
            <a:t>administrators </a:t>
          </a:r>
        </a:p>
      </dgm:t>
    </dgm:pt>
    <dgm:pt modelId="{C39EC188-7795-BE4E-8C3C-7393A2D06C44}" type="parTrans" cxnId="{9D4F5AC3-E0DE-2341-8F12-FD081A39CD0B}">
      <dgm:prSet/>
      <dgm:spPr/>
      <dgm:t>
        <a:bodyPr/>
        <a:lstStyle/>
        <a:p>
          <a:endParaRPr lang="en-US" sz="2000"/>
        </a:p>
      </dgm:t>
    </dgm:pt>
    <dgm:pt modelId="{D3914A26-35AC-3B41-9502-A075A772F103}" type="sibTrans" cxnId="{9D4F5AC3-E0DE-2341-8F12-FD081A39CD0B}">
      <dgm:prSet/>
      <dgm:spPr/>
      <dgm:t>
        <a:bodyPr/>
        <a:lstStyle/>
        <a:p>
          <a:endParaRPr lang="en-US" sz="2000"/>
        </a:p>
      </dgm:t>
    </dgm:pt>
    <dgm:pt modelId="{496D33F1-2FF3-9C41-B452-0170B30818A2}">
      <dgm:prSet custT="1"/>
      <dgm:spPr/>
      <dgm:t>
        <a:bodyPr/>
        <a:lstStyle/>
        <a:p>
          <a:r>
            <a:rPr lang="en-US" sz="2000" dirty="0"/>
            <a:t>Various methods may be used</a:t>
          </a:r>
        </a:p>
      </dgm:t>
    </dgm:pt>
    <dgm:pt modelId="{1D8DC3B3-5C5B-6E42-8204-A228B4A71A33}" type="parTrans" cxnId="{D847AEFC-F9A5-C04F-ACB8-AA817D0B0F1E}">
      <dgm:prSet/>
      <dgm:spPr/>
      <dgm:t>
        <a:bodyPr/>
        <a:lstStyle/>
        <a:p>
          <a:endParaRPr lang="en-US" sz="2000"/>
        </a:p>
      </dgm:t>
    </dgm:pt>
    <dgm:pt modelId="{ED8FAC4E-F904-7E44-B0C6-59CA11014C6F}" type="sibTrans" cxnId="{D847AEFC-F9A5-C04F-ACB8-AA817D0B0F1E}">
      <dgm:prSet/>
      <dgm:spPr/>
      <dgm:t>
        <a:bodyPr/>
        <a:lstStyle/>
        <a:p>
          <a:endParaRPr lang="en-US" sz="2000"/>
        </a:p>
      </dgm:t>
    </dgm:pt>
    <dgm:pt modelId="{4666A694-A920-F34E-AD35-ABFD2C5B7163}">
      <dgm:prSet custT="1"/>
      <dgm:spPr/>
      <dgm:t>
        <a:bodyPr/>
        <a:lstStyle/>
        <a:p>
          <a:r>
            <a:rPr lang="en-US" sz="2000"/>
            <a:t>paper-and-pencil</a:t>
          </a:r>
        </a:p>
      </dgm:t>
    </dgm:pt>
    <dgm:pt modelId="{95B96F9E-BA43-574E-8CAC-6905731820C4}" type="parTrans" cxnId="{6B0DD385-BE0B-7D4B-875E-8013C0A7E364}">
      <dgm:prSet/>
      <dgm:spPr/>
      <dgm:t>
        <a:bodyPr/>
        <a:lstStyle/>
        <a:p>
          <a:endParaRPr lang="en-US" sz="2000"/>
        </a:p>
      </dgm:t>
    </dgm:pt>
    <dgm:pt modelId="{E4074064-ACB8-0243-96E6-65266E65418E}" type="sibTrans" cxnId="{6B0DD385-BE0B-7D4B-875E-8013C0A7E364}">
      <dgm:prSet/>
      <dgm:spPr/>
      <dgm:t>
        <a:bodyPr/>
        <a:lstStyle/>
        <a:p>
          <a:endParaRPr lang="en-US" sz="2000"/>
        </a:p>
      </dgm:t>
    </dgm:pt>
    <dgm:pt modelId="{C0E73A2F-B3C1-8C4D-9A24-30760A505BEF}">
      <dgm:prSet custT="1"/>
      <dgm:spPr/>
      <dgm:t>
        <a:bodyPr/>
        <a:lstStyle/>
        <a:p>
          <a:r>
            <a:rPr lang="en-US" sz="2000"/>
            <a:t>Be+ App</a:t>
          </a:r>
        </a:p>
      </dgm:t>
    </dgm:pt>
    <dgm:pt modelId="{F295EDEF-54B6-F848-87AD-EB4BAAB2DE38}" type="parTrans" cxnId="{1BD9D881-26B9-9742-B7C2-C65B0857D510}">
      <dgm:prSet/>
      <dgm:spPr/>
      <dgm:t>
        <a:bodyPr/>
        <a:lstStyle/>
        <a:p>
          <a:endParaRPr lang="en-US" sz="2000"/>
        </a:p>
      </dgm:t>
    </dgm:pt>
    <dgm:pt modelId="{FB51CFF4-4407-2647-93B4-A0B5FFC35553}" type="sibTrans" cxnId="{1BD9D881-26B9-9742-B7C2-C65B0857D510}">
      <dgm:prSet/>
      <dgm:spPr/>
      <dgm:t>
        <a:bodyPr/>
        <a:lstStyle/>
        <a:p>
          <a:endParaRPr lang="en-US" sz="2000"/>
        </a:p>
      </dgm:t>
    </dgm:pt>
    <dgm:pt modelId="{33B0CD8C-5DF3-2E4A-8225-AE8AD1992C28}">
      <dgm:prSet custT="1"/>
      <dgm:spPr/>
      <dgm:t>
        <a:bodyPr/>
        <a:lstStyle/>
        <a:p>
          <a:r>
            <a:rPr lang="en-US" sz="2000"/>
            <a:t>brief rating scale</a:t>
          </a:r>
        </a:p>
      </dgm:t>
    </dgm:pt>
    <dgm:pt modelId="{4698D4F8-7069-FB49-B10C-27758D9CF968}" type="parTrans" cxnId="{E9604656-833B-C24C-823F-11D9425C06C0}">
      <dgm:prSet/>
      <dgm:spPr/>
      <dgm:t>
        <a:bodyPr/>
        <a:lstStyle/>
        <a:p>
          <a:endParaRPr lang="en-US" sz="2000"/>
        </a:p>
      </dgm:t>
    </dgm:pt>
    <dgm:pt modelId="{E83C10C3-954D-A343-BF50-FACCD50E17F7}" type="sibTrans" cxnId="{E9604656-833B-C24C-823F-11D9425C06C0}">
      <dgm:prSet/>
      <dgm:spPr/>
      <dgm:t>
        <a:bodyPr/>
        <a:lstStyle/>
        <a:p>
          <a:endParaRPr lang="en-US" sz="2000"/>
        </a:p>
      </dgm:t>
    </dgm:pt>
    <dgm:pt modelId="{6D12C146-3A92-FA4C-8E2F-A551FFEA3526}" type="pres">
      <dgm:prSet presAssocID="{078E4E58-05EE-9E49-B8F6-2AA7EDD690D1}" presName="Name0" presStyleCnt="0">
        <dgm:presLayoutVars>
          <dgm:dir/>
          <dgm:animLvl val="lvl"/>
          <dgm:resizeHandles val="exact"/>
        </dgm:presLayoutVars>
      </dgm:prSet>
      <dgm:spPr/>
    </dgm:pt>
    <dgm:pt modelId="{996916F8-8E5A-7040-B858-7C0DD7C91543}" type="pres">
      <dgm:prSet presAssocID="{FC52283A-6D65-A643-A46B-D19ABE4E14F1}" presName="composite" presStyleCnt="0"/>
      <dgm:spPr/>
    </dgm:pt>
    <dgm:pt modelId="{9F7E64C8-DDE8-DA41-A2F7-AB38B88821CC}" type="pres">
      <dgm:prSet presAssocID="{FC52283A-6D65-A643-A46B-D19ABE4E14F1}" presName="parTx" presStyleLbl="alignNode1" presStyleIdx="0" presStyleCnt="2">
        <dgm:presLayoutVars>
          <dgm:chMax val="0"/>
          <dgm:chPref val="0"/>
          <dgm:bulletEnabled val="1"/>
        </dgm:presLayoutVars>
      </dgm:prSet>
      <dgm:spPr/>
    </dgm:pt>
    <dgm:pt modelId="{FE51758D-D745-3C42-9700-E23543CD904D}" type="pres">
      <dgm:prSet presAssocID="{FC52283A-6D65-A643-A46B-D19ABE4E14F1}" presName="desTx" presStyleLbl="alignAccFollowNode1" presStyleIdx="0" presStyleCnt="2">
        <dgm:presLayoutVars>
          <dgm:bulletEnabled val="1"/>
        </dgm:presLayoutVars>
      </dgm:prSet>
      <dgm:spPr/>
    </dgm:pt>
    <dgm:pt modelId="{5B5E2432-510D-644B-8CCA-E284351BCCF6}" type="pres">
      <dgm:prSet presAssocID="{F358461D-8248-3A44-91FC-F7EAA409F3F1}" presName="space" presStyleCnt="0"/>
      <dgm:spPr/>
    </dgm:pt>
    <dgm:pt modelId="{CBBC43AD-7A75-414E-8A8A-E8CFA6756493}" type="pres">
      <dgm:prSet presAssocID="{496D33F1-2FF3-9C41-B452-0170B30818A2}" presName="composite" presStyleCnt="0"/>
      <dgm:spPr/>
    </dgm:pt>
    <dgm:pt modelId="{1340BA28-8F7E-F747-825B-59351D65C86E}" type="pres">
      <dgm:prSet presAssocID="{496D33F1-2FF3-9C41-B452-0170B30818A2}" presName="parTx" presStyleLbl="alignNode1" presStyleIdx="1" presStyleCnt="2">
        <dgm:presLayoutVars>
          <dgm:chMax val="0"/>
          <dgm:chPref val="0"/>
          <dgm:bulletEnabled val="1"/>
        </dgm:presLayoutVars>
      </dgm:prSet>
      <dgm:spPr/>
    </dgm:pt>
    <dgm:pt modelId="{8807CD5B-675C-5841-A3CA-08AA2D1B8F42}" type="pres">
      <dgm:prSet presAssocID="{496D33F1-2FF3-9C41-B452-0170B30818A2}" presName="desTx" presStyleLbl="alignAccFollowNode1" presStyleIdx="1" presStyleCnt="2">
        <dgm:presLayoutVars>
          <dgm:bulletEnabled val="1"/>
        </dgm:presLayoutVars>
      </dgm:prSet>
      <dgm:spPr/>
    </dgm:pt>
  </dgm:ptLst>
  <dgm:cxnLst>
    <dgm:cxn modelId="{39715A0B-901D-8A4B-8F79-57BCCC11833F}" type="presOf" srcId="{C0E73A2F-B3C1-8C4D-9A24-30760A505BEF}" destId="{8807CD5B-675C-5841-A3CA-08AA2D1B8F42}" srcOrd="0" destOrd="1" presId="urn:microsoft.com/office/officeart/2005/8/layout/hList1"/>
    <dgm:cxn modelId="{9409082F-F9CB-384C-AA1F-3FE6A58436C7}" type="presOf" srcId="{807E30FC-E2CD-FC49-83F9-A2075AE13FB0}" destId="{FE51758D-D745-3C42-9700-E23543CD904D}" srcOrd="0" destOrd="2" presId="urn:microsoft.com/office/officeart/2005/8/layout/hList1"/>
    <dgm:cxn modelId="{4319C541-92CA-7C45-939E-3F894E57A616}" type="presOf" srcId="{571CEA08-FDE3-7A4A-AD4C-96B38A4D685D}" destId="{FE51758D-D745-3C42-9700-E23543CD904D}" srcOrd="0" destOrd="1" presId="urn:microsoft.com/office/officeart/2005/8/layout/hList1"/>
    <dgm:cxn modelId="{988DE152-60FD-C545-9F0C-01B651366F8C}" type="presOf" srcId="{078E4E58-05EE-9E49-B8F6-2AA7EDD690D1}" destId="{6D12C146-3A92-FA4C-8E2F-A551FFEA3526}" srcOrd="0" destOrd="0" presId="urn:microsoft.com/office/officeart/2005/8/layout/hList1"/>
    <dgm:cxn modelId="{E9604656-833B-C24C-823F-11D9425C06C0}" srcId="{496D33F1-2FF3-9C41-B452-0170B30818A2}" destId="{33B0CD8C-5DF3-2E4A-8225-AE8AD1992C28}" srcOrd="2" destOrd="0" parTransId="{4698D4F8-7069-FB49-B10C-27758D9CF968}" sibTransId="{E83C10C3-954D-A343-BF50-FACCD50E17F7}"/>
    <dgm:cxn modelId="{1BD9D881-26B9-9742-B7C2-C65B0857D510}" srcId="{496D33F1-2FF3-9C41-B452-0170B30818A2}" destId="{C0E73A2F-B3C1-8C4D-9A24-30760A505BEF}" srcOrd="1" destOrd="0" parTransId="{F295EDEF-54B6-F848-87AD-EB4BAAB2DE38}" sibTransId="{FB51CFF4-4407-2647-93B4-A0B5FFC35553}"/>
    <dgm:cxn modelId="{6B0DD385-BE0B-7D4B-875E-8013C0A7E364}" srcId="{496D33F1-2FF3-9C41-B452-0170B30818A2}" destId="{4666A694-A920-F34E-AD35-ABFD2C5B7163}" srcOrd="0" destOrd="0" parTransId="{95B96F9E-BA43-574E-8CAC-6905731820C4}" sibTransId="{E4074064-ACB8-0243-96E6-65266E65418E}"/>
    <dgm:cxn modelId="{4C39788D-DA6E-B346-BC70-5A0580C29B61}" type="presOf" srcId="{496D33F1-2FF3-9C41-B452-0170B30818A2}" destId="{1340BA28-8F7E-F747-825B-59351D65C86E}" srcOrd="0" destOrd="0" presId="urn:microsoft.com/office/officeart/2005/8/layout/hList1"/>
    <dgm:cxn modelId="{7D471290-2AB0-B64E-94A4-D6EAC59D01A2}" type="presOf" srcId="{B2D3B954-75A1-B04A-866D-75A5E270DF62}" destId="{FE51758D-D745-3C42-9700-E23543CD904D}" srcOrd="0" destOrd="3" presId="urn:microsoft.com/office/officeart/2005/8/layout/hList1"/>
    <dgm:cxn modelId="{A444DA9C-3BFA-C94F-9BFF-CD211ED0210A}" srcId="{FC52283A-6D65-A643-A46B-D19ABE4E14F1}" destId="{571CEA08-FDE3-7A4A-AD4C-96B38A4D685D}" srcOrd="1" destOrd="0" parTransId="{182CB783-471E-0E43-AF35-A0CE73D63C5F}" sibTransId="{1ED4CF3F-0A70-CF44-B275-9E9F6F4DE5F9}"/>
    <dgm:cxn modelId="{F5CBEC9F-D585-6649-B65F-4DD2D5CB2100}" type="presOf" srcId="{FC52283A-6D65-A643-A46B-D19ABE4E14F1}" destId="{9F7E64C8-DDE8-DA41-A2F7-AB38B88821CC}" srcOrd="0" destOrd="0" presId="urn:microsoft.com/office/officeart/2005/8/layout/hList1"/>
    <dgm:cxn modelId="{3E6A73AF-7313-974C-899D-4FFF9F6401D8}" srcId="{078E4E58-05EE-9E49-B8F6-2AA7EDD690D1}" destId="{FC52283A-6D65-A643-A46B-D19ABE4E14F1}" srcOrd="0" destOrd="0" parTransId="{D16F1A97-9156-3B4F-ACDE-DDC272CE3D12}" sibTransId="{F358461D-8248-3A44-91FC-F7EAA409F3F1}"/>
    <dgm:cxn modelId="{9D4F5AC3-E0DE-2341-8F12-FD081A39CD0B}" srcId="{FC52283A-6D65-A643-A46B-D19ABE4E14F1}" destId="{B2D3B954-75A1-B04A-866D-75A5E270DF62}" srcOrd="3" destOrd="0" parTransId="{C39EC188-7795-BE4E-8C3C-7393A2D06C44}" sibTransId="{D3914A26-35AC-3B41-9502-A075A772F103}"/>
    <dgm:cxn modelId="{C70BE2D0-952E-FA4D-83DD-49E85AB15C10}" type="presOf" srcId="{F8BBDB93-52EC-F645-9290-C50F08868049}" destId="{FE51758D-D745-3C42-9700-E23543CD904D}" srcOrd="0" destOrd="0" presId="urn:microsoft.com/office/officeart/2005/8/layout/hList1"/>
    <dgm:cxn modelId="{39DC8BD2-AA31-0244-A49F-FB609FD31505}" type="presOf" srcId="{4666A694-A920-F34E-AD35-ABFD2C5B7163}" destId="{8807CD5B-675C-5841-A3CA-08AA2D1B8F42}" srcOrd="0" destOrd="0" presId="urn:microsoft.com/office/officeart/2005/8/layout/hList1"/>
    <dgm:cxn modelId="{34A709D6-0578-934F-8E59-A71935E1305B}" type="presOf" srcId="{33B0CD8C-5DF3-2E4A-8225-AE8AD1992C28}" destId="{8807CD5B-675C-5841-A3CA-08AA2D1B8F42}" srcOrd="0" destOrd="2" presId="urn:microsoft.com/office/officeart/2005/8/layout/hList1"/>
    <dgm:cxn modelId="{BFD9DDDA-BA05-444A-ADD6-B3C8C581E282}" srcId="{FC52283A-6D65-A643-A46B-D19ABE4E14F1}" destId="{F8BBDB93-52EC-F645-9290-C50F08868049}" srcOrd="0" destOrd="0" parTransId="{9C756D17-74A4-0D41-8A12-B5D2811E6635}" sibTransId="{EA1DD97D-1030-9440-BDBA-F59758D1C09B}"/>
    <dgm:cxn modelId="{C192DCEA-6069-0048-A575-5BEEC5333815}" srcId="{FC52283A-6D65-A643-A46B-D19ABE4E14F1}" destId="{807E30FC-E2CD-FC49-83F9-A2075AE13FB0}" srcOrd="2" destOrd="0" parTransId="{827CDB32-B712-8745-AB9C-F03E74D86E14}" sibTransId="{51115919-70A9-2C4C-B7B9-C33A08D57591}"/>
    <dgm:cxn modelId="{D847AEFC-F9A5-C04F-ACB8-AA817D0B0F1E}" srcId="{078E4E58-05EE-9E49-B8F6-2AA7EDD690D1}" destId="{496D33F1-2FF3-9C41-B452-0170B30818A2}" srcOrd="1" destOrd="0" parTransId="{1D8DC3B3-5C5B-6E42-8204-A228B4A71A33}" sibTransId="{ED8FAC4E-F904-7E44-B0C6-59CA11014C6F}"/>
    <dgm:cxn modelId="{663B5D91-FA97-5845-815F-AB0D1F69117A}" type="presParOf" srcId="{6D12C146-3A92-FA4C-8E2F-A551FFEA3526}" destId="{996916F8-8E5A-7040-B858-7C0DD7C91543}" srcOrd="0" destOrd="0" presId="urn:microsoft.com/office/officeart/2005/8/layout/hList1"/>
    <dgm:cxn modelId="{EE94EC88-8A7C-7748-A1BF-E658A21F6802}" type="presParOf" srcId="{996916F8-8E5A-7040-B858-7C0DD7C91543}" destId="{9F7E64C8-DDE8-DA41-A2F7-AB38B88821CC}" srcOrd="0" destOrd="0" presId="urn:microsoft.com/office/officeart/2005/8/layout/hList1"/>
    <dgm:cxn modelId="{1AD121B4-E0C5-FF4D-8C23-2811E686E998}" type="presParOf" srcId="{996916F8-8E5A-7040-B858-7C0DD7C91543}" destId="{FE51758D-D745-3C42-9700-E23543CD904D}" srcOrd="1" destOrd="0" presId="urn:microsoft.com/office/officeart/2005/8/layout/hList1"/>
    <dgm:cxn modelId="{AC04A03E-0E5C-AB42-9CD1-48CEA8416B25}" type="presParOf" srcId="{6D12C146-3A92-FA4C-8E2F-A551FFEA3526}" destId="{5B5E2432-510D-644B-8CCA-E284351BCCF6}" srcOrd="1" destOrd="0" presId="urn:microsoft.com/office/officeart/2005/8/layout/hList1"/>
    <dgm:cxn modelId="{BC1ECD2B-2508-B14E-B129-DE2055AA0268}" type="presParOf" srcId="{6D12C146-3A92-FA4C-8E2F-A551FFEA3526}" destId="{CBBC43AD-7A75-414E-8A8A-E8CFA6756493}" srcOrd="2" destOrd="0" presId="urn:microsoft.com/office/officeart/2005/8/layout/hList1"/>
    <dgm:cxn modelId="{C1D76586-6DEF-FE4D-909B-AB23E715515D}" type="presParOf" srcId="{CBBC43AD-7A75-414E-8A8A-E8CFA6756493}" destId="{1340BA28-8F7E-F747-825B-59351D65C86E}" srcOrd="0" destOrd="0" presId="urn:microsoft.com/office/officeart/2005/8/layout/hList1"/>
    <dgm:cxn modelId="{E455DA70-A79C-D540-A711-CEC9043F0AC4}" type="presParOf" srcId="{CBBC43AD-7A75-414E-8A8A-E8CFA6756493}" destId="{8807CD5B-675C-5841-A3CA-08AA2D1B8F42}"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8E4E58-05EE-9E49-B8F6-2AA7EDD690D1}" type="doc">
      <dgm:prSet loTypeId="urn:microsoft.com/office/officeart/2005/8/layout/hList1" loCatId="list" qsTypeId="urn:microsoft.com/office/officeart/2005/8/quickstyle/simple1" qsCatId="simple" csTypeId="urn:microsoft.com/office/officeart/2005/8/colors/accent5_1" csCatId="accent5" phldr="1"/>
      <dgm:spPr/>
      <dgm:t>
        <a:bodyPr/>
        <a:lstStyle/>
        <a:p>
          <a:endParaRPr lang="en-US"/>
        </a:p>
      </dgm:t>
    </dgm:pt>
    <dgm:pt modelId="{820A92BA-C806-DF40-9B31-4706AAF5AA70}">
      <dgm:prSet custT="1"/>
      <dgm:spPr/>
      <dgm:t>
        <a:bodyPr/>
        <a:lstStyle/>
        <a:p>
          <a:r>
            <a:rPr lang="en-US" sz="2000" dirty="0"/>
            <a:t>counts of identified skills</a:t>
          </a:r>
        </a:p>
      </dgm:t>
    </dgm:pt>
    <dgm:pt modelId="{F6D9BEAA-C200-2548-B4E6-151018C6D041}" type="parTrans" cxnId="{09977FBD-86C7-CB4B-B248-52774E062ADE}">
      <dgm:prSet/>
      <dgm:spPr/>
      <dgm:t>
        <a:bodyPr/>
        <a:lstStyle/>
        <a:p>
          <a:endParaRPr lang="en-US" sz="2000"/>
        </a:p>
      </dgm:t>
    </dgm:pt>
    <dgm:pt modelId="{729237FC-FFF3-074C-9FCE-C57213EB1506}" type="sibTrans" cxnId="{09977FBD-86C7-CB4B-B248-52774E062ADE}">
      <dgm:prSet/>
      <dgm:spPr/>
      <dgm:t>
        <a:bodyPr/>
        <a:lstStyle/>
        <a:p>
          <a:endParaRPr lang="en-US" sz="2000"/>
        </a:p>
      </dgm:t>
    </dgm:pt>
    <dgm:pt modelId="{8BB9AC20-2BA0-144F-B657-2B591D494D58}">
      <dgm:prSet custT="1"/>
      <dgm:spPr/>
      <dgm:t>
        <a:bodyPr/>
        <a:lstStyle/>
        <a:p>
          <a:r>
            <a:rPr lang="en-US" sz="2000" dirty="0"/>
            <a:t>greetings</a:t>
          </a:r>
        </a:p>
      </dgm:t>
    </dgm:pt>
    <dgm:pt modelId="{D63EE442-CCD0-574D-AEB2-E431FFE2999B}" type="parTrans" cxnId="{765659B1-D562-3E41-9658-DB861EE392FB}">
      <dgm:prSet/>
      <dgm:spPr/>
      <dgm:t>
        <a:bodyPr/>
        <a:lstStyle/>
        <a:p>
          <a:endParaRPr lang="en-US" sz="2000"/>
        </a:p>
      </dgm:t>
    </dgm:pt>
    <dgm:pt modelId="{D22AD333-91C6-6B4B-9E0A-E885CAE4D1B8}" type="sibTrans" cxnId="{765659B1-D562-3E41-9658-DB861EE392FB}">
      <dgm:prSet/>
      <dgm:spPr/>
      <dgm:t>
        <a:bodyPr/>
        <a:lstStyle/>
        <a:p>
          <a:endParaRPr lang="en-US" sz="2000"/>
        </a:p>
      </dgm:t>
    </dgm:pt>
    <dgm:pt modelId="{266E547E-9E4E-CE4E-890B-A35203B2B634}">
      <dgm:prSet custT="1"/>
      <dgm:spPr/>
      <dgm:t>
        <a:bodyPr/>
        <a:lstStyle/>
        <a:p>
          <a:r>
            <a:rPr lang="en-US" sz="2000" dirty="0"/>
            <a:t>prompts,</a:t>
          </a:r>
        </a:p>
      </dgm:t>
    </dgm:pt>
    <dgm:pt modelId="{4B697B1E-72CE-9D42-BF4C-3507841E69D3}" type="parTrans" cxnId="{43040533-A812-6A4A-97C5-2B7D12D6D9BC}">
      <dgm:prSet/>
      <dgm:spPr/>
      <dgm:t>
        <a:bodyPr/>
        <a:lstStyle/>
        <a:p>
          <a:endParaRPr lang="en-US" sz="2000"/>
        </a:p>
      </dgm:t>
    </dgm:pt>
    <dgm:pt modelId="{D82A4408-259B-C84D-A6F0-AA2059BF2504}" type="sibTrans" cxnId="{43040533-A812-6A4A-97C5-2B7D12D6D9BC}">
      <dgm:prSet/>
      <dgm:spPr/>
      <dgm:t>
        <a:bodyPr/>
        <a:lstStyle/>
        <a:p>
          <a:endParaRPr lang="en-US" sz="2000"/>
        </a:p>
      </dgm:t>
    </dgm:pt>
    <dgm:pt modelId="{17B891E7-90D3-3345-BC36-2274630813CA}">
      <dgm:prSet custT="1"/>
      <dgm:spPr/>
      <dgm:t>
        <a:bodyPr/>
        <a:lstStyle/>
        <a:p>
          <a:r>
            <a:rPr lang="en-US" sz="2000" dirty="0"/>
            <a:t>OTRs</a:t>
          </a:r>
        </a:p>
      </dgm:t>
    </dgm:pt>
    <dgm:pt modelId="{10B54849-A695-2D42-B5C9-1B8BA6DF2118}" type="parTrans" cxnId="{1EC343BD-9670-F345-A40D-F14F216DCAA1}">
      <dgm:prSet/>
      <dgm:spPr/>
      <dgm:t>
        <a:bodyPr/>
        <a:lstStyle/>
        <a:p>
          <a:endParaRPr lang="en-US" sz="2000"/>
        </a:p>
      </dgm:t>
    </dgm:pt>
    <dgm:pt modelId="{C8098D5A-C6C0-1B4C-AFE3-F1324ED2A759}" type="sibTrans" cxnId="{1EC343BD-9670-F345-A40D-F14F216DCAA1}">
      <dgm:prSet/>
      <dgm:spPr/>
      <dgm:t>
        <a:bodyPr/>
        <a:lstStyle/>
        <a:p>
          <a:endParaRPr lang="en-US" sz="2000"/>
        </a:p>
      </dgm:t>
    </dgm:pt>
    <dgm:pt modelId="{319C5334-1841-A74E-A7E3-E4C37602A6A4}">
      <dgm:prSet custT="1"/>
      <dgm:spPr/>
      <dgm:t>
        <a:bodyPr/>
        <a:lstStyle/>
        <a:p>
          <a:r>
            <a:rPr lang="en-US" sz="2000" dirty="0"/>
            <a:t>specific praise</a:t>
          </a:r>
        </a:p>
      </dgm:t>
    </dgm:pt>
    <dgm:pt modelId="{9D47A955-320D-0C4B-8A7F-89711A18ADC3}" type="parTrans" cxnId="{F1B013A5-D519-CC48-A2B2-B54A4235C812}">
      <dgm:prSet/>
      <dgm:spPr/>
      <dgm:t>
        <a:bodyPr/>
        <a:lstStyle/>
        <a:p>
          <a:endParaRPr lang="en-US" sz="2000"/>
        </a:p>
      </dgm:t>
    </dgm:pt>
    <dgm:pt modelId="{81C48ECD-77B6-0943-BCC1-D1C23FAACEA2}" type="sibTrans" cxnId="{F1B013A5-D519-CC48-A2B2-B54A4235C812}">
      <dgm:prSet/>
      <dgm:spPr/>
      <dgm:t>
        <a:bodyPr/>
        <a:lstStyle/>
        <a:p>
          <a:endParaRPr lang="en-US" sz="2000"/>
        </a:p>
      </dgm:t>
    </dgm:pt>
    <dgm:pt modelId="{5720B9FC-254B-EA43-9073-98CECEDEDCA9}">
      <dgm:prSet custT="1"/>
      <dgm:spPr/>
      <dgm:t>
        <a:bodyPr/>
        <a:lstStyle/>
        <a:p>
          <a:r>
            <a:rPr lang="en-US" sz="2000" dirty="0"/>
            <a:t>supportive corrections</a:t>
          </a:r>
        </a:p>
      </dgm:t>
    </dgm:pt>
    <dgm:pt modelId="{E56F641F-0BB5-C846-9DCA-BA5FA57C910E}" type="parTrans" cxnId="{FE42537D-9CCF-B649-900B-60204113EB8E}">
      <dgm:prSet/>
      <dgm:spPr/>
      <dgm:t>
        <a:bodyPr/>
        <a:lstStyle/>
        <a:p>
          <a:endParaRPr lang="en-US" sz="2000"/>
        </a:p>
      </dgm:t>
    </dgm:pt>
    <dgm:pt modelId="{E86EF941-6E75-CB4B-937C-366C579D9671}" type="sibTrans" cxnId="{FE42537D-9CCF-B649-900B-60204113EB8E}">
      <dgm:prSet/>
      <dgm:spPr/>
      <dgm:t>
        <a:bodyPr/>
        <a:lstStyle/>
        <a:p>
          <a:endParaRPr lang="en-US" sz="2000"/>
        </a:p>
      </dgm:t>
    </dgm:pt>
    <dgm:pt modelId="{04923703-B9E1-614B-BD7D-9EE6CE929E5D}">
      <dgm:prSet custT="1"/>
      <dgm:spPr/>
      <dgm:t>
        <a:bodyPr/>
        <a:lstStyle/>
        <a:p>
          <a:pPr>
            <a:buFont typeface="Symbol" pitchFamily="2" charset="2"/>
            <a:buChar char=""/>
          </a:pPr>
          <a:r>
            <a:rPr lang="en-US" sz="2000" dirty="0"/>
            <a:t>observations or rating scales that consider quality or effectiveness of implementation to supplement counts of skills </a:t>
          </a:r>
        </a:p>
      </dgm:t>
    </dgm:pt>
    <dgm:pt modelId="{7662DB5C-4171-6149-B41F-44CF96105D3B}" type="parTrans" cxnId="{E79C52FC-D515-7F40-BA4D-E27DA4EB4A87}">
      <dgm:prSet/>
      <dgm:spPr/>
      <dgm:t>
        <a:bodyPr/>
        <a:lstStyle/>
        <a:p>
          <a:endParaRPr lang="en-US"/>
        </a:p>
      </dgm:t>
    </dgm:pt>
    <dgm:pt modelId="{6D34AF3D-7904-5E45-853F-30D820D0BE06}" type="sibTrans" cxnId="{E79C52FC-D515-7F40-BA4D-E27DA4EB4A87}">
      <dgm:prSet/>
      <dgm:spPr/>
      <dgm:t>
        <a:bodyPr/>
        <a:lstStyle/>
        <a:p>
          <a:endParaRPr lang="en-US"/>
        </a:p>
      </dgm:t>
    </dgm:pt>
    <dgm:pt modelId="{942D950D-0843-E340-8BE9-3D315126A9D8}">
      <dgm:prSet/>
      <dgm:spPr/>
      <dgm:t>
        <a:bodyPr/>
        <a:lstStyle/>
        <a:p>
          <a:r>
            <a:rPr lang="en-US" dirty="0"/>
            <a:t>Sampled data may include:</a:t>
          </a:r>
        </a:p>
      </dgm:t>
    </dgm:pt>
    <dgm:pt modelId="{A8FE9C77-3A93-2D4B-A4DF-4DEFBE7B4CB1}" type="parTrans" cxnId="{B36247AD-9F6E-0C48-926C-D9CAD16F5F25}">
      <dgm:prSet/>
      <dgm:spPr/>
      <dgm:t>
        <a:bodyPr/>
        <a:lstStyle/>
        <a:p>
          <a:endParaRPr lang="en-US"/>
        </a:p>
      </dgm:t>
    </dgm:pt>
    <dgm:pt modelId="{F58B980F-8B14-4440-B873-40FA079FD4DA}" type="sibTrans" cxnId="{B36247AD-9F6E-0C48-926C-D9CAD16F5F25}">
      <dgm:prSet/>
      <dgm:spPr/>
      <dgm:t>
        <a:bodyPr/>
        <a:lstStyle/>
        <a:p>
          <a:endParaRPr lang="en-US"/>
        </a:p>
      </dgm:t>
    </dgm:pt>
    <dgm:pt modelId="{6D12C146-3A92-FA4C-8E2F-A551FFEA3526}" type="pres">
      <dgm:prSet presAssocID="{078E4E58-05EE-9E49-B8F6-2AA7EDD690D1}" presName="Name0" presStyleCnt="0">
        <dgm:presLayoutVars>
          <dgm:dir/>
          <dgm:animLvl val="lvl"/>
          <dgm:resizeHandles val="exact"/>
        </dgm:presLayoutVars>
      </dgm:prSet>
      <dgm:spPr/>
    </dgm:pt>
    <dgm:pt modelId="{2D437AAA-4FE2-3444-82C5-6803593AD104}" type="pres">
      <dgm:prSet presAssocID="{942D950D-0843-E340-8BE9-3D315126A9D8}" presName="composite" presStyleCnt="0"/>
      <dgm:spPr/>
    </dgm:pt>
    <dgm:pt modelId="{8419E086-5E96-7144-B292-CE44063A3227}" type="pres">
      <dgm:prSet presAssocID="{942D950D-0843-E340-8BE9-3D315126A9D8}" presName="parTx" presStyleLbl="alignNode1" presStyleIdx="0" presStyleCnt="1" custScaleY="107730" custLinFactNeighborX="687" custLinFactNeighborY="-3455">
        <dgm:presLayoutVars>
          <dgm:chMax val="0"/>
          <dgm:chPref val="0"/>
          <dgm:bulletEnabled val="1"/>
        </dgm:presLayoutVars>
      </dgm:prSet>
      <dgm:spPr/>
    </dgm:pt>
    <dgm:pt modelId="{6C69EC4C-4354-1042-9351-436766AE4D18}" type="pres">
      <dgm:prSet presAssocID="{942D950D-0843-E340-8BE9-3D315126A9D8}" presName="desTx" presStyleLbl="alignAccFollowNode1" presStyleIdx="0" presStyleCnt="1">
        <dgm:presLayoutVars>
          <dgm:bulletEnabled val="1"/>
        </dgm:presLayoutVars>
      </dgm:prSet>
      <dgm:spPr/>
    </dgm:pt>
  </dgm:ptLst>
  <dgm:cxnLst>
    <dgm:cxn modelId="{B5E28E0C-F94F-3248-9A37-2D42F166E8D8}" type="presOf" srcId="{04923703-B9E1-614B-BD7D-9EE6CE929E5D}" destId="{6C69EC4C-4354-1042-9351-436766AE4D18}" srcOrd="0" destOrd="6" presId="urn:microsoft.com/office/officeart/2005/8/layout/hList1"/>
    <dgm:cxn modelId="{0374950C-491C-DF43-BA91-E71A6327145F}" type="presOf" srcId="{319C5334-1841-A74E-A7E3-E4C37602A6A4}" destId="{6C69EC4C-4354-1042-9351-436766AE4D18}" srcOrd="0" destOrd="4" presId="urn:microsoft.com/office/officeart/2005/8/layout/hList1"/>
    <dgm:cxn modelId="{D1850D0D-29AD-A54F-B99D-806CF550EAA5}" type="presOf" srcId="{5720B9FC-254B-EA43-9073-98CECEDEDCA9}" destId="{6C69EC4C-4354-1042-9351-436766AE4D18}" srcOrd="0" destOrd="5" presId="urn:microsoft.com/office/officeart/2005/8/layout/hList1"/>
    <dgm:cxn modelId="{BEA83F0D-274F-1E43-BF75-D54423324B94}" type="presOf" srcId="{8BB9AC20-2BA0-144F-B657-2B591D494D58}" destId="{6C69EC4C-4354-1042-9351-436766AE4D18}" srcOrd="0" destOrd="1" presId="urn:microsoft.com/office/officeart/2005/8/layout/hList1"/>
    <dgm:cxn modelId="{43040533-A812-6A4A-97C5-2B7D12D6D9BC}" srcId="{820A92BA-C806-DF40-9B31-4706AAF5AA70}" destId="{266E547E-9E4E-CE4E-890B-A35203B2B634}" srcOrd="1" destOrd="0" parTransId="{4B697B1E-72CE-9D42-BF4C-3507841E69D3}" sibTransId="{D82A4408-259B-C84D-A6F0-AA2059BF2504}"/>
    <dgm:cxn modelId="{CEAF7E65-F199-8C4E-938B-DF891D19B864}" type="presOf" srcId="{820A92BA-C806-DF40-9B31-4706AAF5AA70}" destId="{6C69EC4C-4354-1042-9351-436766AE4D18}" srcOrd="0" destOrd="0" presId="urn:microsoft.com/office/officeart/2005/8/layout/hList1"/>
    <dgm:cxn modelId="{1FF4934E-C5A8-3E4B-B058-5FEE2E2542F1}" type="presOf" srcId="{942D950D-0843-E340-8BE9-3D315126A9D8}" destId="{8419E086-5E96-7144-B292-CE44063A3227}" srcOrd="0" destOrd="0" presId="urn:microsoft.com/office/officeart/2005/8/layout/hList1"/>
    <dgm:cxn modelId="{988DE152-60FD-C545-9F0C-01B651366F8C}" type="presOf" srcId="{078E4E58-05EE-9E49-B8F6-2AA7EDD690D1}" destId="{6D12C146-3A92-FA4C-8E2F-A551FFEA3526}" srcOrd="0" destOrd="0" presId="urn:microsoft.com/office/officeart/2005/8/layout/hList1"/>
    <dgm:cxn modelId="{FE42537D-9CCF-B649-900B-60204113EB8E}" srcId="{820A92BA-C806-DF40-9B31-4706AAF5AA70}" destId="{5720B9FC-254B-EA43-9073-98CECEDEDCA9}" srcOrd="4" destOrd="0" parTransId="{E56F641F-0BB5-C846-9DCA-BA5FA57C910E}" sibTransId="{E86EF941-6E75-CB4B-937C-366C579D9671}"/>
    <dgm:cxn modelId="{CE07CB93-6C74-EB47-A23D-78B25BAB723D}" type="presOf" srcId="{17B891E7-90D3-3345-BC36-2274630813CA}" destId="{6C69EC4C-4354-1042-9351-436766AE4D18}" srcOrd="0" destOrd="3" presId="urn:microsoft.com/office/officeart/2005/8/layout/hList1"/>
    <dgm:cxn modelId="{82F44D9B-ED8A-AA42-B59A-B3986A79B260}" type="presOf" srcId="{266E547E-9E4E-CE4E-890B-A35203B2B634}" destId="{6C69EC4C-4354-1042-9351-436766AE4D18}" srcOrd="0" destOrd="2" presId="urn:microsoft.com/office/officeart/2005/8/layout/hList1"/>
    <dgm:cxn modelId="{F1B013A5-D519-CC48-A2B2-B54A4235C812}" srcId="{820A92BA-C806-DF40-9B31-4706AAF5AA70}" destId="{319C5334-1841-A74E-A7E3-E4C37602A6A4}" srcOrd="3" destOrd="0" parTransId="{9D47A955-320D-0C4B-8A7F-89711A18ADC3}" sibTransId="{81C48ECD-77B6-0943-BCC1-D1C23FAACEA2}"/>
    <dgm:cxn modelId="{B36247AD-9F6E-0C48-926C-D9CAD16F5F25}" srcId="{078E4E58-05EE-9E49-B8F6-2AA7EDD690D1}" destId="{942D950D-0843-E340-8BE9-3D315126A9D8}" srcOrd="0" destOrd="0" parTransId="{A8FE9C77-3A93-2D4B-A4DF-4DEFBE7B4CB1}" sibTransId="{F58B980F-8B14-4440-B873-40FA079FD4DA}"/>
    <dgm:cxn modelId="{765659B1-D562-3E41-9658-DB861EE392FB}" srcId="{820A92BA-C806-DF40-9B31-4706AAF5AA70}" destId="{8BB9AC20-2BA0-144F-B657-2B591D494D58}" srcOrd="0" destOrd="0" parTransId="{D63EE442-CCD0-574D-AEB2-E431FFE2999B}" sibTransId="{D22AD333-91C6-6B4B-9E0A-E885CAE4D1B8}"/>
    <dgm:cxn modelId="{1EC343BD-9670-F345-A40D-F14F216DCAA1}" srcId="{820A92BA-C806-DF40-9B31-4706AAF5AA70}" destId="{17B891E7-90D3-3345-BC36-2274630813CA}" srcOrd="2" destOrd="0" parTransId="{10B54849-A695-2D42-B5C9-1B8BA6DF2118}" sibTransId="{C8098D5A-C6C0-1B4C-AFE3-F1324ED2A759}"/>
    <dgm:cxn modelId="{09977FBD-86C7-CB4B-B248-52774E062ADE}" srcId="{942D950D-0843-E340-8BE9-3D315126A9D8}" destId="{820A92BA-C806-DF40-9B31-4706AAF5AA70}" srcOrd="0" destOrd="0" parTransId="{F6D9BEAA-C200-2548-B4E6-151018C6D041}" sibTransId="{729237FC-FFF3-074C-9FCE-C57213EB1506}"/>
    <dgm:cxn modelId="{E79C52FC-D515-7F40-BA4D-E27DA4EB4A87}" srcId="{942D950D-0843-E340-8BE9-3D315126A9D8}" destId="{04923703-B9E1-614B-BD7D-9EE6CE929E5D}" srcOrd="1" destOrd="0" parTransId="{7662DB5C-4171-6149-B41F-44CF96105D3B}" sibTransId="{6D34AF3D-7904-5E45-853F-30D820D0BE06}"/>
    <dgm:cxn modelId="{1657E3F1-828B-4140-8ADF-93068654DF22}" type="presParOf" srcId="{6D12C146-3A92-FA4C-8E2F-A551FFEA3526}" destId="{2D437AAA-4FE2-3444-82C5-6803593AD104}" srcOrd="0" destOrd="0" presId="urn:microsoft.com/office/officeart/2005/8/layout/hList1"/>
    <dgm:cxn modelId="{A5697E21-DD0C-A24F-9E14-A1AA713F3CDA}" type="presParOf" srcId="{2D437AAA-4FE2-3444-82C5-6803593AD104}" destId="{8419E086-5E96-7144-B292-CE44063A3227}" srcOrd="0" destOrd="0" presId="urn:microsoft.com/office/officeart/2005/8/layout/hList1"/>
    <dgm:cxn modelId="{26623194-4694-0A45-B08B-2601EDD967E6}" type="presParOf" srcId="{2D437AAA-4FE2-3444-82C5-6803593AD104}" destId="{6C69EC4C-4354-1042-9351-436766AE4D18}"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E8C5C-E41A-0747-A7E8-1D742D60E278}">
      <dsp:nvSpPr>
        <dsp:cNvPr id="0" name=""/>
        <dsp:cNvSpPr/>
      </dsp:nvSpPr>
      <dsp:spPr>
        <a:xfrm rot="5400000">
          <a:off x="6756467" y="-3485986"/>
          <a:ext cx="810863" cy="8105370"/>
        </a:xfrm>
        <a:prstGeom prst="round2Same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a:t>provides a snapshot of schoolwide implementation</a:t>
          </a:r>
          <a:endParaRPr lang="en-US" sz="1800" kern="1200"/>
        </a:p>
        <a:p>
          <a:pPr marL="171450" lvl="1" indent="-171450" algn="l" defTabSz="800100">
            <a:lnSpc>
              <a:spcPct val="90000"/>
            </a:lnSpc>
            <a:spcBef>
              <a:spcPct val="0"/>
            </a:spcBef>
            <a:spcAft>
              <a:spcPct val="15000"/>
            </a:spcAft>
            <a:buChar char="•"/>
          </a:pPr>
          <a:r>
            <a:rPr lang="en-US" sz="1800" b="0" i="0" kern="1200"/>
            <a:t>informs team scoring of key fidelity items on the TFI rubric</a:t>
          </a:r>
          <a:endParaRPr lang="en-US" sz="1800" kern="1200"/>
        </a:p>
        <a:p>
          <a:pPr marL="171450" lvl="1" indent="-171450" algn="l" defTabSz="800100">
            <a:lnSpc>
              <a:spcPct val="90000"/>
            </a:lnSpc>
            <a:spcBef>
              <a:spcPct val="0"/>
            </a:spcBef>
            <a:spcAft>
              <a:spcPct val="15000"/>
            </a:spcAft>
            <a:buChar char="•"/>
          </a:pPr>
          <a:r>
            <a:rPr lang="en-US" sz="1800" b="0" i="0" kern="1200" dirty="0"/>
            <a:t>may identify implementation areas for teams to explore more in-depth.</a:t>
          </a:r>
          <a:endParaRPr lang="en-US" sz="1800" kern="1200" dirty="0"/>
        </a:p>
      </dsp:txBody>
      <dsp:txXfrm rot="-5400000">
        <a:off x="3109214" y="200850"/>
        <a:ext cx="8065787" cy="731697"/>
      </dsp:txXfrm>
    </dsp:sp>
    <dsp:sp modelId="{1162F29C-C1E0-D448-B579-27A4D6559D8C}">
      <dsp:nvSpPr>
        <dsp:cNvPr id="0" name=""/>
        <dsp:cNvSpPr/>
      </dsp:nvSpPr>
      <dsp:spPr>
        <a:xfrm>
          <a:off x="1048406" y="2604"/>
          <a:ext cx="2060807" cy="1128187"/>
        </a:xfrm>
        <a:prstGeom prst="round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a:solidFill>
                <a:schemeClr val="bg1"/>
              </a:solidFill>
            </a:rPr>
            <a:t>Why?</a:t>
          </a:r>
          <a:endParaRPr lang="en-US" sz="2400" b="1" kern="1200">
            <a:solidFill>
              <a:schemeClr val="bg1"/>
            </a:solidFill>
          </a:endParaRPr>
        </a:p>
      </dsp:txBody>
      <dsp:txXfrm>
        <a:off x="1103480" y="57678"/>
        <a:ext cx="1950659" cy="1018039"/>
      </dsp:txXfrm>
    </dsp:sp>
    <dsp:sp modelId="{7DBDC2D1-C24C-524C-ACF4-D7744333EF5A}">
      <dsp:nvSpPr>
        <dsp:cNvPr id="0" name=""/>
        <dsp:cNvSpPr/>
      </dsp:nvSpPr>
      <dsp:spPr>
        <a:xfrm rot="5400000">
          <a:off x="6744892" y="-2262408"/>
          <a:ext cx="810863" cy="8082221"/>
        </a:xfrm>
        <a:prstGeom prst="round2Same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a:t>before completing the TFI</a:t>
          </a:r>
          <a:endParaRPr lang="en-US" sz="1800" kern="1200"/>
        </a:p>
        <a:p>
          <a:pPr marL="171450" lvl="1" indent="-171450" algn="l" defTabSz="800100">
            <a:lnSpc>
              <a:spcPct val="90000"/>
            </a:lnSpc>
            <a:spcBef>
              <a:spcPct val="0"/>
            </a:spcBef>
            <a:spcAft>
              <a:spcPct val="15000"/>
            </a:spcAft>
            <a:buChar char="•"/>
          </a:pPr>
          <a:r>
            <a:rPr lang="en-US" sz="1800" b="0" i="0" kern="1200"/>
            <a:t>takes about 20-30 minutes</a:t>
          </a:r>
          <a:endParaRPr lang="en-US" sz="1800" kern="1200"/>
        </a:p>
      </dsp:txBody>
      <dsp:txXfrm rot="-5400000">
        <a:off x="3109214" y="1412853"/>
        <a:ext cx="8042638" cy="731697"/>
      </dsp:txXfrm>
    </dsp:sp>
    <dsp:sp modelId="{72217139-1356-C643-BA36-47920F8FF4C8}">
      <dsp:nvSpPr>
        <dsp:cNvPr id="0" name=""/>
        <dsp:cNvSpPr/>
      </dsp:nvSpPr>
      <dsp:spPr>
        <a:xfrm>
          <a:off x="1048406" y="1214608"/>
          <a:ext cx="2060807" cy="1128187"/>
        </a:xfrm>
        <a:prstGeom prst="round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a:solidFill>
                <a:schemeClr val="bg1"/>
              </a:solidFill>
            </a:rPr>
            <a:t>When?</a:t>
          </a:r>
          <a:endParaRPr lang="en-US" sz="2400" b="1" kern="1200">
            <a:solidFill>
              <a:schemeClr val="bg1"/>
            </a:solidFill>
          </a:endParaRPr>
        </a:p>
      </dsp:txBody>
      <dsp:txXfrm>
        <a:off x="1103480" y="1269682"/>
        <a:ext cx="1950659" cy="1018039"/>
      </dsp:txXfrm>
    </dsp:sp>
    <dsp:sp modelId="{8C876E99-192E-A240-8E2F-B1FFC3282C9C}">
      <dsp:nvSpPr>
        <dsp:cNvPr id="0" name=""/>
        <dsp:cNvSpPr/>
      </dsp:nvSpPr>
      <dsp:spPr>
        <a:xfrm rot="5400000">
          <a:off x="6556841" y="-1085809"/>
          <a:ext cx="1118914" cy="8176175"/>
        </a:xfrm>
        <a:prstGeom prst="round2Same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during formal, annual assessment, an individual who is external to the school (e.g., external coach, coordinator) conducts the walkthrough</a:t>
          </a:r>
          <a:endParaRPr lang="en-US" sz="1800" kern="1200" dirty="0"/>
        </a:p>
        <a:p>
          <a:pPr marL="171450" lvl="1" indent="-171450" algn="l" defTabSz="800100">
            <a:lnSpc>
              <a:spcPct val="90000"/>
            </a:lnSpc>
            <a:spcBef>
              <a:spcPct val="0"/>
            </a:spcBef>
            <a:spcAft>
              <a:spcPct val="15000"/>
            </a:spcAft>
            <a:buChar char="•"/>
          </a:pPr>
          <a:r>
            <a:rPr lang="en-US" sz="1800" b="0" i="0" kern="1200" dirty="0"/>
            <a:t>when used as a progress monitoring tool, an individual from the school team completes it</a:t>
          </a:r>
          <a:endParaRPr lang="en-US" sz="1800" kern="1200" dirty="0"/>
        </a:p>
      </dsp:txBody>
      <dsp:txXfrm rot="-5400000">
        <a:off x="3028211" y="2497442"/>
        <a:ext cx="8121554" cy="1009672"/>
      </dsp:txXfrm>
    </dsp:sp>
    <dsp:sp modelId="{5944BC61-053D-C043-B0D0-66C9B6852351}">
      <dsp:nvSpPr>
        <dsp:cNvPr id="0" name=""/>
        <dsp:cNvSpPr/>
      </dsp:nvSpPr>
      <dsp:spPr>
        <a:xfrm>
          <a:off x="1048406" y="2426611"/>
          <a:ext cx="2060807" cy="1128187"/>
        </a:xfrm>
        <a:prstGeom prst="round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bg1"/>
              </a:solidFill>
            </a:rPr>
            <a:t>Who?</a:t>
          </a:r>
          <a:endParaRPr lang="en-US" sz="2400" b="1" kern="1200" dirty="0">
            <a:solidFill>
              <a:schemeClr val="bg1"/>
            </a:solidFill>
          </a:endParaRPr>
        </a:p>
      </dsp:txBody>
      <dsp:txXfrm>
        <a:off x="1103480" y="2481685"/>
        <a:ext cx="1950659" cy="1018039"/>
      </dsp:txXfrm>
    </dsp:sp>
    <dsp:sp modelId="{2C6DFCEA-1B62-5840-8535-D892619CECDE}">
      <dsp:nvSpPr>
        <dsp:cNvPr id="0" name=""/>
        <dsp:cNvSpPr/>
      </dsp:nvSpPr>
      <dsp:spPr>
        <a:xfrm rot="5400000">
          <a:off x="6234844" y="339976"/>
          <a:ext cx="1714593" cy="8317079"/>
        </a:xfrm>
        <a:prstGeom prst="round2Same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1.3 Schoolwide Expectations </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1.4 Schoolwide Expectations Taught </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1.5 Schoolwide Acknowledgement </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1.6 Contextually Inappropriate Behavior Definitions </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1.9 Schoolwide Practices used in Classrooms </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1.11 Established Priority </a:t>
          </a:r>
        </a:p>
      </dsp:txBody>
      <dsp:txXfrm rot="-5400000">
        <a:off x="2933601" y="3724919"/>
        <a:ext cx="8233379" cy="1547193"/>
      </dsp:txXfrm>
    </dsp:sp>
    <dsp:sp modelId="{14AFC859-AFAA-5149-B867-DC6CB43F6221}">
      <dsp:nvSpPr>
        <dsp:cNvPr id="0" name=""/>
        <dsp:cNvSpPr/>
      </dsp:nvSpPr>
      <dsp:spPr>
        <a:xfrm>
          <a:off x="1048406" y="3657758"/>
          <a:ext cx="2058794" cy="1676306"/>
        </a:xfrm>
        <a:prstGeom prst="round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Relevant TFI Features</a:t>
          </a:r>
        </a:p>
      </dsp:txBody>
      <dsp:txXfrm>
        <a:off x="1130237" y="3739589"/>
        <a:ext cx="1895132" cy="1512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E64C8-DDE8-DA41-A2F7-AB38B88821CC}">
      <dsp:nvSpPr>
        <dsp:cNvPr id="0" name=""/>
        <dsp:cNvSpPr/>
      </dsp:nvSpPr>
      <dsp:spPr>
        <a:xfrm>
          <a:off x="31" y="21861"/>
          <a:ext cx="3036071" cy="121442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Data may be collected by </a:t>
          </a:r>
        </a:p>
      </dsp:txBody>
      <dsp:txXfrm>
        <a:off x="31" y="21861"/>
        <a:ext cx="3036071" cy="1214428"/>
      </dsp:txXfrm>
    </dsp:sp>
    <dsp:sp modelId="{FE51758D-D745-3C42-9700-E23543CD904D}">
      <dsp:nvSpPr>
        <dsp:cNvPr id="0" name=""/>
        <dsp:cNvSpPr/>
      </dsp:nvSpPr>
      <dsp:spPr>
        <a:xfrm>
          <a:off x="31" y="1236289"/>
          <a:ext cx="3036071" cy="2635200"/>
        </a:xfrm>
        <a:prstGeom prst="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teacher self-monitoring</a:t>
          </a:r>
        </a:p>
        <a:p>
          <a:pPr marL="228600" lvl="1" indent="-228600" algn="l" defTabSz="889000">
            <a:lnSpc>
              <a:spcPct val="90000"/>
            </a:lnSpc>
            <a:spcBef>
              <a:spcPct val="0"/>
            </a:spcBef>
            <a:spcAft>
              <a:spcPct val="15000"/>
            </a:spcAft>
            <a:buChar char="•"/>
          </a:pPr>
          <a:r>
            <a:rPr lang="en-US" sz="2000" kern="1200" dirty="0"/>
            <a:t>peer observations</a:t>
          </a:r>
        </a:p>
        <a:p>
          <a:pPr marL="228600" lvl="1" indent="-228600" algn="l" defTabSz="889000">
            <a:lnSpc>
              <a:spcPct val="90000"/>
            </a:lnSpc>
            <a:spcBef>
              <a:spcPct val="0"/>
            </a:spcBef>
            <a:spcAft>
              <a:spcPct val="15000"/>
            </a:spcAft>
            <a:buChar char="•"/>
          </a:pPr>
          <a:r>
            <a:rPr lang="en-US" sz="2000" kern="1200"/>
            <a:t>coaches or mentor teachers </a:t>
          </a:r>
        </a:p>
        <a:p>
          <a:pPr marL="228600" lvl="1" indent="-228600" algn="l" defTabSz="889000">
            <a:lnSpc>
              <a:spcPct val="90000"/>
            </a:lnSpc>
            <a:spcBef>
              <a:spcPct val="0"/>
            </a:spcBef>
            <a:spcAft>
              <a:spcPct val="15000"/>
            </a:spcAft>
            <a:buChar char="•"/>
          </a:pPr>
          <a:r>
            <a:rPr lang="en-US" sz="2000" kern="1200"/>
            <a:t>administrators </a:t>
          </a:r>
        </a:p>
      </dsp:txBody>
      <dsp:txXfrm>
        <a:off x="31" y="1236289"/>
        <a:ext cx="3036071" cy="2635200"/>
      </dsp:txXfrm>
    </dsp:sp>
    <dsp:sp modelId="{1340BA28-8F7E-F747-825B-59351D65C86E}">
      <dsp:nvSpPr>
        <dsp:cNvPr id="0" name=""/>
        <dsp:cNvSpPr/>
      </dsp:nvSpPr>
      <dsp:spPr>
        <a:xfrm>
          <a:off x="3461152" y="21861"/>
          <a:ext cx="3036071" cy="121442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Various methods may be used</a:t>
          </a:r>
        </a:p>
      </dsp:txBody>
      <dsp:txXfrm>
        <a:off x="3461152" y="21861"/>
        <a:ext cx="3036071" cy="1214428"/>
      </dsp:txXfrm>
    </dsp:sp>
    <dsp:sp modelId="{8807CD5B-675C-5841-A3CA-08AA2D1B8F42}">
      <dsp:nvSpPr>
        <dsp:cNvPr id="0" name=""/>
        <dsp:cNvSpPr/>
      </dsp:nvSpPr>
      <dsp:spPr>
        <a:xfrm>
          <a:off x="3461152" y="1236289"/>
          <a:ext cx="3036071" cy="2635200"/>
        </a:xfrm>
        <a:prstGeom prst="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paper-and-pencil</a:t>
          </a:r>
        </a:p>
        <a:p>
          <a:pPr marL="228600" lvl="1" indent="-228600" algn="l" defTabSz="889000">
            <a:lnSpc>
              <a:spcPct val="90000"/>
            </a:lnSpc>
            <a:spcBef>
              <a:spcPct val="0"/>
            </a:spcBef>
            <a:spcAft>
              <a:spcPct val="15000"/>
            </a:spcAft>
            <a:buChar char="•"/>
          </a:pPr>
          <a:r>
            <a:rPr lang="en-US" sz="2000" kern="1200"/>
            <a:t>Be+ App</a:t>
          </a:r>
        </a:p>
        <a:p>
          <a:pPr marL="228600" lvl="1" indent="-228600" algn="l" defTabSz="889000">
            <a:lnSpc>
              <a:spcPct val="90000"/>
            </a:lnSpc>
            <a:spcBef>
              <a:spcPct val="0"/>
            </a:spcBef>
            <a:spcAft>
              <a:spcPct val="15000"/>
            </a:spcAft>
            <a:buChar char="•"/>
          </a:pPr>
          <a:r>
            <a:rPr lang="en-US" sz="2000" kern="1200"/>
            <a:t>brief rating scale</a:t>
          </a:r>
        </a:p>
      </dsp:txBody>
      <dsp:txXfrm>
        <a:off x="3461152" y="1236289"/>
        <a:ext cx="3036071" cy="2635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9E086-5E96-7144-B292-CE44063A3227}">
      <dsp:nvSpPr>
        <dsp:cNvPr id="0" name=""/>
        <dsp:cNvSpPr/>
      </dsp:nvSpPr>
      <dsp:spPr>
        <a:xfrm>
          <a:off x="0" y="0"/>
          <a:ext cx="3372090" cy="1443565"/>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US" sz="3700" kern="1200" dirty="0"/>
            <a:t>Sampled data may include:</a:t>
          </a:r>
        </a:p>
      </dsp:txBody>
      <dsp:txXfrm>
        <a:off x="0" y="0"/>
        <a:ext cx="3372090" cy="1443565"/>
      </dsp:txXfrm>
    </dsp:sp>
    <dsp:sp modelId="{6C69EC4C-4354-1042-9351-436766AE4D18}">
      <dsp:nvSpPr>
        <dsp:cNvPr id="0" name=""/>
        <dsp:cNvSpPr/>
      </dsp:nvSpPr>
      <dsp:spPr>
        <a:xfrm>
          <a:off x="0" y="1406874"/>
          <a:ext cx="3372090" cy="3656340"/>
        </a:xfrm>
        <a:prstGeom prst="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counts of identified skills</a:t>
          </a:r>
        </a:p>
        <a:p>
          <a:pPr marL="457200" lvl="2" indent="-228600" algn="l" defTabSz="889000">
            <a:lnSpc>
              <a:spcPct val="90000"/>
            </a:lnSpc>
            <a:spcBef>
              <a:spcPct val="0"/>
            </a:spcBef>
            <a:spcAft>
              <a:spcPct val="15000"/>
            </a:spcAft>
            <a:buChar char="•"/>
          </a:pPr>
          <a:r>
            <a:rPr lang="en-US" sz="2000" kern="1200" dirty="0"/>
            <a:t>greetings</a:t>
          </a:r>
        </a:p>
        <a:p>
          <a:pPr marL="457200" lvl="2" indent="-228600" algn="l" defTabSz="889000">
            <a:lnSpc>
              <a:spcPct val="90000"/>
            </a:lnSpc>
            <a:spcBef>
              <a:spcPct val="0"/>
            </a:spcBef>
            <a:spcAft>
              <a:spcPct val="15000"/>
            </a:spcAft>
            <a:buChar char="•"/>
          </a:pPr>
          <a:r>
            <a:rPr lang="en-US" sz="2000" kern="1200" dirty="0"/>
            <a:t>prompts,</a:t>
          </a:r>
        </a:p>
        <a:p>
          <a:pPr marL="457200" lvl="2" indent="-228600" algn="l" defTabSz="889000">
            <a:lnSpc>
              <a:spcPct val="90000"/>
            </a:lnSpc>
            <a:spcBef>
              <a:spcPct val="0"/>
            </a:spcBef>
            <a:spcAft>
              <a:spcPct val="15000"/>
            </a:spcAft>
            <a:buChar char="•"/>
          </a:pPr>
          <a:r>
            <a:rPr lang="en-US" sz="2000" kern="1200" dirty="0"/>
            <a:t>OTRs</a:t>
          </a:r>
        </a:p>
        <a:p>
          <a:pPr marL="457200" lvl="2" indent="-228600" algn="l" defTabSz="889000">
            <a:lnSpc>
              <a:spcPct val="90000"/>
            </a:lnSpc>
            <a:spcBef>
              <a:spcPct val="0"/>
            </a:spcBef>
            <a:spcAft>
              <a:spcPct val="15000"/>
            </a:spcAft>
            <a:buChar char="•"/>
          </a:pPr>
          <a:r>
            <a:rPr lang="en-US" sz="2000" kern="1200" dirty="0"/>
            <a:t>specific praise</a:t>
          </a:r>
        </a:p>
        <a:p>
          <a:pPr marL="457200" lvl="2" indent="-228600" algn="l" defTabSz="889000">
            <a:lnSpc>
              <a:spcPct val="90000"/>
            </a:lnSpc>
            <a:spcBef>
              <a:spcPct val="0"/>
            </a:spcBef>
            <a:spcAft>
              <a:spcPct val="15000"/>
            </a:spcAft>
            <a:buChar char="•"/>
          </a:pPr>
          <a:r>
            <a:rPr lang="en-US" sz="2000" kern="1200" dirty="0"/>
            <a:t>supportive corrections</a:t>
          </a:r>
        </a:p>
        <a:p>
          <a:pPr marL="228600" lvl="1" indent="-228600" algn="l" defTabSz="889000">
            <a:lnSpc>
              <a:spcPct val="90000"/>
            </a:lnSpc>
            <a:spcBef>
              <a:spcPct val="0"/>
            </a:spcBef>
            <a:spcAft>
              <a:spcPct val="15000"/>
            </a:spcAft>
            <a:buFont typeface="Symbol" pitchFamily="2" charset="2"/>
            <a:buChar char=""/>
          </a:pPr>
          <a:r>
            <a:rPr lang="en-US" sz="2000" kern="1200" dirty="0"/>
            <a:t>observations or rating scales that consider quality or effectiveness of implementation to supplement counts of skills </a:t>
          </a:r>
        </a:p>
      </dsp:txBody>
      <dsp:txXfrm>
        <a:off x="0" y="1406874"/>
        <a:ext cx="3372090" cy="365634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r>
              <a:rPr lang="en-US"/>
              <a:t>DRAFT 12 19 2018</a:t>
            </a:r>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C36CDF6B-CCB2-4BEB-8CBA-291DC1CB83C2}" type="datetimeFigureOut">
              <a:rPr lang="en-US" smtClean="0"/>
              <a:t>3/10/2025</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243AA3D6-7858-4517-9698-6ADB97383FB8}" type="slidenum">
              <a:rPr lang="en-US" smtClean="0"/>
              <a:t>‹#›</a:t>
            </a:fld>
            <a:endParaRPr lang="en-US"/>
          </a:p>
        </p:txBody>
      </p:sp>
    </p:spTree>
    <p:extLst>
      <p:ext uri="{BB962C8B-B14F-4D97-AF65-F5344CB8AC3E}">
        <p14:creationId xmlns:p14="http://schemas.microsoft.com/office/powerpoint/2010/main" val="325859308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r>
              <a:rPr lang="en-US"/>
              <a:t>DRAFT 12 19 2018</a:t>
            </a:r>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4D166DB-17B7-4EC3-BE8E-94AD883CAC61}" type="datetimeFigureOut">
              <a:rPr lang="en-US" smtClean="0"/>
              <a:t>3/10/2025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7AF53DD-243B-40F1-AD08-FFE4BF14A87C}" type="slidenum">
              <a:rPr lang="en-US" smtClean="0"/>
              <a:t>‹#›</a:t>
            </a:fld>
            <a:endParaRPr lang="en-US"/>
          </a:p>
        </p:txBody>
      </p:sp>
    </p:spTree>
    <p:extLst>
      <p:ext uri="{BB962C8B-B14F-4D97-AF65-F5344CB8AC3E}">
        <p14:creationId xmlns:p14="http://schemas.microsoft.com/office/powerpoint/2010/main" val="244234167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Welcome to the Tiered Fidelity Inventory 3.0 resource presentation. The purpose of this slide deck is to review the format of the fidelity tool, provide clear steps for administration, and provide scoring guidance for school teams. </a:t>
            </a:r>
          </a:p>
          <a:p>
            <a:endParaRPr lang="en-US" dirty="0"/>
          </a:p>
          <a:p>
            <a:r>
              <a:rPr lang="en-US" dirty="0"/>
              <a:t>As you did on this first slide, look for the audio icon on each slide to access the accompanying audio. </a:t>
            </a:r>
          </a:p>
        </p:txBody>
      </p:sp>
      <p:sp>
        <p:nvSpPr>
          <p:cNvPr id="4" name="Slide Number Placeholder 3"/>
          <p:cNvSpPr>
            <a:spLocks noGrp="1"/>
          </p:cNvSpPr>
          <p:nvPr>
            <p:ph type="sldNum" sz="quarter" idx="10"/>
          </p:nvPr>
        </p:nvSpPr>
        <p:spPr/>
        <p:txBody>
          <a:bodyPr/>
          <a:lstStyle/>
          <a:p>
            <a:fld id="{E7AF53DD-243B-40F1-AD08-FFE4BF14A87C}" type="slidenum">
              <a:rPr lang="en-US" smtClean="0"/>
              <a:t>1</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670946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8981-1C27-30E5-FBD2-3B1664476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EC5473-54F9-4000-7FDA-69AE53D74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1B79D-5B06-26A7-A33D-A922C50B967B}"/>
              </a:ext>
            </a:extLst>
          </p:cNvPr>
          <p:cNvSpPr>
            <a:spLocks noGrp="1"/>
          </p:cNvSpPr>
          <p:nvPr>
            <p:ph type="body" idx="1"/>
          </p:nvPr>
        </p:nvSpPr>
        <p:spPr/>
        <p:txBody>
          <a:bodyPr/>
          <a:lstStyle/>
          <a:p>
            <a:r>
              <a:rPr lang="en-US" dirty="0"/>
              <a:t>Audio:</a:t>
            </a:r>
          </a:p>
          <a:p>
            <a:r>
              <a:rPr lang="en-US" dirty="0"/>
              <a:t>The individual conducting the walkthrough should select a random sample of 10% of staff, including non-instructional staff, to ask the interview questions. It should take less than 1 minute to ask questions of each person.</a:t>
            </a:r>
          </a:p>
        </p:txBody>
      </p:sp>
      <p:sp>
        <p:nvSpPr>
          <p:cNvPr id="4" name="Header Placeholder 3">
            <a:extLst>
              <a:ext uri="{FF2B5EF4-FFF2-40B4-BE49-F238E27FC236}">
                <a16:creationId xmlns:a16="http://schemas.microsoft.com/office/drawing/2014/main" id="{DD8CE795-2FEC-F298-E61F-30250917BD81}"/>
              </a:ext>
            </a:extLst>
          </p:cNvPr>
          <p:cNvSpPr>
            <a:spLocks noGrp="1"/>
          </p:cNvSpPr>
          <p:nvPr>
            <p:ph type="hdr" sz="quarter"/>
          </p:nvPr>
        </p:nvSpPr>
        <p:spPr/>
        <p:txBody>
          <a:bodyPr/>
          <a:lstStyle/>
          <a:p>
            <a:r>
              <a:rPr lang="en-US"/>
              <a:t>DRAFT 12 19 2018</a:t>
            </a:r>
          </a:p>
        </p:txBody>
      </p:sp>
      <p:sp>
        <p:nvSpPr>
          <p:cNvPr id="5" name="Slide Number Placeholder 4">
            <a:extLst>
              <a:ext uri="{FF2B5EF4-FFF2-40B4-BE49-F238E27FC236}">
                <a16:creationId xmlns:a16="http://schemas.microsoft.com/office/drawing/2014/main" id="{08DD1461-A78B-3081-F213-AD2BE69B3965}"/>
              </a:ext>
            </a:extLst>
          </p:cNvPr>
          <p:cNvSpPr>
            <a:spLocks noGrp="1"/>
          </p:cNvSpPr>
          <p:nvPr>
            <p:ph type="sldNum" sz="quarter" idx="5"/>
          </p:nvPr>
        </p:nvSpPr>
        <p:spPr/>
        <p:txBody>
          <a:bodyPr/>
          <a:lstStyle/>
          <a:p>
            <a:fld id="{E7AF53DD-243B-40F1-AD08-FFE4BF14A87C}" type="slidenum">
              <a:rPr lang="en-US" smtClean="0"/>
              <a:t>10</a:t>
            </a:fld>
            <a:endParaRPr lang="en-US"/>
          </a:p>
        </p:txBody>
      </p:sp>
    </p:spTree>
    <p:extLst>
      <p:ext uri="{BB962C8B-B14F-4D97-AF65-F5344CB8AC3E}">
        <p14:creationId xmlns:p14="http://schemas.microsoft.com/office/powerpoint/2010/main" val="2932307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Appendix A provides a table for quick scoring of staff responses. </a:t>
            </a:r>
          </a:p>
          <a:p>
            <a:r>
              <a:rPr lang="en-US" dirty="0"/>
              <a:t>(click)</a:t>
            </a:r>
          </a:p>
          <a:p>
            <a:r>
              <a:rPr lang="en-US" dirty="0"/>
              <a:t>as well as a place to capture details about responses about how classroom implementers integrate expectations into their curriculum and how PBIS supports school improvement goals</a:t>
            </a:r>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11</a:t>
            </a:fld>
            <a:endParaRPr lang="en-US"/>
          </a:p>
        </p:txBody>
      </p:sp>
    </p:spTree>
    <p:extLst>
      <p:ext uri="{BB962C8B-B14F-4D97-AF65-F5344CB8AC3E}">
        <p14:creationId xmlns:p14="http://schemas.microsoft.com/office/powerpoint/2010/main" val="3842253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985C8-65C3-B09E-E145-FC6BE0A8D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ECEE1-9882-C20D-8B0C-0962E553B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50CC4-2B70-258A-BC95-DC2721899959}"/>
              </a:ext>
            </a:extLst>
          </p:cNvPr>
          <p:cNvSpPr>
            <a:spLocks noGrp="1"/>
          </p:cNvSpPr>
          <p:nvPr>
            <p:ph type="body" idx="1"/>
          </p:nvPr>
        </p:nvSpPr>
        <p:spPr/>
        <p:txBody>
          <a:bodyPr/>
          <a:lstStyle/>
          <a:p>
            <a:r>
              <a:rPr lang="en-US" dirty="0"/>
              <a:t>Audio:</a:t>
            </a:r>
          </a:p>
          <a:p>
            <a:r>
              <a:rPr lang="en-US" dirty="0"/>
              <a:t>The person conducting the walkthrough should also interview a random selection of at least 10 students throughout the school. It is important to gather data from students across grade levels and other demographics.</a:t>
            </a:r>
          </a:p>
        </p:txBody>
      </p:sp>
      <p:sp>
        <p:nvSpPr>
          <p:cNvPr id="4" name="Header Placeholder 3">
            <a:extLst>
              <a:ext uri="{FF2B5EF4-FFF2-40B4-BE49-F238E27FC236}">
                <a16:creationId xmlns:a16="http://schemas.microsoft.com/office/drawing/2014/main" id="{C7A14270-C593-D766-5471-4B4A2DA127E5}"/>
              </a:ext>
            </a:extLst>
          </p:cNvPr>
          <p:cNvSpPr>
            <a:spLocks noGrp="1"/>
          </p:cNvSpPr>
          <p:nvPr>
            <p:ph type="hdr" sz="quarter"/>
          </p:nvPr>
        </p:nvSpPr>
        <p:spPr/>
        <p:txBody>
          <a:bodyPr/>
          <a:lstStyle/>
          <a:p>
            <a:r>
              <a:rPr lang="en-US"/>
              <a:t>DRAFT 12 19 2018</a:t>
            </a:r>
          </a:p>
        </p:txBody>
      </p:sp>
      <p:sp>
        <p:nvSpPr>
          <p:cNvPr id="5" name="Slide Number Placeholder 4">
            <a:extLst>
              <a:ext uri="{FF2B5EF4-FFF2-40B4-BE49-F238E27FC236}">
                <a16:creationId xmlns:a16="http://schemas.microsoft.com/office/drawing/2014/main" id="{ED4FBDD7-6B08-D3AA-8935-0B3DDD6727CD}"/>
              </a:ext>
            </a:extLst>
          </p:cNvPr>
          <p:cNvSpPr>
            <a:spLocks noGrp="1"/>
          </p:cNvSpPr>
          <p:nvPr>
            <p:ph type="sldNum" sz="quarter" idx="5"/>
          </p:nvPr>
        </p:nvSpPr>
        <p:spPr/>
        <p:txBody>
          <a:bodyPr/>
          <a:lstStyle/>
          <a:p>
            <a:fld id="{E7AF53DD-243B-40F1-AD08-FFE4BF14A87C}" type="slidenum">
              <a:rPr lang="en-US" smtClean="0"/>
              <a:t>12</a:t>
            </a:fld>
            <a:endParaRPr lang="en-US"/>
          </a:p>
        </p:txBody>
      </p:sp>
    </p:spTree>
    <p:extLst>
      <p:ext uri="{BB962C8B-B14F-4D97-AF65-F5344CB8AC3E}">
        <p14:creationId xmlns:p14="http://schemas.microsoft.com/office/powerpoint/2010/main" val="3421883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206C4-C9D8-1341-99B2-0F3667256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83C4F-4143-5DC1-65D2-0A5DD4C0D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CBFB5C-F444-4DBC-6B4F-B3307D9AEABA}"/>
              </a:ext>
            </a:extLst>
          </p:cNvPr>
          <p:cNvSpPr>
            <a:spLocks noGrp="1"/>
          </p:cNvSpPr>
          <p:nvPr>
            <p:ph type="body" idx="1"/>
          </p:nvPr>
        </p:nvSpPr>
        <p:spPr/>
        <p:txBody>
          <a:bodyPr/>
          <a:lstStyle/>
          <a:p>
            <a:r>
              <a:rPr lang="en-US" dirty="0"/>
              <a:t>Audio:</a:t>
            </a:r>
          </a:p>
          <a:p>
            <a:r>
              <a:rPr lang="en-US" dirty="0"/>
              <a:t>A similar scoring table is provided for student interview questions</a:t>
            </a:r>
          </a:p>
        </p:txBody>
      </p:sp>
      <p:sp>
        <p:nvSpPr>
          <p:cNvPr id="4" name="Header Placeholder 3">
            <a:extLst>
              <a:ext uri="{FF2B5EF4-FFF2-40B4-BE49-F238E27FC236}">
                <a16:creationId xmlns:a16="http://schemas.microsoft.com/office/drawing/2014/main" id="{F84B25AB-424A-DD6F-C8BC-606232133D45}"/>
              </a:ext>
            </a:extLst>
          </p:cNvPr>
          <p:cNvSpPr>
            <a:spLocks noGrp="1"/>
          </p:cNvSpPr>
          <p:nvPr>
            <p:ph type="hdr" sz="quarter"/>
          </p:nvPr>
        </p:nvSpPr>
        <p:spPr/>
        <p:txBody>
          <a:bodyPr/>
          <a:lstStyle/>
          <a:p>
            <a:r>
              <a:rPr lang="en-US"/>
              <a:t>DRAFT 12 19 2018</a:t>
            </a:r>
          </a:p>
        </p:txBody>
      </p:sp>
      <p:sp>
        <p:nvSpPr>
          <p:cNvPr id="5" name="Slide Number Placeholder 4">
            <a:extLst>
              <a:ext uri="{FF2B5EF4-FFF2-40B4-BE49-F238E27FC236}">
                <a16:creationId xmlns:a16="http://schemas.microsoft.com/office/drawing/2014/main" id="{50A4CC90-F593-0FB9-0530-A87D196F97EF}"/>
              </a:ext>
            </a:extLst>
          </p:cNvPr>
          <p:cNvSpPr>
            <a:spLocks noGrp="1"/>
          </p:cNvSpPr>
          <p:nvPr>
            <p:ph type="sldNum" sz="quarter" idx="5"/>
          </p:nvPr>
        </p:nvSpPr>
        <p:spPr/>
        <p:txBody>
          <a:bodyPr/>
          <a:lstStyle/>
          <a:p>
            <a:fld id="{E7AF53DD-243B-40F1-AD08-FFE4BF14A87C}" type="slidenum">
              <a:rPr lang="en-US" smtClean="0"/>
              <a:t>13</a:t>
            </a:fld>
            <a:endParaRPr lang="en-US"/>
          </a:p>
        </p:txBody>
      </p:sp>
    </p:spTree>
    <p:extLst>
      <p:ext uri="{BB962C8B-B14F-4D97-AF65-F5344CB8AC3E}">
        <p14:creationId xmlns:p14="http://schemas.microsoft.com/office/powerpoint/2010/main" val="4173813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pPr marR="0" lvl="0"/>
            <a:r>
              <a:rPr lang="en-US" sz="1200" dirty="0">
                <a:solidFill>
                  <a:srgbClr val="000000"/>
                </a:solidFill>
                <a:effectLst/>
                <a:latin typeface="Times New Roman" panose="02020603050405020304" pitchFamily="18" charset="0"/>
                <a:ea typeface="Calibri" panose="020F0502020204030204" pitchFamily="34" charset="0"/>
              </a:rPr>
              <a:t>The classroom data summary worksheet is used to respond to Item 1.10 Classroom Practices. This is a summary of ongoing classroom data collection used as part of data routines.  At least 60% of classrooms, representative of diverse settings, should be included in this summary. The team should review </a:t>
            </a:r>
            <a:r>
              <a:rPr lang="en-US" sz="1800" b="1" u="sng" dirty="0">
                <a:solidFill>
                  <a:srgbClr val="000000"/>
                </a:solidFill>
                <a:effectLst/>
                <a:latin typeface="Times New Roman" panose="02020603050405020304" pitchFamily="18" charset="0"/>
                <a:ea typeface="Calibri" panose="020F0502020204030204" pitchFamily="34" charset="0"/>
              </a:rPr>
              <a:t>m</a:t>
            </a:r>
            <a:r>
              <a:rPr lang="en-US" sz="1800" b="1" u="sng" dirty="0">
                <a:solidFill>
                  <a:srgbClr val="000000"/>
                </a:solidFill>
                <a:effectLst/>
                <a:latin typeface="Times New Roman" panose="02020603050405020304" pitchFamily="18" charset="0"/>
                <a:ea typeface="Times New Roman" panose="02020603050405020304" pitchFamily="18" charset="0"/>
              </a:rPr>
              <a:t>ultiple data sources across multiple time points</a:t>
            </a:r>
            <a:r>
              <a:rPr lang="en-US" sz="1800" dirty="0">
                <a:solidFill>
                  <a:srgbClr val="000000"/>
                </a:solidFill>
                <a:effectLst/>
                <a:latin typeface="Times New Roman" panose="02020603050405020304" pitchFamily="18" charset="0"/>
                <a:ea typeface="Times New Roman" panose="02020603050405020304" pitchFamily="18" charset="0"/>
              </a:rPr>
              <a:t> that indicate whether or not educators are using positive and proactive classroom practices consistently and equitably. How data is collected will depend upon the current systems set up within the school. </a:t>
            </a:r>
            <a:endParaRPr lang="en-US" dirty="0"/>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14</a:t>
            </a:fld>
            <a:endParaRPr lang="en-US"/>
          </a:p>
        </p:txBody>
      </p:sp>
    </p:spTree>
    <p:extLst>
      <p:ext uri="{BB962C8B-B14F-4D97-AF65-F5344CB8AC3E}">
        <p14:creationId xmlns:p14="http://schemas.microsoft.com/office/powerpoint/2010/main" val="287080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9DBF4-7571-74C8-9934-CDF547A5B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87256-0C57-CD98-912C-BABED48D1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E24CD-079E-37E4-F158-4E8FB720C0AD}"/>
              </a:ext>
            </a:extLst>
          </p:cNvPr>
          <p:cNvSpPr>
            <a:spLocks noGrp="1"/>
          </p:cNvSpPr>
          <p:nvPr>
            <p:ph type="body" idx="1"/>
          </p:nvPr>
        </p:nvSpPr>
        <p:spPr/>
        <p:txBody>
          <a:bodyPr/>
          <a:lstStyle/>
          <a:p>
            <a:r>
              <a:rPr lang="en-US" dirty="0"/>
              <a:t>Audio:</a:t>
            </a:r>
          </a:p>
          <a:p>
            <a:r>
              <a:rPr lang="en-US" sz="1200" dirty="0">
                <a:solidFill>
                  <a:srgbClr val="000000"/>
                </a:solidFill>
                <a:effectLst/>
                <a:latin typeface="Times New Roman" panose="02020603050405020304" pitchFamily="18" charset="0"/>
                <a:ea typeface="Times New Roman" panose="02020603050405020304" pitchFamily="18" charset="0"/>
              </a:rPr>
              <a:t>The data reviewed should match the current priorities and in-place data routines of the school. If a school is not routinely collecting classroom data, this can serve as a way to pilot classroom data collection. However, it is important to remember that one short classroom observation likely does not accurately capture implementation of practices. This worksheet provides a snapshot of the broad, continuous implementation efforts. </a:t>
            </a:r>
            <a:endParaRPr lang="en-US" dirty="0"/>
          </a:p>
        </p:txBody>
      </p:sp>
      <p:sp>
        <p:nvSpPr>
          <p:cNvPr id="4" name="Header Placeholder 3">
            <a:extLst>
              <a:ext uri="{FF2B5EF4-FFF2-40B4-BE49-F238E27FC236}">
                <a16:creationId xmlns:a16="http://schemas.microsoft.com/office/drawing/2014/main" id="{A4951E18-E643-7C0E-EF30-4AD64A16EE2E}"/>
              </a:ext>
            </a:extLst>
          </p:cNvPr>
          <p:cNvSpPr>
            <a:spLocks noGrp="1"/>
          </p:cNvSpPr>
          <p:nvPr>
            <p:ph type="hdr" sz="quarter"/>
          </p:nvPr>
        </p:nvSpPr>
        <p:spPr/>
        <p:txBody>
          <a:bodyPr/>
          <a:lstStyle/>
          <a:p>
            <a:r>
              <a:rPr lang="en-US"/>
              <a:t>DRAFT 12 19 2018</a:t>
            </a:r>
          </a:p>
        </p:txBody>
      </p:sp>
      <p:sp>
        <p:nvSpPr>
          <p:cNvPr id="5" name="Slide Number Placeholder 4">
            <a:extLst>
              <a:ext uri="{FF2B5EF4-FFF2-40B4-BE49-F238E27FC236}">
                <a16:creationId xmlns:a16="http://schemas.microsoft.com/office/drawing/2014/main" id="{E14D7B0A-C755-9572-F721-9870C32DDB74}"/>
              </a:ext>
            </a:extLst>
          </p:cNvPr>
          <p:cNvSpPr>
            <a:spLocks noGrp="1"/>
          </p:cNvSpPr>
          <p:nvPr>
            <p:ph type="sldNum" sz="quarter" idx="5"/>
          </p:nvPr>
        </p:nvSpPr>
        <p:spPr/>
        <p:txBody>
          <a:bodyPr/>
          <a:lstStyle/>
          <a:p>
            <a:fld id="{E7AF53DD-243B-40F1-AD08-FFE4BF14A87C}" type="slidenum">
              <a:rPr lang="en-US" smtClean="0"/>
              <a:t>15</a:t>
            </a:fld>
            <a:endParaRPr lang="en-US"/>
          </a:p>
        </p:txBody>
      </p:sp>
    </p:spTree>
    <p:extLst>
      <p:ext uri="{BB962C8B-B14F-4D97-AF65-F5344CB8AC3E}">
        <p14:creationId xmlns:p14="http://schemas.microsoft.com/office/powerpoint/2010/main" val="174491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As teams sit down to complete the TFI, they will read through each item and rate themselves based on identified scoring criteria. Throughout this presentation, each item of the TFI is described</a:t>
            </a:r>
            <a:r>
              <a:rPr lang="en-US" baseline="0" dirty="0"/>
              <a:t> in this format: At the top of the slide is the item name and number. The subscale that the item is associated with is in the top row of the chart. Below that is the item description and the possible data sources that can assist in scoring. Included is also a main idea statement that summarizes the main purpose of the item and how it relates to the bigger picture of PBIS implementation. </a:t>
            </a:r>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16</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721723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For each item, there will</a:t>
            </a:r>
            <a:r>
              <a:rPr lang="en-US" baseline="0" dirty="0"/>
              <a:t> also be a scoring slide to assist the team in scoring the item. Each of these slides also include reflection questions to help guide your team with building consensus around a score. This most recent version of the TFI has an expanded, 5-point scale rather than the previous version’s 2-point scale. </a:t>
            </a:r>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17</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967205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E1910-F931-E815-6072-A798182BD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35C8B-20AE-0DF3-1DAD-0FEEFF4B5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FD9AA-69B3-6BDC-F616-C68D340C5338}"/>
              </a:ext>
            </a:extLst>
          </p:cNvPr>
          <p:cNvSpPr>
            <a:spLocks noGrp="1"/>
          </p:cNvSpPr>
          <p:nvPr>
            <p:ph type="body" idx="1"/>
          </p:nvPr>
        </p:nvSpPr>
        <p:spPr/>
        <p:txBody>
          <a:bodyPr/>
          <a:lstStyle/>
          <a:p>
            <a:r>
              <a:rPr lang="en-US" dirty="0"/>
              <a:t>Audio:</a:t>
            </a:r>
          </a:p>
          <a:p>
            <a:r>
              <a:rPr lang="en-US" dirty="0"/>
              <a:t>The first item is about tier 1 team composition. The item specifically lists the types of roles that are needed to make sure that appropriate personnel, with expertise are included. Family and community members and members from marginalized groups are also essential to the team. </a:t>
            </a:r>
          </a:p>
        </p:txBody>
      </p:sp>
      <p:sp>
        <p:nvSpPr>
          <p:cNvPr id="4" name="Slide Number Placeholder 3">
            <a:extLst>
              <a:ext uri="{FF2B5EF4-FFF2-40B4-BE49-F238E27FC236}">
                <a16:creationId xmlns:a16="http://schemas.microsoft.com/office/drawing/2014/main" id="{8DA9F145-2EB5-1D81-AF66-3AB91A151E98}"/>
              </a:ext>
            </a:extLst>
          </p:cNvPr>
          <p:cNvSpPr>
            <a:spLocks noGrp="1"/>
          </p:cNvSpPr>
          <p:nvPr>
            <p:ph type="sldNum" sz="quarter" idx="10"/>
          </p:nvPr>
        </p:nvSpPr>
        <p:spPr/>
        <p:txBody>
          <a:bodyPr/>
          <a:lstStyle/>
          <a:p>
            <a:fld id="{E7AF53DD-243B-40F1-AD08-FFE4BF14A87C}" type="slidenum">
              <a:rPr lang="en-US" smtClean="0"/>
              <a:t>18</a:t>
            </a:fld>
            <a:endParaRPr lang="en-US"/>
          </a:p>
        </p:txBody>
      </p:sp>
      <p:sp>
        <p:nvSpPr>
          <p:cNvPr id="5" name="Header Placeholder 4">
            <a:extLst>
              <a:ext uri="{FF2B5EF4-FFF2-40B4-BE49-F238E27FC236}">
                <a16:creationId xmlns:a16="http://schemas.microsoft.com/office/drawing/2014/main" id="{B02F1CAE-29EE-00C7-1026-38874DFBF3D8}"/>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02270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53BE5-5EA9-790F-2125-934D9A7BF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5E95C-ADA0-C363-FC65-C6877BE75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F8EAF-D115-60E1-3AD6-A098432E5C5B}"/>
              </a:ext>
            </a:extLst>
          </p:cNvPr>
          <p:cNvSpPr>
            <a:spLocks noGrp="1"/>
          </p:cNvSpPr>
          <p:nvPr>
            <p:ph type="body" idx="1"/>
          </p:nvPr>
        </p:nvSpPr>
        <p:spPr/>
        <p:txBody>
          <a:bodyPr/>
          <a:lstStyle/>
          <a:p>
            <a:r>
              <a:rPr lang="en-US" dirty="0"/>
              <a:t>Audio:</a:t>
            </a:r>
          </a:p>
          <a:p>
            <a:r>
              <a:rPr lang="en-US" dirty="0"/>
              <a:t>Scoring for this item is based on the representation of roles, consistent participation in meetings, and processes for recruiting, orienting, and retaining team members. The team should include the roles in the checklist. One person</a:t>
            </a:r>
            <a:r>
              <a:rPr lang="en-US" baseline="0" dirty="0"/>
              <a:t> may provide more than one role/perspective. For example, someone with behavioral expertise may also provide coaching. </a:t>
            </a:r>
            <a:r>
              <a:rPr lang="en-US" dirty="0"/>
              <a:t>A common</a:t>
            </a:r>
            <a:r>
              <a:rPr lang="en-US" baseline="0" dirty="0"/>
              <a:t> question is whether the family member and student member needs to attend the team meetings. Student representation can be team members that can bring information on the students’ perspectives to the meeting however the family member needs to be in attendance and the family member needs to be someone who does not work in the school.</a:t>
            </a:r>
            <a:endParaRPr lang="en-US" dirty="0"/>
          </a:p>
        </p:txBody>
      </p:sp>
      <p:sp>
        <p:nvSpPr>
          <p:cNvPr id="4" name="Slide Number Placeholder 3">
            <a:extLst>
              <a:ext uri="{FF2B5EF4-FFF2-40B4-BE49-F238E27FC236}">
                <a16:creationId xmlns:a16="http://schemas.microsoft.com/office/drawing/2014/main" id="{054BB1AA-70CE-C64F-ED4E-36A04B0E5A98}"/>
              </a:ext>
            </a:extLst>
          </p:cNvPr>
          <p:cNvSpPr>
            <a:spLocks noGrp="1"/>
          </p:cNvSpPr>
          <p:nvPr>
            <p:ph type="sldNum" sz="quarter" idx="10"/>
          </p:nvPr>
        </p:nvSpPr>
        <p:spPr/>
        <p:txBody>
          <a:bodyPr/>
          <a:lstStyle/>
          <a:p>
            <a:fld id="{E7AF53DD-243B-40F1-AD08-FFE4BF14A87C}" type="slidenum">
              <a:rPr lang="en-US" smtClean="0"/>
              <a:t>19</a:t>
            </a:fld>
            <a:endParaRPr lang="en-US"/>
          </a:p>
        </p:txBody>
      </p:sp>
      <p:sp>
        <p:nvSpPr>
          <p:cNvPr id="5" name="Header Placeholder 4">
            <a:extLst>
              <a:ext uri="{FF2B5EF4-FFF2-40B4-BE49-F238E27FC236}">
                <a16:creationId xmlns:a16="http://schemas.microsoft.com/office/drawing/2014/main" id="{07E20B1E-6AFF-A6AB-6C8E-FF52BB1309B1}"/>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43467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a:t>
            </a:r>
          </a:p>
          <a:p>
            <a:r>
              <a:rPr lang="en-US" dirty="0"/>
              <a:t>This resource has been created specifically for coaches and facilitators who will assist school teams as they complete the TFI 3.0. </a:t>
            </a:r>
          </a:p>
          <a:p>
            <a:r>
              <a:rPr lang="en-US" dirty="0"/>
              <a:t>In this presentation, we will provide an overview of the measure and the administration process, directions for preparing to administer the Tier 1 scale (including completing required readiness tasks), and an item-by-item presentation with scoring guidance.   </a:t>
            </a:r>
          </a:p>
          <a:p>
            <a:endParaRPr lang="en-US" dirty="0"/>
          </a:p>
          <a:p>
            <a:r>
              <a:rPr lang="en-US" dirty="0"/>
              <a:t>We anticipate that our audience may come to the 3.0 with varying levels of previous experience with fidelity measures and PBIS implementation. And, we expect that you may need to reference this resource multiple times, so links are available to help you navigate to the topics of most interest. A separate resource is available to support teams to administer the Tier 2 and 3 sections of the TFI.</a:t>
            </a:r>
          </a:p>
        </p:txBody>
      </p:sp>
      <p:sp>
        <p:nvSpPr>
          <p:cNvPr id="4" name="Slide Number Placeholder 3"/>
          <p:cNvSpPr>
            <a:spLocks noGrp="1"/>
          </p:cNvSpPr>
          <p:nvPr>
            <p:ph type="sldNum" sz="quarter" idx="10"/>
          </p:nvPr>
        </p:nvSpPr>
        <p:spPr/>
        <p:txBody>
          <a:bodyPr/>
          <a:lstStyle/>
          <a:p>
            <a:fld id="{E7AF53DD-243B-40F1-AD08-FFE4BF14A87C}" type="slidenum">
              <a:rPr lang="en-US" smtClean="0"/>
              <a:t>2</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344867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E1910-F931-E815-6072-A798182BD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35C8B-20AE-0DF3-1DAD-0FEEFF4B5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FD9AA-69B3-6BDC-F616-C68D340C5338}"/>
              </a:ext>
            </a:extLst>
          </p:cNvPr>
          <p:cNvSpPr>
            <a:spLocks noGrp="1"/>
          </p:cNvSpPr>
          <p:nvPr>
            <p:ph type="body" idx="1"/>
          </p:nvPr>
        </p:nvSpPr>
        <p:spPr/>
        <p:txBody>
          <a:bodyPr/>
          <a:lstStyle/>
          <a:p>
            <a:r>
              <a:rPr lang="en-US" dirty="0"/>
              <a:t>Audio:</a:t>
            </a:r>
          </a:p>
          <a:p>
            <a:r>
              <a:rPr lang="en-US" dirty="0"/>
              <a:t>This Item focuses on the team operating</a:t>
            </a:r>
            <a:r>
              <a:rPr lang="en-US" baseline="0" dirty="0"/>
              <a:t> procedures that will assist the team to run efficient and effective meetings. The main idea is that teams utilize operating procedures that will ensure teams effectively action plan and track progress during their meetings.</a:t>
            </a:r>
          </a:p>
          <a:p>
            <a:endParaRPr lang="en-US" baseline="0" dirty="0"/>
          </a:p>
          <a:p>
            <a:endParaRPr lang="en-US" dirty="0"/>
          </a:p>
        </p:txBody>
      </p:sp>
      <p:sp>
        <p:nvSpPr>
          <p:cNvPr id="4" name="Slide Number Placeholder 3">
            <a:extLst>
              <a:ext uri="{FF2B5EF4-FFF2-40B4-BE49-F238E27FC236}">
                <a16:creationId xmlns:a16="http://schemas.microsoft.com/office/drawing/2014/main" id="{8DA9F145-2EB5-1D81-AF66-3AB91A151E98}"/>
              </a:ext>
            </a:extLst>
          </p:cNvPr>
          <p:cNvSpPr>
            <a:spLocks noGrp="1"/>
          </p:cNvSpPr>
          <p:nvPr>
            <p:ph type="sldNum" sz="quarter" idx="10"/>
          </p:nvPr>
        </p:nvSpPr>
        <p:spPr/>
        <p:txBody>
          <a:bodyPr/>
          <a:lstStyle/>
          <a:p>
            <a:fld id="{E7AF53DD-243B-40F1-AD08-FFE4BF14A87C}" type="slidenum">
              <a:rPr lang="en-US" smtClean="0"/>
              <a:t>20</a:t>
            </a:fld>
            <a:endParaRPr lang="en-US"/>
          </a:p>
        </p:txBody>
      </p:sp>
      <p:sp>
        <p:nvSpPr>
          <p:cNvPr id="5" name="Header Placeholder 4">
            <a:extLst>
              <a:ext uri="{FF2B5EF4-FFF2-40B4-BE49-F238E27FC236}">
                <a16:creationId xmlns:a16="http://schemas.microsoft.com/office/drawing/2014/main" id="{B02F1CAE-29EE-00C7-1026-38874DFBF3D8}"/>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869980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53BE5-5EA9-790F-2125-934D9A7BF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5E95C-ADA0-C363-FC65-C6877BE75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F8EAF-D115-60E1-3AD6-A098432E5C5B}"/>
              </a:ext>
            </a:extLst>
          </p:cNvPr>
          <p:cNvSpPr>
            <a:spLocks noGrp="1"/>
          </p:cNvSpPr>
          <p:nvPr>
            <p:ph type="body" idx="1"/>
          </p:nvPr>
        </p:nvSpPr>
        <p:spPr/>
        <p:txBody>
          <a:bodyPr/>
          <a:lstStyle/>
          <a:p>
            <a:r>
              <a:rPr lang="en-US" dirty="0"/>
              <a:t>Audio:</a:t>
            </a:r>
          </a:p>
          <a:p>
            <a:r>
              <a:rPr lang="en-US" dirty="0"/>
              <a:t>Scoring for this item is based on the number of procedures that are in place.  Use the checklist to help determine what is currently in place and</a:t>
            </a:r>
            <a:r>
              <a:rPr lang="en-US" baseline="0" dirty="0"/>
              <a:t> specific ways to strengthen team operations. </a:t>
            </a:r>
          </a:p>
        </p:txBody>
      </p:sp>
      <p:sp>
        <p:nvSpPr>
          <p:cNvPr id="4" name="Slide Number Placeholder 3">
            <a:extLst>
              <a:ext uri="{FF2B5EF4-FFF2-40B4-BE49-F238E27FC236}">
                <a16:creationId xmlns:a16="http://schemas.microsoft.com/office/drawing/2014/main" id="{054BB1AA-70CE-C64F-ED4E-36A04B0E5A98}"/>
              </a:ext>
            </a:extLst>
          </p:cNvPr>
          <p:cNvSpPr>
            <a:spLocks noGrp="1"/>
          </p:cNvSpPr>
          <p:nvPr>
            <p:ph type="sldNum" sz="quarter" idx="10"/>
          </p:nvPr>
        </p:nvSpPr>
        <p:spPr/>
        <p:txBody>
          <a:bodyPr/>
          <a:lstStyle/>
          <a:p>
            <a:fld id="{E7AF53DD-243B-40F1-AD08-FFE4BF14A87C}" type="slidenum">
              <a:rPr lang="en-US" smtClean="0"/>
              <a:t>21</a:t>
            </a:fld>
            <a:endParaRPr lang="en-US"/>
          </a:p>
        </p:txBody>
      </p:sp>
      <p:sp>
        <p:nvSpPr>
          <p:cNvPr id="5" name="Header Placeholder 4">
            <a:extLst>
              <a:ext uri="{FF2B5EF4-FFF2-40B4-BE49-F238E27FC236}">
                <a16:creationId xmlns:a16="http://schemas.microsoft.com/office/drawing/2014/main" id="{07E20B1E-6AFF-A6AB-6C8E-FF52BB1309B1}"/>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76495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6E33D-AE42-0107-80E7-0EC9CAC9B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6754B-5936-7C53-0626-BB051DA4B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EB186-0CB5-BFBD-F9E4-376430A7CA65}"/>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Having social-emotional-behavioral expectations that are positively</a:t>
            </a:r>
            <a:r>
              <a:rPr lang="en-US" baseline="0" dirty="0"/>
              <a:t> stated is one of the best ways to establish a positive and equitable school culture. </a:t>
            </a:r>
            <a:r>
              <a:rPr lang="en-US" dirty="0"/>
              <a:t>The results of the TFI Walkthrough Tool will assist in assessing</a:t>
            </a:r>
            <a:r>
              <a:rPr lang="en-US" baseline="0" dirty="0"/>
              <a:t> staff familiarity with the expectations.</a:t>
            </a:r>
            <a:endParaRPr lang="en-US" dirty="0"/>
          </a:p>
          <a:p>
            <a:endParaRPr lang="en-US" dirty="0"/>
          </a:p>
        </p:txBody>
      </p:sp>
      <p:sp>
        <p:nvSpPr>
          <p:cNvPr id="4" name="Slide Number Placeholder 3">
            <a:extLst>
              <a:ext uri="{FF2B5EF4-FFF2-40B4-BE49-F238E27FC236}">
                <a16:creationId xmlns:a16="http://schemas.microsoft.com/office/drawing/2014/main" id="{9498CE5C-3D45-2DAD-C902-BDD1D59657CA}"/>
              </a:ext>
            </a:extLst>
          </p:cNvPr>
          <p:cNvSpPr>
            <a:spLocks noGrp="1"/>
          </p:cNvSpPr>
          <p:nvPr>
            <p:ph type="sldNum" sz="quarter" idx="10"/>
          </p:nvPr>
        </p:nvSpPr>
        <p:spPr/>
        <p:txBody>
          <a:bodyPr/>
          <a:lstStyle/>
          <a:p>
            <a:fld id="{E7AF53DD-243B-40F1-AD08-FFE4BF14A87C}" type="slidenum">
              <a:rPr lang="en-US" smtClean="0"/>
              <a:t>22</a:t>
            </a:fld>
            <a:endParaRPr lang="en-US"/>
          </a:p>
        </p:txBody>
      </p:sp>
      <p:sp>
        <p:nvSpPr>
          <p:cNvPr id="5" name="Header Placeholder 4">
            <a:extLst>
              <a:ext uri="{FF2B5EF4-FFF2-40B4-BE49-F238E27FC236}">
                <a16:creationId xmlns:a16="http://schemas.microsoft.com/office/drawing/2014/main" id="{D4AC0A0E-0AFC-C685-1676-6FDC1EA4675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704873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TFI Walkthrough</a:t>
            </a:r>
            <a:r>
              <a:rPr lang="en-US" baseline="0" dirty="0"/>
              <a:t> Tool is in Appendix A of the TFI.  This is a tool that is used by a coach/external person to complete prior to the TFI. </a:t>
            </a:r>
          </a:p>
        </p:txBody>
      </p:sp>
      <p:sp>
        <p:nvSpPr>
          <p:cNvPr id="4" name="Slide Number Placeholder 3"/>
          <p:cNvSpPr>
            <a:spLocks noGrp="1"/>
          </p:cNvSpPr>
          <p:nvPr>
            <p:ph type="sldNum" sz="quarter" idx="10"/>
          </p:nvPr>
        </p:nvSpPr>
        <p:spPr/>
        <p:txBody>
          <a:bodyPr/>
          <a:lstStyle/>
          <a:p>
            <a:fld id="{BEA4356D-C7FA-4429-A38D-7907D891A21D}" type="slidenum">
              <a:rPr lang="en-US" smtClean="0"/>
              <a:t>23</a:t>
            </a:fld>
            <a:endParaRPr lang="en-US"/>
          </a:p>
        </p:txBody>
      </p:sp>
    </p:spTree>
    <p:extLst>
      <p:ext uri="{BB962C8B-B14F-4D97-AF65-F5344CB8AC3E}">
        <p14:creationId xmlns:p14="http://schemas.microsoft.com/office/powerpoint/2010/main" val="1002337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8C846-83F0-D61A-FA66-D969E7E4B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99DC6-B833-50BD-0FB3-28392C429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804D2-CB2A-4AB0-ABD6-D95237D2525A}"/>
              </a:ext>
            </a:extLst>
          </p:cNvPr>
          <p:cNvSpPr>
            <a:spLocks noGrp="1"/>
          </p:cNvSpPr>
          <p:nvPr>
            <p:ph type="body" idx="1"/>
          </p:nvPr>
        </p:nvSpPr>
        <p:spPr/>
        <p:txBody>
          <a:bodyPr/>
          <a:lstStyle/>
          <a:p>
            <a:r>
              <a:rPr lang="en-US" dirty="0"/>
              <a:t>Audio: </a:t>
            </a:r>
          </a:p>
          <a:p>
            <a:r>
              <a:rPr lang="en-US" dirty="0"/>
              <a:t>Scoring for this item is based on the degree to which the schoolwide expectations are not only in place, but also accessible, known by staff, and aligned with the SEB curriculum. The reflective questions help determine what is already in place. </a:t>
            </a:r>
          </a:p>
        </p:txBody>
      </p:sp>
      <p:sp>
        <p:nvSpPr>
          <p:cNvPr id="4" name="Slide Number Placeholder 3">
            <a:extLst>
              <a:ext uri="{FF2B5EF4-FFF2-40B4-BE49-F238E27FC236}">
                <a16:creationId xmlns:a16="http://schemas.microsoft.com/office/drawing/2014/main" id="{87DAF2AB-2D80-A6A3-B67B-DE73F9E5C1BB}"/>
              </a:ext>
            </a:extLst>
          </p:cNvPr>
          <p:cNvSpPr>
            <a:spLocks noGrp="1"/>
          </p:cNvSpPr>
          <p:nvPr>
            <p:ph type="sldNum" sz="quarter" idx="10"/>
          </p:nvPr>
        </p:nvSpPr>
        <p:spPr/>
        <p:txBody>
          <a:bodyPr/>
          <a:lstStyle/>
          <a:p>
            <a:fld id="{E7AF53DD-243B-40F1-AD08-FFE4BF14A87C}" type="slidenum">
              <a:rPr lang="en-US" smtClean="0"/>
              <a:t>24</a:t>
            </a:fld>
            <a:endParaRPr lang="en-US"/>
          </a:p>
        </p:txBody>
      </p:sp>
      <p:sp>
        <p:nvSpPr>
          <p:cNvPr id="5" name="Header Placeholder 4">
            <a:extLst>
              <a:ext uri="{FF2B5EF4-FFF2-40B4-BE49-F238E27FC236}">
                <a16:creationId xmlns:a16="http://schemas.microsoft.com/office/drawing/2014/main" id="{A0D2631A-254F-8F15-30FD-2233BC0A8018}"/>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528117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85D2F-805C-1832-9C8E-7A6433CCA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DBB8F-43AB-E0B5-641C-870631949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373A62-AD00-BABE-B79A-F92E684CE471}"/>
              </a:ext>
            </a:extLst>
          </p:cNvPr>
          <p:cNvSpPr>
            <a:spLocks noGrp="1"/>
          </p:cNvSpPr>
          <p:nvPr>
            <p:ph type="body" idx="1"/>
          </p:nvPr>
        </p:nvSpPr>
        <p:spPr/>
        <p:txBody>
          <a:bodyPr/>
          <a:lstStyle/>
          <a:p>
            <a:r>
              <a:rPr lang="en-US" dirty="0"/>
              <a:t>Audio:</a:t>
            </a:r>
            <a:br>
              <a:rPr lang="en-US" dirty="0"/>
            </a:br>
            <a:r>
              <a:rPr lang="en-US" dirty="0"/>
              <a:t>This item builds off the previous item and is focused on the direct instruction of the established schoolwide expectations. It includes the essential actions of active supervision, prompting, reviewing, and reinforcing expectations to provide students with differentiated supports and feedback. </a:t>
            </a:r>
          </a:p>
        </p:txBody>
      </p:sp>
      <p:sp>
        <p:nvSpPr>
          <p:cNvPr id="4" name="Slide Number Placeholder 3">
            <a:extLst>
              <a:ext uri="{FF2B5EF4-FFF2-40B4-BE49-F238E27FC236}">
                <a16:creationId xmlns:a16="http://schemas.microsoft.com/office/drawing/2014/main" id="{C809F92E-1A16-9635-DE8D-DB32D2DABDC8}"/>
              </a:ext>
            </a:extLst>
          </p:cNvPr>
          <p:cNvSpPr>
            <a:spLocks noGrp="1"/>
          </p:cNvSpPr>
          <p:nvPr>
            <p:ph type="sldNum" sz="quarter" idx="10"/>
          </p:nvPr>
        </p:nvSpPr>
        <p:spPr/>
        <p:txBody>
          <a:bodyPr/>
          <a:lstStyle/>
          <a:p>
            <a:fld id="{E7AF53DD-243B-40F1-AD08-FFE4BF14A87C}" type="slidenum">
              <a:rPr lang="en-US" smtClean="0"/>
              <a:t>25</a:t>
            </a:fld>
            <a:endParaRPr lang="en-US"/>
          </a:p>
        </p:txBody>
      </p:sp>
      <p:sp>
        <p:nvSpPr>
          <p:cNvPr id="5" name="Header Placeholder 4">
            <a:extLst>
              <a:ext uri="{FF2B5EF4-FFF2-40B4-BE49-F238E27FC236}">
                <a16:creationId xmlns:a16="http://schemas.microsoft.com/office/drawing/2014/main" id="{B259A0A7-2B64-D34A-5D79-C8E50DFBBFA3}"/>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154344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170A9-EA67-81B6-4EF2-45CE5FD29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BB929-5ABF-FCCB-ED45-BA92771A5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6DC5E-59AC-2F92-0413-BAC3D48B4D36}"/>
              </a:ext>
            </a:extLst>
          </p:cNvPr>
          <p:cNvSpPr>
            <a:spLocks noGrp="1"/>
          </p:cNvSpPr>
          <p:nvPr>
            <p:ph type="body" idx="1"/>
          </p:nvPr>
        </p:nvSpPr>
        <p:spPr/>
        <p:txBody>
          <a:bodyPr/>
          <a:lstStyle/>
          <a:p>
            <a:r>
              <a:rPr lang="en-US" dirty="0"/>
              <a:t>Audio:</a:t>
            </a:r>
          </a:p>
          <a:p>
            <a:r>
              <a:rPr lang="en-US" dirty="0"/>
              <a:t>Scoring for this item is based on the strength of the instructional components that support the established schoolwide expectations. Notice that scoring is also based on students’ and educators’ fluency with the schoolwide expectations and the system to promote fluency. Data to score this item can be supported by the TFI walkthrough tool.</a:t>
            </a:r>
          </a:p>
        </p:txBody>
      </p:sp>
      <p:sp>
        <p:nvSpPr>
          <p:cNvPr id="4" name="Slide Number Placeholder 3">
            <a:extLst>
              <a:ext uri="{FF2B5EF4-FFF2-40B4-BE49-F238E27FC236}">
                <a16:creationId xmlns:a16="http://schemas.microsoft.com/office/drawing/2014/main" id="{631E777B-DE1A-9316-4DC0-384BCE723DF0}"/>
              </a:ext>
            </a:extLst>
          </p:cNvPr>
          <p:cNvSpPr>
            <a:spLocks noGrp="1"/>
          </p:cNvSpPr>
          <p:nvPr>
            <p:ph type="sldNum" sz="quarter" idx="10"/>
          </p:nvPr>
        </p:nvSpPr>
        <p:spPr/>
        <p:txBody>
          <a:bodyPr/>
          <a:lstStyle/>
          <a:p>
            <a:fld id="{E7AF53DD-243B-40F1-AD08-FFE4BF14A87C}" type="slidenum">
              <a:rPr lang="en-US" smtClean="0"/>
              <a:t>26</a:t>
            </a:fld>
            <a:endParaRPr lang="en-US"/>
          </a:p>
        </p:txBody>
      </p:sp>
      <p:sp>
        <p:nvSpPr>
          <p:cNvPr id="5" name="Header Placeholder 4">
            <a:extLst>
              <a:ext uri="{FF2B5EF4-FFF2-40B4-BE49-F238E27FC236}">
                <a16:creationId xmlns:a16="http://schemas.microsoft.com/office/drawing/2014/main" id="{6C3B029E-15C4-A6B3-952A-421AA26B457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803934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A7EDB-4DD9-79FC-D77F-613016CA0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70D25-04AC-AA55-0526-B1F86F177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96AD5-6824-75C1-8348-EB65DA30FE11}"/>
              </a:ext>
            </a:extLst>
          </p:cNvPr>
          <p:cNvSpPr>
            <a:spLocks noGrp="1"/>
          </p:cNvSpPr>
          <p:nvPr>
            <p:ph type="body" idx="1"/>
          </p:nvPr>
        </p:nvSpPr>
        <p:spPr/>
        <p:txBody>
          <a:bodyPr/>
          <a:lstStyle/>
          <a:p>
            <a:r>
              <a:rPr lang="en-US" dirty="0"/>
              <a:t>Audio:</a:t>
            </a:r>
          </a:p>
          <a:p>
            <a:r>
              <a:rPr lang="en-US" dirty="0"/>
              <a:t>This item stresses the role of feedback in promoting established behavior expectations. This includes on-going re-teaching and reinforcement within a formal system. </a:t>
            </a:r>
          </a:p>
        </p:txBody>
      </p:sp>
      <p:sp>
        <p:nvSpPr>
          <p:cNvPr id="4" name="Slide Number Placeholder 3">
            <a:extLst>
              <a:ext uri="{FF2B5EF4-FFF2-40B4-BE49-F238E27FC236}">
                <a16:creationId xmlns:a16="http://schemas.microsoft.com/office/drawing/2014/main" id="{DD2AA598-48F6-4792-AF17-0E10FD60E6A6}"/>
              </a:ext>
            </a:extLst>
          </p:cNvPr>
          <p:cNvSpPr>
            <a:spLocks noGrp="1"/>
          </p:cNvSpPr>
          <p:nvPr>
            <p:ph type="sldNum" sz="quarter" idx="10"/>
          </p:nvPr>
        </p:nvSpPr>
        <p:spPr/>
        <p:txBody>
          <a:bodyPr/>
          <a:lstStyle/>
          <a:p>
            <a:fld id="{E7AF53DD-243B-40F1-AD08-FFE4BF14A87C}" type="slidenum">
              <a:rPr lang="en-US" smtClean="0"/>
              <a:t>27</a:t>
            </a:fld>
            <a:endParaRPr lang="en-US"/>
          </a:p>
        </p:txBody>
      </p:sp>
      <p:sp>
        <p:nvSpPr>
          <p:cNvPr id="5" name="Header Placeholder 4">
            <a:extLst>
              <a:ext uri="{FF2B5EF4-FFF2-40B4-BE49-F238E27FC236}">
                <a16:creationId xmlns:a16="http://schemas.microsoft.com/office/drawing/2014/main" id="{8376FE46-B42F-B43D-E7CF-778DE2F01C08}"/>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720186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72DB4-B79E-D735-82A3-2C136D9AB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AD8F8-D161-C9C8-98C8-8BC367113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7E48E-37EB-4E72-6944-BC90EF433934}"/>
              </a:ext>
            </a:extLst>
          </p:cNvPr>
          <p:cNvSpPr>
            <a:spLocks noGrp="1"/>
          </p:cNvSpPr>
          <p:nvPr>
            <p:ph type="body" idx="1"/>
          </p:nvPr>
        </p:nvSpPr>
        <p:spPr/>
        <p:txBody>
          <a:bodyPr/>
          <a:lstStyle/>
          <a:p>
            <a:r>
              <a:rPr lang="en-US" dirty="0"/>
              <a:t>Audio: </a:t>
            </a:r>
          </a:p>
          <a:p>
            <a:r>
              <a:rPr lang="en-US" dirty="0"/>
              <a:t>Scoring for this item is based on the number of features in place, including adults’ delivery of acknowledgements and students’ receipt of those acknowledgements. The TFI walkthrough tool can be used to provide data to assist with scoring for this item. </a:t>
            </a:r>
          </a:p>
        </p:txBody>
      </p:sp>
      <p:sp>
        <p:nvSpPr>
          <p:cNvPr id="4" name="Slide Number Placeholder 3">
            <a:extLst>
              <a:ext uri="{FF2B5EF4-FFF2-40B4-BE49-F238E27FC236}">
                <a16:creationId xmlns:a16="http://schemas.microsoft.com/office/drawing/2014/main" id="{6DE494A0-BA66-BDB7-87A0-F0F7F808D28C}"/>
              </a:ext>
            </a:extLst>
          </p:cNvPr>
          <p:cNvSpPr>
            <a:spLocks noGrp="1"/>
          </p:cNvSpPr>
          <p:nvPr>
            <p:ph type="sldNum" sz="quarter" idx="10"/>
          </p:nvPr>
        </p:nvSpPr>
        <p:spPr/>
        <p:txBody>
          <a:bodyPr/>
          <a:lstStyle/>
          <a:p>
            <a:fld id="{E7AF53DD-243B-40F1-AD08-FFE4BF14A87C}" type="slidenum">
              <a:rPr lang="en-US" smtClean="0"/>
              <a:t>28</a:t>
            </a:fld>
            <a:endParaRPr lang="en-US"/>
          </a:p>
        </p:txBody>
      </p:sp>
      <p:sp>
        <p:nvSpPr>
          <p:cNvPr id="5" name="Header Placeholder 4">
            <a:extLst>
              <a:ext uri="{FF2B5EF4-FFF2-40B4-BE49-F238E27FC236}">
                <a16:creationId xmlns:a16="http://schemas.microsoft.com/office/drawing/2014/main" id="{1E7B5680-CCFC-BBE7-C03F-5CB76DDE2A76}"/>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932656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EA680-E7AB-27C9-AE86-3E3CC99E7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8D457-5732-705F-7BC5-A393D93D5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F50CB-6C6D-0C7D-73CA-D38F6D01BCC1}"/>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Developing</a:t>
            </a:r>
            <a:r>
              <a:rPr lang="en-US" baseline="0" dirty="0"/>
              <a:t> operational definitions of contextually inappropriate behavior and training staff on the definitions are important in ensuring students experience consistency and predictability throughout the school.</a:t>
            </a:r>
            <a:endParaRPr lang="en-US" dirty="0"/>
          </a:p>
          <a:p>
            <a:endParaRPr lang="en-US" dirty="0"/>
          </a:p>
        </p:txBody>
      </p:sp>
      <p:sp>
        <p:nvSpPr>
          <p:cNvPr id="4" name="Slide Number Placeholder 3">
            <a:extLst>
              <a:ext uri="{FF2B5EF4-FFF2-40B4-BE49-F238E27FC236}">
                <a16:creationId xmlns:a16="http://schemas.microsoft.com/office/drawing/2014/main" id="{7A68A834-FD85-0585-5600-D9ADB3906264}"/>
              </a:ext>
            </a:extLst>
          </p:cNvPr>
          <p:cNvSpPr>
            <a:spLocks noGrp="1"/>
          </p:cNvSpPr>
          <p:nvPr>
            <p:ph type="sldNum" sz="quarter" idx="10"/>
          </p:nvPr>
        </p:nvSpPr>
        <p:spPr/>
        <p:txBody>
          <a:bodyPr/>
          <a:lstStyle/>
          <a:p>
            <a:fld id="{E7AF53DD-243B-40F1-AD08-FFE4BF14A87C}" type="slidenum">
              <a:rPr lang="en-US" smtClean="0"/>
              <a:t>29</a:t>
            </a:fld>
            <a:endParaRPr lang="en-US"/>
          </a:p>
        </p:txBody>
      </p:sp>
      <p:sp>
        <p:nvSpPr>
          <p:cNvPr id="5" name="Header Placeholder 4">
            <a:extLst>
              <a:ext uri="{FF2B5EF4-FFF2-40B4-BE49-F238E27FC236}">
                <a16:creationId xmlns:a16="http://schemas.microsoft.com/office/drawing/2014/main" id="{B66CA318-653A-8CF9-38B0-71E14D6959F6}"/>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57870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3E4AE-2395-FC0A-901A-153EF1B01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9AAAF-284E-B19D-F8A2-E58B1AAB6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D772D-B3DA-B37B-FA86-9D51AEBE867D}"/>
              </a:ext>
            </a:extLst>
          </p:cNvPr>
          <p:cNvSpPr>
            <a:spLocks noGrp="1"/>
          </p:cNvSpPr>
          <p:nvPr>
            <p:ph type="body" idx="1"/>
          </p:nvPr>
        </p:nvSpPr>
        <p:spPr/>
        <p:txBody>
          <a:bodyPr/>
          <a:lstStyle/>
          <a:p>
            <a:r>
              <a:rPr lang="en-US" dirty="0"/>
              <a:t>Audio: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purpose of the PBIS Tiered Fidelity Inventory (TFI) 3.0 is to provide a valid, reliable, and efficient measure of the extent to which school personnel are applying the core features of school-wide positive behavioral interventions and supports (SWPBIS). The TFI is divided into three sections (Tier 1: Universal PBIS Features; Tier 2: Targeted PBIS Features; and Tier 3: Intensive PBIS Features) that can be used separately or in combination to assess the extent to which core features are in place. The TFI is intended to guide both initial implementation and sustained use of PBIS.</a:t>
            </a:r>
            <a:r>
              <a:rPr lang="en-US" sz="2800" dirty="0">
                <a:effectLst/>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0BBC1CE-1C59-A96B-0F32-B12D6563B29D}"/>
              </a:ext>
            </a:extLst>
          </p:cNvPr>
          <p:cNvSpPr>
            <a:spLocks noGrp="1"/>
          </p:cNvSpPr>
          <p:nvPr>
            <p:ph type="sldNum" sz="quarter" idx="10"/>
          </p:nvPr>
        </p:nvSpPr>
        <p:spPr/>
        <p:txBody>
          <a:bodyPr/>
          <a:lstStyle/>
          <a:p>
            <a:fld id="{E7AF53DD-243B-40F1-AD08-FFE4BF14A87C}" type="slidenum">
              <a:rPr lang="en-US" smtClean="0"/>
              <a:t>3</a:t>
            </a:fld>
            <a:endParaRPr lang="en-US"/>
          </a:p>
        </p:txBody>
      </p:sp>
      <p:sp>
        <p:nvSpPr>
          <p:cNvPr id="5" name="Header Placeholder 4">
            <a:extLst>
              <a:ext uri="{FF2B5EF4-FFF2-40B4-BE49-F238E27FC236}">
                <a16:creationId xmlns:a16="http://schemas.microsoft.com/office/drawing/2014/main" id="{D35E5780-5259-D8D6-8B72-D250927BE50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333390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17CEA-7613-4152-D824-7ACE7C28B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A34F9-2D89-D816-5586-148261BCE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1414C-B5E0-CACF-7EBA-AE9C0CB19B0B}"/>
              </a:ext>
            </a:extLst>
          </p:cNvPr>
          <p:cNvSpPr>
            <a:spLocks noGrp="1"/>
          </p:cNvSpPr>
          <p:nvPr>
            <p:ph type="body" idx="1"/>
          </p:nvPr>
        </p:nvSpPr>
        <p:spPr/>
        <p:txBody>
          <a:bodyPr/>
          <a:lstStyle/>
          <a:p>
            <a:r>
              <a:rPr lang="en-US" dirty="0"/>
              <a:t>Audio:</a:t>
            </a:r>
          </a:p>
          <a:p>
            <a:r>
              <a:rPr lang="en-US" dirty="0"/>
              <a:t>Scoring for this item is based on the components identified in the reflective questions. Each score category adds another element related to strengthening the definition and universality of problematic behaviors in the school setting. </a:t>
            </a:r>
          </a:p>
        </p:txBody>
      </p:sp>
      <p:sp>
        <p:nvSpPr>
          <p:cNvPr id="4" name="Slide Number Placeholder 3">
            <a:extLst>
              <a:ext uri="{FF2B5EF4-FFF2-40B4-BE49-F238E27FC236}">
                <a16:creationId xmlns:a16="http://schemas.microsoft.com/office/drawing/2014/main" id="{51AD62C5-6D60-66CE-2CBF-25548A101C89}"/>
              </a:ext>
            </a:extLst>
          </p:cNvPr>
          <p:cNvSpPr>
            <a:spLocks noGrp="1"/>
          </p:cNvSpPr>
          <p:nvPr>
            <p:ph type="sldNum" sz="quarter" idx="10"/>
          </p:nvPr>
        </p:nvSpPr>
        <p:spPr/>
        <p:txBody>
          <a:bodyPr/>
          <a:lstStyle/>
          <a:p>
            <a:fld id="{E7AF53DD-243B-40F1-AD08-FFE4BF14A87C}" type="slidenum">
              <a:rPr lang="en-US" smtClean="0"/>
              <a:t>30</a:t>
            </a:fld>
            <a:endParaRPr lang="en-US"/>
          </a:p>
        </p:txBody>
      </p:sp>
      <p:sp>
        <p:nvSpPr>
          <p:cNvPr id="5" name="Header Placeholder 4">
            <a:extLst>
              <a:ext uri="{FF2B5EF4-FFF2-40B4-BE49-F238E27FC236}">
                <a16:creationId xmlns:a16="http://schemas.microsoft.com/office/drawing/2014/main" id="{9B52F2CC-9231-C60C-19B8-912E866E4721}"/>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920069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44C75-1B6D-B1E8-0D91-4A2654CB5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3A489-DA3E-E26D-FB2B-3E2621B63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9C078-DAB1-EF22-0F64-C741A98F0C78}"/>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contrast to the previous item, 1.7 is focused on the adults’ response when contextually inappropriate behaviors are displayed. While preventative</a:t>
            </a:r>
            <a:r>
              <a:rPr lang="en-US" baseline="0" dirty="0"/>
              <a:t> and positive approaches to discipline are the most effective in developing a positive school climate, adults need to respond to contextually inappropriate behavior with consistent, instructional, and functionally-based responses to help shape future behaviors. </a:t>
            </a:r>
            <a:endParaRPr lang="en-US" dirty="0"/>
          </a:p>
          <a:p>
            <a:endParaRPr lang="en-US" dirty="0"/>
          </a:p>
        </p:txBody>
      </p:sp>
      <p:sp>
        <p:nvSpPr>
          <p:cNvPr id="4" name="Slide Number Placeholder 3">
            <a:extLst>
              <a:ext uri="{FF2B5EF4-FFF2-40B4-BE49-F238E27FC236}">
                <a16:creationId xmlns:a16="http://schemas.microsoft.com/office/drawing/2014/main" id="{9EF2573F-2A5C-765D-CCEE-C035CC7EE834}"/>
              </a:ext>
            </a:extLst>
          </p:cNvPr>
          <p:cNvSpPr>
            <a:spLocks noGrp="1"/>
          </p:cNvSpPr>
          <p:nvPr>
            <p:ph type="sldNum" sz="quarter" idx="10"/>
          </p:nvPr>
        </p:nvSpPr>
        <p:spPr/>
        <p:txBody>
          <a:bodyPr/>
          <a:lstStyle/>
          <a:p>
            <a:fld id="{E7AF53DD-243B-40F1-AD08-FFE4BF14A87C}" type="slidenum">
              <a:rPr lang="en-US" smtClean="0"/>
              <a:t>31</a:t>
            </a:fld>
            <a:endParaRPr lang="en-US"/>
          </a:p>
        </p:txBody>
      </p:sp>
      <p:sp>
        <p:nvSpPr>
          <p:cNvPr id="5" name="Header Placeholder 4">
            <a:extLst>
              <a:ext uri="{FF2B5EF4-FFF2-40B4-BE49-F238E27FC236}">
                <a16:creationId xmlns:a16="http://schemas.microsoft.com/office/drawing/2014/main" id="{62E305E7-CC20-1403-DB8D-A36641CCC41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376056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6C8A0-8DC4-64CF-6222-358CAAC4C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B6904-5F01-7F12-0FAB-309D192A1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2DD30-4A61-8229-0560-3F8DB4FABC0B}"/>
              </a:ext>
            </a:extLst>
          </p:cNvPr>
          <p:cNvSpPr>
            <a:spLocks noGrp="1"/>
          </p:cNvSpPr>
          <p:nvPr>
            <p:ph type="body" idx="1"/>
          </p:nvPr>
        </p:nvSpPr>
        <p:spPr/>
        <p:txBody>
          <a:bodyPr/>
          <a:lstStyle/>
          <a:p>
            <a:r>
              <a:rPr lang="en-US" dirty="0"/>
              <a:t>Audio:</a:t>
            </a:r>
          </a:p>
          <a:p>
            <a:r>
              <a:rPr lang="en-US" dirty="0"/>
              <a:t>Scoring for this item is based on the components listed in the reflective questions. Here again, elements of the TFI walkthrough tool can support scoring. Notice the emphasis on the equitable use of effective and consistent responses. </a:t>
            </a:r>
          </a:p>
        </p:txBody>
      </p:sp>
      <p:sp>
        <p:nvSpPr>
          <p:cNvPr id="4" name="Slide Number Placeholder 3">
            <a:extLst>
              <a:ext uri="{FF2B5EF4-FFF2-40B4-BE49-F238E27FC236}">
                <a16:creationId xmlns:a16="http://schemas.microsoft.com/office/drawing/2014/main" id="{BEF4F85E-DD34-2DB3-5DBE-0A5FAB880492}"/>
              </a:ext>
            </a:extLst>
          </p:cNvPr>
          <p:cNvSpPr>
            <a:spLocks noGrp="1"/>
          </p:cNvSpPr>
          <p:nvPr>
            <p:ph type="sldNum" sz="quarter" idx="10"/>
          </p:nvPr>
        </p:nvSpPr>
        <p:spPr/>
        <p:txBody>
          <a:bodyPr/>
          <a:lstStyle/>
          <a:p>
            <a:fld id="{E7AF53DD-243B-40F1-AD08-FFE4BF14A87C}" type="slidenum">
              <a:rPr lang="en-US" smtClean="0"/>
              <a:t>32</a:t>
            </a:fld>
            <a:endParaRPr lang="en-US"/>
          </a:p>
        </p:txBody>
      </p:sp>
      <p:sp>
        <p:nvSpPr>
          <p:cNvPr id="5" name="Header Placeholder 4">
            <a:extLst>
              <a:ext uri="{FF2B5EF4-FFF2-40B4-BE49-F238E27FC236}">
                <a16:creationId xmlns:a16="http://schemas.microsoft.com/office/drawing/2014/main" id="{770480A7-0E76-61F4-2DEC-55D98C451C82}"/>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099066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EAF43-D51B-9472-9AED-00AE343D2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AA1B8-59E1-F3DB-0A0B-5123A7D05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39FDA-4051-6A29-00E2-01A329FE81F2}"/>
              </a:ext>
            </a:extLst>
          </p:cNvPr>
          <p:cNvSpPr>
            <a:spLocks noGrp="1"/>
          </p:cNvSpPr>
          <p:nvPr>
            <p:ph type="body" idx="1"/>
          </p:nvPr>
        </p:nvSpPr>
        <p:spPr/>
        <p:txBody>
          <a:bodyPr/>
          <a:lstStyle/>
          <a:p>
            <a:r>
              <a:rPr lang="en-US" dirty="0"/>
              <a:t>Audio:</a:t>
            </a:r>
          </a:p>
          <a:p>
            <a:r>
              <a:rPr lang="en-US" dirty="0"/>
              <a:t>This item extends the schoolwide expectations to emergency or crisis response routines. Expectations for these routines need to be proactively established, taught, prompted, and reinforced as explicitly as they are across other schoolwide routines.</a:t>
            </a:r>
          </a:p>
        </p:txBody>
      </p:sp>
      <p:sp>
        <p:nvSpPr>
          <p:cNvPr id="4" name="Slide Number Placeholder 3">
            <a:extLst>
              <a:ext uri="{FF2B5EF4-FFF2-40B4-BE49-F238E27FC236}">
                <a16:creationId xmlns:a16="http://schemas.microsoft.com/office/drawing/2014/main" id="{B5DC6F09-2F18-5E1A-A2C8-8CE7ABA9725A}"/>
              </a:ext>
            </a:extLst>
          </p:cNvPr>
          <p:cNvSpPr>
            <a:spLocks noGrp="1"/>
          </p:cNvSpPr>
          <p:nvPr>
            <p:ph type="sldNum" sz="quarter" idx="10"/>
          </p:nvPr>
        </p:nvSpPr>
        <p:spPr/>
        <p:txBody>
          <a:bodyPr/>
          <a:lstStyle/>
          <a:p>
            <a:fld id="{E7AF53DD-243B-40F1-AD08-FFE4BF14A87C}" type="slidenum">
              <a:rPr lang="en-US" smtClean="0"/>
              <a:t>33</a:t>
            </a:fld>
            <a:endParaRPr lang="en-US"/>
          </a:p>
        </p:txBody>
      </p:sp>
      <p:sp>
        <p:nvSpPr>
          <p:cNvPr id="5" name="Header Placeholder 4">
            <a:extLst>
              <a:ext uri="{FF2B5EF4-FFF2-40B4-BE49-F238E27FC236}">
                <a16:creationId xmlns:a16="http://schemas.microsoft.com/office/drawing/2014/main" id="{87F3071F-40EA-6424-C57B-C72A07E6B3D3}"/>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516806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ADC5E-4EBC-D13D-18CD-C76AB1CF0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D3635-B352-3F46-CA31-12B3865AE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E950D-F68D-FE9C-5BB0-85417DC9F046}"/>
              </a:ext>
            </a:extLst>
          </p:cNvPr>
          <p:cNvSpPr>
            <a:spLocks noGrp="1"/>
          </p:cNvSpPr>
          <p:nvPr>
            <p:ph type="body" idx="1"/>
          </p:nvPr>
        </p:nvSpPr>
        <p:spPr/>
        <p:txBody>
          <a:bodyPr/>
          <a:lstStyle/>
          <a:p>
            <a:r>
              <a:rPr lang="en-US" dirty="0"/>
              <a:t>Audio:</a:t>
            </a:r>
          </a:p>
          <a:p>
            <a:r>
              <a:rPr lang="en-US" dirty="0"/>
              <a:t>Scoring for this item is based on the components listed in the reflection questions. Notice that this items includes supporting student and staff wellness before, during, and after crisis drills or response. </a:t>
            </a:r>
          </a:p>
        </p:txBody>
      </p:sp>
      <p:sp>
        <p:nvSpPr>
          <p:cNvPr id="4" name="Slide Number Placeholder 3">
            <a:extLst>
              <a:ext uri="{FF2B5EF4-FFF2-40B4-BE49-F238E27FC236}">
                <a16:creationId xmlns:a16="http://schemas.microsoft.com/office/drawing/2014/main" id="{EB3B5282-B4D3-34D5-5F90-3C3B483110F7}"/>
              </a:ext>
            </a:extLst>
          </p:cNvPr>
          <p:cNvSpPr>
            <a:spLocks noGrp="1"/>
          </p:cNvSpPr>
          <p:nvPr>
            <p:ph type="sldNum" sz="quarter" idx="10"/>
          </p:nvPr>
        </p:nvSpPr>
        <p:spPr/>
        <p:txBody>
          <a:bodyPr/>
          <a:lstStyle/>
          <a:p>
            <a:fld id="{E7AF53DD-243B-40F1-AD08-FFE4BF14A87C}" type="slidenum">
              <a:rPr lang="en-US" smtClean="0"/>
              <a:t>34</a:t>
            </a:fld>
            <a:endParaRPr lang="en-US"/>
          </a:p>
        </p:txBody>
      </p:sp>
      <p:sp>
        <p:nvSpPr>
          <p:cNvPr id="5" name="Header Placeholder 4">
            <a:extLst>
              <a:ext uri="{FF2B5EF4-FFF2-40B4-BE49-F238E27FC236}">
                <a16:creationId xmlns:a16="http://schemas.microsoft.com/office/drawing/2014/main" id="{A8AAFEB2-5E6B-49D7-E2D9-C59029996786}"/>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694359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BB085-AF9F-B171-11E5-D7CBDC80F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53EB6-2DB7-C44C-982C-6DEB6FE0C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88083-000C-C306-AD07-F5D6681B14DE}"/>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Tier I practices </a:t>
            </a:r>
            <a:r>
              <a:rPr lang="en-US" baseline="0" dirty="0"/>
              <a:t>that are implemented within the school-wide systems </a:t>
            </a:r>
            <a:r>
              <a:rPr lang="en-US" dirty="0"/>
              <a:t>need to be applied in</a:t>
            </a:r>
            <a:r>
              <a:rPr lang="en-US" baseline="0" dirty="0"/>
              <a:t> the classroom. This item relies on criteria from three previously-scored items and their use in classroom settings: explicitly teaching and reinforcing school-wide expectations, implementing schoolwide acknowledgements, and responding to challenging behaviors. </a:t>
            </a:r>
          </a:p>
          <a:p>
            <a:endParaRPr lang="en-US" dirty="0"/>
          </a:p>
        </p:txBody>
      </p:sp>
      <p:sp>
        <p:nvSpPr>
          <p:cNvPr id="4" name="Slide Number Placeholder 3">
            <a:extLst>
              <a:ext uri="{FF2B5EF4-FFF2-40B4-BE49-F238E27FC236}">
                <a16:creationId xmlns:a16="http://schemas.microsoft.com/office/drawing/2014/main" id="{DC286BDA-BC97-C35A-5EC2-2D3D6EA2D8BF}"/>
              </a:ext>
            </a:extLst>
          </p:cNvPr>
          <p:cNvSpPr>
            <a:spLocks noGrp="1"/>
          </p:cNvSpPr>
          <p:nvPr>
            <p:ph type="sldNum" sz="quarter" idx="10"/>
          </p:nvPr>
        </p:nvSpPr>
        <p:spPr/>
        <p:txBody>
          <a:bodyPr/>
          <a:lstStyle/>
          <a:p>
            <a:fld id="{E7AF53DD-243B-40F1-AD08-FFE4BF14A87C}" type="slidenum">
              <a:rPr lang="en-US" smtClean="0"/>
              <a:t>35</a:t>
            </a:fld>
            <a:endParaRPr lang="en-US"/>
          </a:p>
        </p:txBody>
      </p:sp>
      <p:sp>
        <p:nvSpPr>
          <p:cNvPr id="5" name="Header Placeholder 4">
            <a:extLst>
              <a:ext uri="{FF2B5EF4-FFF2-40B4-BE49-F238E27FC236}">
                <a16:creationId xmlns:a16="http://schemas.microsoft.com/office/drawing/2014/main" id="{5A80C0B3-0713-CDB0-5706-678C6D7F84D6}"/>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60863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BAC08-E9A0-8F09-2147-31DCDFA7B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40217-8E0E-7CE8-EDF4-C9EA4911F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98F5E-E689-CAD0-212B-0D77515C918F}"/>
              </a:ext>
            </a:extLst>
          </p:cNvPr>
          <p:cNvSpPr>
            <a:spLocks noGrp="1"/>
          </p:cNvSpPr>
          <p:nvPr>
            <p:ph type="body" idx="1"/>
          </p:nvPr>
        </p:nvSpPr>
        <p:spPr/>
        <p:txBody>
          <a:bodyPr/>
          <a:lstStyle/>
          <a:p>
            <a:r>
              <a:rPr lang="en-US" dirty="0"/>
              <a:t>Audio:</a:t>
            </a:r>
          </a:p>
          <a:p>
            <a:r>
              <a:rPr lang="en-US" dirty="0"/>
              <a:t>Scoring for this item is based on the percentage of educators in the building who are consistently implementing foundational Tier 1 practices in their teaching settings. Items in the TFI Walkthrough tool can provide data to support scoring this item. </a:t>
            </a:r>
          </a:p>
        </p:txBody>
      </p:sp>
      <p:sp>
        <p:nvSpPr>
          <p:cNvPr id="4" name="Slide Number Placeholder 3">
            <a:extLst>
              <a:ext uri="{FF2B5EF4-FFF2-40B4-BE49-F238E27FC236}">
                <a16:creationId xmlns:a16="http://schemas.microsoft.com/office/drawing/2014/main" id="{C5CA5541-CC40-A5A0-B72B-10BEA7288A16}"/>
              </a:ext>
            </a:extLst>
          </p:cNvPr>
          <p:cNvSpPr>
            <a:spLocks noGrp="1"/>
          </p:cNvSpPr>
          <p:nvPr>
            <p:ph type="sldNum" sz="quarter" idx="10"/>
          </p:nvPr>
        </p:nvSpPr>
        <p:spPr/>
        <p:txBody>
          <a:bodyPr/>
          <a:lstStyle/>
          <a:p>
            <a:fld id="{E7AF53DD-243B-40F1-AD08-FFE4BF14A87C}" type="slidenum">
              <a:rPr lang="en-US" smtClean="0"/>
              <a:t>36</a:t>
            </a:fld>
            <a:endParaRPr lang="en-US"/>
          </a:p>
        </p:txBody>
      </p:sp>
      <p:sp>
        <p:nvSpPr>
          <p:cNvPr id="5" name="Header Placeholder 4">
            <a:extLst>
              <a:ext uri="{FF2B5EF4-FFF2-40B4-BE49-F238E27FC236}">
                <a16:creationId xmlns:a16="http://schemas.microsoft.com/office/drawing/2014/main" id="{1664444A-D7DC-3269-5EA8-38127C3D648D}"/>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687747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06011-6C2F-28A1-92D1-B1C7A8A73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589E3-05B2-7970-6F91-B264508D8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50399-F991-BE9B-D67F-6BF71268737E}"/>
              </a:ext>
            </a:extLst>
          </p:cNvPr>
          <p:cNvSpPr>
            <a:spLocks noGrp="1"/>
          </p:cNvSpPr>
          <p:nvPr>
            <p:ph type="body" idx="1"/>
          </p:nvPr>
        </p:nvSpPr>
        <p:spPr/>
        <p:txBody>
          <a:bodyPr/>
          <a:lstStyle/>
          <a:p>
            <a:r>
              <a:rPr lang="en-US" dirty="0"/>
              <a:t>Audio:</a:t>
            </a:r>
          </a:p>
          <a:p>
            <a:r>
              <a:rPr lang="en-US" dirty="0"/>
              <a:t>Similar to the previous item, this one is also focused on the application of foundational Tier 1 practices in the classroom setting. Here, the emphasis is on the educator’s use of positive and proactive practices. The item specifies which practices should be in place. </a:t>
            </a:r>
          </a:p>
        </p:txBody>
      </p:sp>
      <p:sp>
        <p:nvSpPr>
          <p:cNvPr id="4" name="Slide Number Placeholder 3">
            <a:extLst>
              <a:ext uri="{FF2B5EF4-FFF2-40B4-BE49-F238E27FC236}">
                <a16:creationId xmlns:a16="http://schemas.microsoft.com/office/drawing/2014/main" id="{220E63B6-3F2A-7B88-675F-38A80783AB30}"/>
              </a:ext>
            </a:extLst>
          </p:cNvPr>
          <p:cNvSpPr>
            <a:spLocks noGrp="1"/>
          </p:cNvSpPr>
          <p:nvPr>
            <p:ph type="sldNum" sz="quarter" idx="10"/>
          </p:nvPr>
        </p:nvSpPr>
        <p:spPr/>
        <p:txBody>
          <a:bodyPr/>
          <a:lstStyle/>
          <a:p>
            <a:fld id="{E7AF53DD-243B-40F1-AD08-FFE4BF14A87C}" type="slidenum">
              <a:rPr lang="en-US" smtClean="0"/>
              <a:t>37</a:t>
            </a:fld>
            <a:endParaRPr lang="en-US"/>
          </a:p>
        </p:txBody>
      </p:sp>
      <p:sp>
        <p:nvSpPr>
          <p:cNvPr id="5" name="Header Placeholder 4">
            <a:extLst>
              <a:ext uri="{FF2B5EF4-FFF2-40B4-BE49-F238E27FC236}">
                <a16:creationId xmlns:a16="http://schemas.microsoft.com/office/drawing/2014/main" id="{9664A4D4-4737-1CB2-E3C2-DE65F8A4CFCE}"/>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795815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67868-66A9-083D-D3CC-DA79C9489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648F8-1797-9803-79B6-C18529550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4F39F-0714-07BC-E91B-95629B6440C6}"/>
              </a:ext>
            </a:extLst>
          </p:cNvPr>
          <p:cNvSpPr>
            <a:spLocks noGrp="1"/>
          </p:cNvSpPr>
          <p:nvPr>
            <p:ph type="body" idx="1"/>
          </p:nvPr>
        </p:nvSpPr>
        <p:spPr/>
        <p:txBody>
          <a:bodyPr/>
          <a:lstStyle/>
          <a:p>
            <a:r>
              <a:rPr lang="en-US" dirty="0"/>
              <a:t>Audio:</a:t>
            </a:r>
          </a:p>
          <a:p>
            <a:r>
              <a:rPr lang="en-US" dirty="0"/>
              <a:t>The TFI Classroom Data Summary Worksheet (Appendix B) should be used to support scoring this item. </a:t>
            </a:r>
          </a:p>
        </p:txBody>
      </p:sp>
      <p:sp>
        <p:nvSpPr>
          <p:cNvPr id="4" name="Slide Number Placeholder 3">
            <a:extLst>
              <a:ext uri="{FF2B5EF4-FFF2-40B4-BE49-F238E27FC236}">
                <a16:creationId xmlns:a16="http://schemas.microsoft.com/office/drawing/2014/main" id="{1CD02704-111A-D31E-2BC6-2F9D13455A08}"/>
              </a:ext>
            </a:extLst>
          </p:cNvPr>
          <p:cNvSpPr>
            <a:spLocks noGrp="1"/>
          </p:cNvSpPr>
          <p:nvPr>
            <p:ph type="sldNum" sz="quarter" idx="10"/>
          </p:nvPr>
        </p:nvSpPr>
        <p:spPr/>
        <p:txBody>
          <a:bodyPr/>
          <a:lstStyle/>
          <a:p>
            <a:fld id="{E7AF53DD-243B-40F1-AD08-FFE4BF14A87C}" type="slidenum">
              <a:rPr lang="en-US" smtClean="0"/>
              <a:t>38</a:t>
            </a:fld>
            <a:endParaRPr lang="en-US"/>
          </a:p>
        </p:txBody>
      </p:sp>
      <p:sp>
        <p:nvSpPr>
          <p:cNvPr id="5" name="Header Placeholder 4">
            <a:extLst>
              <a:ext uri="{FF2B5EF4-FFF2-40B4-BE49-F238E27FC236}">
                <a16:creationId xmlns:a16="http://schemas.microsoft.com/office/drawing/2014/main" id="{32BC5795-8AAA-4995-73F1-1AC89EEDE471}"/>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25295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1F42A-3EE9-EB39-E74C-B760E00DB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C6196-CBCC-23BC-AA32-104308030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F5D05-7118-EF76-B5C0-A951B04549FA}"/>
              </a:ext>
            </a:extLst>
          </p:cNvPr>
          <p:cNvSpPr>
            <a:spLocks noGrp="1"/>
          </p:cNvSpPr>
          <p:nvPr>
            <p:ph type="body" idx="1"/>
          </p:nvPr>
        </p:nvSpPr>
        <p:spPr/>
        <p:txBody>
          <a:bodyPr/>
          <a:lstStyle/>
          <a:p>
            <a:r>
              <a:rPr lang="en-US" dirty="0"/>
              <a:t>Audio: </a:t>
            </a:r>
          </a:p>
          <a:p>
            <a:r>
              <a:rPr lang="en-US" dirty="0"/>
              <a:t>Scoring for this item is based on the percentage of educators that consistently use the identified practices. </a:t>
            </a:r>
          </a:p>
        </p:txBody>
      </p:sp>
      <p:sp>
        <p:nvSpPr>
          <p:cNvPr id="4" name="Slide Number Placeholder 3">
            <a:extLst>
              <a:ext uri="{FF2B5EF4-FFF2-40B4-BE49-F238E27FC236}">
                <a16:creationId xmlns:a16="http://schemas.microsoft.com/office/drawing/2014/main" id="{9AC37F22-CFAB-70D9-45D0-9766E803DBFA}"/>
              </a:ext>
            </a:extLst>
          </p:cNvPr>
          <p:cNvSpPr>
            <a:spLocks noGrp="1"/>
          </p:cNvSpPr>
          <p:nvPr>
            <p:ph type="sldNum" sz="quarter" idx="10"/>
          </p:nvPr>
        </p:nvSpPr>
        <p:spPr/>
        <p:txBody>
          <a:bodyPr/>
          <a:lstStyle/>
          <a:p>
            <a:fld id="{E7AF53DD-243B-40F1-AD08-FFE4BF14A87C}" type="slidenum">
              <a:rPr lang="en-US" smtClean="0"/>
              <a:t>39</a:t>
            </a:fld>
            <a:endParaRPr lang="en-US"/>
          </a:p>
        </p:txBody>
      </p:sp>
      <p:sp>
        <p:nvSpPr>
          <p:cNvPr id="5" name="Header Placeholder 4">
            <a:extLst>
              <a:ext uri="{FF2B5EF4-FFF2-40B4-BE49-F238E27FC236}">
                <a16:creationId xmlns:a16="http://schemas.microsoft.com/office/drawing/2014/main" id="{15734ACF-EB55-E0FC-0D77-61B0DB082954}"/>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076721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TFI is completed by a school’s leadership Team or Systems Planning Team (typically 3-8 individuals including a building administrator and external coach or district coordinator), often with input from Tier 1, 2, and/or 3 teams if these are independent groups. For each score, teams will need to come to a consensus. It is strongly recommended that the TFI be completed with an external PBIS coach as a facilitator. Validity research on the TFI 3.0 shows that school teams are more accurate when an external coach facilitates TFI completion.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School teams are encouraged to self-assess PBIS implementation when they initially launch implementation of PBIS and then every third or fourth meeting until they reach fidelity across three consecutive administrations. Once fidelity on a tier is met, the team may choose to shift to annual TFI assessment to evaluate sustained implementation. Note that schools new to PBIS may start by using only the Tier 1 section of the TFI, and as they improve their implementation of Tier 1, they may add assessment of Tier 2 and/or Tier 3 features.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TFI may be completed using paper and pencil or by accessing the surveys on </a:t>
            </a:r>
            <a:r>
              <a:rPr lang="en-US" sz="1800" dirty="0" err="1">
                <a:effectLst/>
                <a:latin typeface="Times New Roman" panose="02020603050405020304" pitchFamily="18" charset="0"/>
                <a:ea typeface="Times New Roman" panose="02020603050405020304" pitchFamily="18" charset="0"/>
              </a:rPr>
              <a:t>www.pbisapps.org</a:t>
            </a:r>
            <a:r>
              <a:rPr lang="en-US" sz="1800" dirty="0">
                <a:effectLst/>
                <a:latin typeface="Times New Roman" panose="02020603050405020304" pitchFamily="18" charset="0"/>
                <a:ea typeface="Times New Roman" panose="02020603050405020304" pitchFamily="18" charset="0"/>
              </a:rPr>
              <a:t>. Any school working with a state PBIS coordinator, trainer or coach may access the website, TFI content, and reports. The TFI may also be downloaded from </a:t>
            </a:r>
            <a:r>
              <a:rPr lang="en-US" sz="1800" dirty="0" err="1">
                <a:effectLst/>
                <a:latin typeface="Times New Roman" panose="02020603050405020304" pitchFamily="18" charset="0"/>
                <a:ea typeface="Times New Roman" panose="02020603050405020304" pitchFamily="18" charset="0"/>
              </a:rPr>
              <a:t>www.pbis.org</a:t>
            </a:r>
            <a:r>
              <a:rPr lang="en-US" sz="1800" dirty="0">
                <a:effectLst/>
                <a:latin typeface="Times New Roman" panose="02020603050405020304" pitchFamily="18" charset="0"/>
                <a:ea typeface="Times New Roman" panose="02020603050405020304" pitchFamily="18" charset="0"/>
              </a:rPr>
              <a:t>. There is no cost to use the TFI or its online scoring and reporting features.</a:t>
            </a:r>
            <a:r>
              <a:rPr lang="en-US" sz="2800" dirty="0">
                <a:effectLst/>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4</a:t>
            </a:fld>
            <a:endParaRPr lang="en-US"/>
          </a:p>
        </p:txBody>
      </p:sp>
    </p:spTree>
    <p:extLst>
      <p:ext uri="{BB962C8B-B14F-4D97-AF65-F5344CB8AC3E}">
        <p14:creationId xmlns:p14="http://schemas.microsoft.com/office/powerpoint/2010/main" val="2265831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6827B-12C4-3D0E-711F-77E98629A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CDA5F-74BE-3B44-82C7-B797434BF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F2983-2473-0514-6457-690F20796F8E}"/>
              </a:ext>
            </a:extLst>
          </p:cNvPr>
          <p:cNvSpPr>
            <a:spLocks noGrp="1"/>
          </p:cNvSpPr>
          <p:nvPr>
            <p:ph type="body" idx="1"/>
          </p:nvPr>
        </p:nvSpPr>
        <p:spPr/>
        <p:txBody>
          <a:bodyPr/>
          <a:lstStyle/>
          <a:p>
            <a:r>
              <a:rPr lang="en-US" dirty="0"/>
              <a:t>Audio:</a:t>
            </a:r>
          </a:p>
          <a:p>
            <a:r>
              <a:rPr lang="en-US" dirty="0"/>
              <a:t>This item stresses the commitment of the school and district to the implementation of SEB supports within a multi-tiered framework. This leads to high fidelity of implementation and long-term sustainability. </a:t>
            </a:r>
          </a:p>
        </p:txBody>
      </p:sp>
      <p:sp>
        <p:nvSpPr>
          <p:cNvPr id="4" name="Slide Number Placeholder 3">
            <a:extLst>
              <a:ext uri="{FF2B5EF4-FFF2-40B4-BE49-F238E27FC236}">
                <a16:creationId xmlns:a16="http://schemas.microsoft.com/office/drawing/2014/main" id="{8F28A214-5ED6-2026-FB2B-9C3786E58509}"/>
              </a:ext>
            </a:extLst>
          </p:cNvPr>
          <p:cNvSpPr>
            <a:spLocks noGrp="1"/>
          </p:cNvSpPr>
          <p:nvPr>
            <p:ph type="sldNum" sz="quarter" idx="10"/>
          </p:nvPr>
        </p:nvSpPr>
        <p:spPr/>
        <p:txBody>
          <a:bodyPr/>
          <a:lstStyle/>
          <a:p>
            <a:fld id="{E7AF53DD-243B-40F1-AD08-FFE4BF14A87C}" type="slidenum">
              <a:rPr lang="en-US" smtClean="0"/>
              <a:t>40</a:t>
            </a:fld>
            <a:endParaRPr lang="en-US"/>
          </a:p>
        </p:txBody>
      </p:sp>
      <p:sp>
        <p:nvSpPr>
          <p:cNvPr id="5" name="Header Placeholder 4">
            <a:extLst>
              <a:ext uri="{FF2B5EF4-FFF2-40B4-BE49-F238E27FC236}">
                <a16:creationId xmlns:a16="http://schemas.microsoft.com/office/drawing/2014/main" id="{FDFB7DA4-EA32-71E8-0B96-F41FB4C72D69}"/>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891927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E0498-2375-DBA9-3FCC-FD720E13C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BC69B-30D9-4386-D7DB-B26EC3858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6BEAB-1667-D11C-BB76-8947A7581286}"/>
              </a:ext>
            </a:extLst>
          </p:cNvPr>
          <p:cNvSpPr>
            <a:spLocks noGrp="1"/>
          </p:cNvSpPr>
          <p:nvPr>
            <p:ph type="body" idx="1"/>
          </p:nvPr>
        </p:nvSpPr>
        <p:spPr/>
        <p:txBody>
          <a:bodyPr/>
          <a:lstStyle/>
          <a:p>
            <a:r>
              <a:rPr lang="en-US" dirty="0"/>
              <a:t>Audio:</a:t>
            </a:r>
          </a:p>
          <a:p>
            <a:r>
              <a:rPr lang="en-US" dirty="0"/>
              <a:t>Scoring for this item is based on the emphasis and visibility that SEB support has within the school’s improvement plans. Additionally, the degree to which there is alignment among school initiatives and staff fluency with that alignment is considered. </a:t>
            </a:r>
          </a:p>
        </p:txBody>
      </p:sp>
      <p:sp>
        <p:nvSpPr>
          <p:cNvPr id="4" name="Slide Number Placeholder 3">
            <a:extLst>
              <a:ext uri="{FF2B5EF4-FFF2-40B4-BE49-F238E27FC236}">
                <a16:creationId xmlns:a16="http://schemas.microsoft.com/office/drawing/2014/main" id="{CB5FC85A-AEB6-86BE-FF9E-D157874364BA}"/>
              </a:ext>
            </a:extLst>
          </p:cNvPr>
          <p:cNvSpPr>
            <a:spLocks noGrp="1"/>
          </p:cNvSpPr>
          <p:nvPr>
            <p:ph type="sldNum" sz="quarter" idx="10"/>
          </p:nvPr>
        </p:nvSpPr>
        <p:spPr/>
        <p:txBody>
          <a:bodyPr/>
          <a:lstStyle/>
          <a:p>
            <a:fld id="{E7AF53DD-243B-40F1-AD08-FFE4BF14A87C}" type="slidenum">
              <a:rPr lang="en-US" smtClean="0"/>
              <a:t>41</a:t>
            </a:fld>
            <a:endParaRPr lang="en-US"/>
          </a:p>
        </p:txBody>
      </p:sp>
      <p:sp>
        <p:nvSpPr>
          <p:cNvPr id="5" name="Header Placeholder 4">
            <a:extLst>
              <a:ext uri="{FF2B5EF4-FFF2-40B4-BE49-F238E27FC236}">
                <a16:creationId xmlns:a16="http://schemas.microsoft.com/office/drawing/2014/main" id="{2B6E6949-757D-CF60-3C05-1C03559E9952}"/>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010937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26573-99FC-EE32-44E9-03BDEA4A9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236E1-7EA5-5423-466A-F24711479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7C735-E2AF-EAF2-073A-FEDC4FD2A91B}"/>
              </a:ext>
            </a:extLst>
          </p:cNvPr>
          <p:cNvSpPr>
            <a:spLocks noGrp="1"/>
          </p:cNvSpPr>
          <p:nvPr>
            <p:ph type="body" idx="1"/>
          </p:nvPr>
        </p:nvSpPr>
        <p:spPr/>
        <p:txBody>
          <a:bodyPr/>
          <a:lstStyle/>
          <a:p>
            <a:r>
              <a:rPr lang="en-US" dirty="0"/>
              <a:t>Audio:</a:t>
            </a:r>
          </a:p>
          <a:p>
            <a:r>
              <a:rPr lang="en-US" dirty="0"/>
              <a:t>This item highlights the importance of initial and on-going professional development in order to develop and implement Tier 1 practices and systems with a high degree of fidelity. Notice that a continuum of supports, including supportive feedback, is necessary to support adults as they continuously improve their implementation. </a:t>
            </a:r>
          </a:p>
        </p:txBody>
      </p:sp>
      <p:sp>
        <p:nvSpPr>
          <p:cNvPr id="4" name="Slide Number Placeholder 3">
            <a:extLst>
              <a:ext uri="{FF2B5EF4-FFF2-40B4-BE49-F238E27FC236}">
                <a16:creationId xmlns:a16="http://schemas.microsoft.com/office/drawing/2014/main" id="{35C11078-A328-2413-3F78-36BE5B48039E}"/>
              </a:ext>
            </a:extLst>
          </p:cNvPr>
          <p:cNvSpPr>
            <a:spLocks noGrp="1"/>
          </p:cNvSpPr>
          <p:nvPr>
            <p:ph type="sldNum" sz="quarter" idx="10"/>
          </p:nvPr>
        </p:nvSpPr>
        <p:spPr/>
        <p:txBody>
          <a:bodyPr/>
          <a:lstStyle/>
          <a:p>
            <a:fld id="{E7AF53DD-243B-40F1-AD08-FFE4BF14A87C}" type="slidenum">
              <a:rPr lang="en-US" smtClean="0"/>
              <a:t>42</a:t>
            </a:fld>
            <a:endParaRPr lang="en-US"/>
          </a:p>
        </p:txBody>
      </p:sp>
      <p:sp>
        <p:nvSpPr>
          <p:cNvPr id="5" name="Header Placeholder 4">
            <a:extLst>
              <a:ext uri="{FF2B5EF4-FFF2-40B4-BE49-F238E27FC236}">
                <a16:creationId xmlns:a16="http://schemas.microsoft.com/office/drawing/2014/main" id="{6601AD67-AB2A-C205-0FB2-E05316ED62AB}"/>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640138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ABEEC-0BB2-C30E-BC25-332A3DD6B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3D260-9160-A142-8C0C-D6C5E1C53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CDEEA-B599-9ED3-3424-27662F34932C}"/>
              </a:ext>
            </a:extLst>
          </p:cNvPr>
          <p:cNvSpPr>
            <a:spLocks noGrp="1"/>
          </p:cNvSpPr>
          <p:nvPr>
            <p:ph type="body" idx="1"/>
          </p:nvPr>
        </p:nvSpPr>
        <p:spPr/>
        <p:txBody>
          <a:bodyPr/>
          <a:lstStyle/>
          <a:p>
            <a:r>
              <a:rPr lang="en-US" dirty="0"/>
              <a:t>Audio:</a:t>
            </a:r>
          </a:p>
          <a:p>
            <a:r>
              <a:rPr lang="en-US" dirty="0"/>
              <a:t>Scoring for this item is based on the criteria in the reflective questions. Notice the shared emphasis on both initial and on-going training that is responsive to need. Here, the content focus is school-wide, tier 1 efforts.</a:t>
            </a:r>
          </a:p>
        </p:txBody>
      </p:sp>
      <p:sp>
        <p:nvSpPr>
          <p:cNvPr id="4" name="Slide Number Placeholder 3">
            <a:extLst>
              <a:ext uri="{FF2B5EF4-FFF2-40B4-BE49-F238E27FC236}">
                <a16:creationId xmlns:a16="http://schemas.microsoft.com/office/drawing/2014/main" id="{B7BD5194-B9DE-FB91-B089-BF30625C11CD}"/>
              </a:ext>
            </a:extLst>
          </p:cNvPr>
          <p:cNvSpPr>
            <a:spLocks noGrp="1"/>
          </p:cNvSpPr>
          <p:nvPr>
            <p:ph type="sldNum" sz="quarter" idx="10"/>
          </p:nvPr>
        </p:nvSpPr>
        <p:spPr/>
        <p:txBody>
          <a:bodyPr/>
          <a:lstStyle/>
          <a:p>
            <a:fld id="{E7AF53DD-243B-40F1-AD08-FFE4BF14A87C}" type="slidenum">
              <a:rPr lang="en-US" smtClean="0"/>
              <a:t>43</a:t>
            </a:fld>
            <a:endParaRPr lang="en-US"/>
          </a:p>
        </p:txBody>
      </p:sp>
      <p:sp>
        <p:nvSpPr>
          <p:cNvPr id="5" name="Header Placeholder 4">
            <a:extLst>
              <a:ext uri="{FF2B5EF4-FFF2-40B4-BE49-F238E27FC236}">
                <a16:creationId xmlns:a16="http://schemas.microsoft.com/office/drawing/2014/main" id="{88EF1DED-CCC4-17ED-5366-01200125847F}"/>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766127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37BA2-2AAF-C409-9197-64FEDE35D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FDA60-287A-B261-FD3B-1F3B8F949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0EAB4-D38D-7A1D-2BE4-BEE5F3CDCCA3}"/>
              </a:ext>
            </a:extLst>
          </p:cNvPr>
          <p:cNvSpPr>
            <a:spLocks noGrp="1"/>
          </p:cNvSpPr>
          <p:nvPr>
            <p:ph type="body" idx="1"/>
          </p:nvPr>
        </p:nvSpPr>
        <p:spPr/>
        <p:txBody>
          <a:bodyPr/>
          <a:lstStyle/>
          <a:p>
            <a:r>
              <a:rPr lang="en-US" dirty="0"/>
              <a:t>Audio:</a:t>
            </a:r>
          </a:p>
          <a:p>
            <a:r>
              <a:rPr lang="en-US" dirty="0"/>
              <a:t>Similar to the previous item, this one highlights the importance of differentiated and responsive professional learning opportunities to support high quality implementation. In contrast, this item is focused on PD that aims to increase educator’s use of the effective SEB support practices in the classroom as described in item 1.10. </a:t>
            </a:r>
          </a:p>
        </p:txBody>
      </p:sp>
      <p:sp>
        <p:nvSpPr>
          <p:cNvPr id="4" name="Slide Number Placeholder 3">
            <a:extLst>
              <a:ext uri="{FF2B5EF4-FFF2-40B4-BE49-F238E27FC236}">
                <a16:creationId xmlns:a16="http://schemas.microsoft.com/office/drawing/2014/main" id="{709B257F-7328-1801-F6C1-51F9E714393D}"/>
              </a:ext>
            </a:extLst>
          </p:cNvPr>
          <p:cNvSpPr>
            <a:spLocks noGrp="1"/>
          </p:cNvSpPr>
          <p:nvPr>
            <p:ph type="sldNum" sz="quarter" idx="10"/>
          </p:nvPr>
        </p:nvSpPr>
        <p:spPr/>
        <p:txBody>
          <a:bodyPr/>
          <a:lstStyle/>
          <a:p>
            <a:fld id="{E7AF53DD-243B-40F1-AD08-FFE4BF14A87C}" type="slidenum">
              <a:rPr lang="en-US" smtClean="0"/>
              <a:t>44</a:t>
            </a:fld>
            <a:endParaRPr lang="en-US"/>
          </a:p>
        </p:txBody>
      </p:sp>
      <p:sp>
        <p:nvSpPr>
          <p:cNvPr id="5" name="Header Placeholder 4">
            <a:extLst>
              <a:ext uri="{FF2B5EF4-FFF2-40B4-BE49-F238E27FC236}">
                <a16:creationId xmlns:a16="http://schemas.microsoft.com/office/drawing/2014/main" id="{EF179F6E-836F-1C8B-99E7-B7EE117DA4C9}"/>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380034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2C976-70A7-2F11-C33E-F83906064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30518-C7EA-DD7E-8B22-61D9431CF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EDFC0-9ED2-1D52-81C3-886B3BF892CB}"/>
              </a:ext>
            </a:extLst>
          </p:cNvPr>
          <p:cNvSpPr>
            <a:spLocks noGrp="1"/>
          </p:cNvSpPr>
          <p:nvPr>
            <p:ph type="body" idx="1"/>
          </p:nvPr>
        </p:nvSpPr>
        <p:spPr/>
        <p:txBody>
          <a:bodyPr/>
          <a:lstStyle/>
          <a:p>
            <a:r>
              <a:rPr lang="en-US" dirty="0"/>
              <a:t>Audio: </a:t>
            </a:r>
          </a:p>
          <a:p>
            <a:r>
              <a:rPr lang="en-US" dirty="0"/>
              <a:t>Scoring for this item is based on the criteria in the reflective questions. Here again, notice the shared emphasis on both initial and on-going training that is responsive to need. Here, the content focus is the use of classroom practices including relationship building, developing a safe environment, promoting routines and behavior, providing opportunities to respond, use of active supervision, and a high ratio of positive to corrective feedback. </a:t>
            </a:r>
          </a:p>
        </p:txBody>
      </p:sp>
      <p:sp>
        <p:nvSpPr>
          <p:cNvPr id="4" name="Slide Number Placeholder 3">
            <a:extLst>
              <a:ext uri="{FF2B5EF4-FFF2-40B4-BE49-F238E27FC236}">
                <a16:creationId xmlns:a16="http://schemas.microsoft.com/office/drawing/2014/main" id="{12E3496E-40CD-7A0E-7206-120AFCA18638}"/>
              </a:ext>
            </a:extLst>
          </p:cNvPr>
          <p:cNvSpPr>
            <a:spLocks noGrp="1"/>
          </p:cNvSpPr>
          <p:nvPr>
            <p:ph type="sldNum" sz="quarter" idx="10"/>
          </p:nvPr>
        </p:nvSpPr>
        <p:spPr/>
        <p:txBody>
          <a:bodyPr/>
          <a:lstStyle/>
          <a:p>
            <a:fld id="{E7AF53DD-243B-40F1-AD08-FFE4BF14A87C}" type="slidenum">
              <a:rPr lang="en-US" smtClean="0"/>
              <a:t>45</a:t>
            </a:fld>
            <a:endParaRPr lang="en-US"/>
          </a:p>
        </p:txBody>
      </p:sp>
      <p:sp>
        <p:nvSpPr>
          <p:cNvPr id="5" name="Header Placeholder 4">
            <a:extLst>
              <a:ext uri="{FF2B5EF4-FFF2-40B4-BE49-F238E27FC236}">
                <a16:creationId xmlns:a16="http://schemas.microsoft.com/office/drawing/2014/main" id="{C8B2A8D6-2906-F23A-23EB-3DFCACC45920}"/>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97463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D98D7-45CC-DF71-B279-27869DB2A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DEC90-592B-19A6-1895-4DE942346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E7CBF-0DFC-7DB3-B90D-95150275C8E7}"/>
              </a:ext>
            </a:extLst>
          </p:cNvPr>
          <p:cNvSpPr>
            <a:spLocks noGrp="1"/>
          </p:cNvSpPr>
          <p:nvPr>
            <p:ph type="body" idx="1"/>
          </p:nvPr>
        </p:nvSpPr>
        <p:spPr/>
        <p:txBody>
          <a:bodyPr/>
          <a:lstStyle/>
          <a:p>
            <a:r>
              <a:rPr lang="en-US" dirty="0"/>
              <a:t>Audio:</a:t>
            </a:r>
          </a:p>
          <a:p>
            <a:r>
              <a:rPr lang="en-US" dirty="0"/>
              <a:t>This item emphasizes the importance of staff participation and voice in the development of foundational Tier 1 elements. This includes the practices detailed in TFI items 1.2 through 1.10 and the systems described in TFI items 1.12 and 1.13. </a:t>
            </a:r>
          </a:p>
        </p:txBody>
      </p:sp>
      <p:sp>
        <p:nvSpPr>
          <p:cNvPr id="4" name="Slide Number Placeholder 3">
            <a:extLst>
              <a:ext uri="{FF2B5EF4-FFF2-40B4-BE49-F238E27FC236}">
                <a16:creationId xmlns:a16="http://schemas.microsoft.com/office/drawing/2014/main" id="{D153450C-5BDF-2AE6-C548-F479C7147ED3}"/>
              </a:ext>
            </a:extLst>
          </p:cNvPr>
          <p:cNvSpPr>
            <a:spLocks noGrp="1"/>
          </p:cNvSpPr>
          <p:nvPr>
            <p:ph type="sldNum" sz="quarter" idx="10"/>
          </p:nvPr>
        </p:nvSpPr>
        <p:spPr/>
        <p:txBody>
          <a:bodyPr/>
          <a:lstStyle/>
          <a:p>
            <a:fld id="{E7AF53DD-243B-40F1-AD08-FFE4BF14A87C}" type="slidenum">
              <a:rPr lang="en-US" smtClean="0"/>
              <a:t>46</a:t>
            </a:fld>
            <a:endParaRPr lang="en-US"/>
          </a:p>
        </p:txBody>
      </p:sp>
      <p:sp>
        <p:nvSpPr>
          <p:cNvPr id="5" name="Header Placeholder 4">
            <a:extLst>
              <a:ext uri="{FF2B5EF4-FFF2-40B4-BE49-F238E27FC236}">
                <a16:creationId xmlns:a16="http://schemas.microsoft.com/office/drawing/2014/main" id="{3D090C9A-54A7-5BA9-B881-93E0ACC235F5}"/>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294637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FC68E-5D43-C1F0-5F15-6AEC432B9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0E623-10D0-8D44-6635-73DB0DB924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F4E3D-1073-755A-F315-B89AB67A970C}"/>
              </a:ext>
            </a:extLst>
          </p:cNvPr>
          <p:cNvSpPr>
            <a:spLocks noGrp="1"/>
          </p:cNvSpPr>
          <p:nvPr>
            <p:ph type="body" idx="1"/>
          </p:nvPr>
        </p:nvSpPr>
        <p:spPr/>
        <p:txBody>
          <a:bodyPr/>
          <a:lstStyle/>
          <a:p>
            <a:r>
              <a:rPr lang="en-US" dirty="0"/>
              <a:t>Audio:</a:t>
            </a:r>
          </a:p>
          <a:p>
            <a:r>
              <a:rPr lang="en-US" dirty="0"/>
              <a:t>Scoring for this item is based on the criteria outlined in the self-reflection questions. Teams score higher on this item when faculty and staff are frequently engaged in most implementation activities. </a:t>
            </a:r>
          </a:p>
        </p:txBody>
      </p:sp>
      <p:sp>
        <p:nvSpPr>
          <p:cNvPr id="4" name="Slide Number Placeholder 3">
            <a:extLst>
              <a:ext uri="{FF2B5EF4-FFF2-40B4-BE49-F238E27FC236}">
                <a16:creationId xmlns:a16="http://schemas.microsoft.com/office/drawing/2014/main" id="{79F92B4E-7ECC-8979-FDB0-F6DAB0143819}"/>
              </a:ext>
            </a:extLst>
          </p:cNvPr>
          <p:cNvSpPr>
            <a:spLocks noGrp="1"/>
          </p:cNvSpPr>
          <p:nvPr>
            <p:ph type="sldNum" sz="quarter" idx="10"/>
          </p:nvPr>
        </p:nvSpPr>
        <p:spPr/>
        <p:txBody>
          <a:bodyPr/>
          <a:lstStyle/>
          <a:p>
            <a:fld id="{E7AF53DD-243B-40F1-AD08-FFE4BF14A87C}" type="slidenum">
              <a:rPr lang="en-US" smtClean="0"/>
              <a:t>47</a:t>
            </a:fld>
            <a:endParaRPr lang="en-US"/>
          </a:p>
        </p:txBody>
      </p:sp>
      <p:sp>
        <p:nvSpPr>
          <p:cNvPr id="5" name="Header Placeholder 4">
            <a:extLst>
              <a:ext uri="{FF2B5EF4-FFF2-40B4-BE49-F238E27FC236}">
                <a16:creationId xmlns:a16="http://schemas.microsoft.com/office/drawing/2014/main" id="{DF7579F9-031D-422B-A46D-BCDD7F7F7D58}"/>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010146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4D8E3-DEA3-FC3B-994B-109B19178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96707-9B75-CDF3-7180-E245DEFBC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84242-2824-9751-B04E-F7A41551885E}"/>
              </a:ext>
            </a:extLst>
          </p:cNvPr>
          <p:cNvSpPr>
            <a:spLocks noGrp="1"/>
          </p:cNvSpPr>
          <p:nvPr>
            <p:ph type="body" idx="1"/>
          </p:nvPr>
        </p:nvSpPr>
        <p:spPr/>
        <p:txBody>
          <a:bodyPr/>
          <a:lstStyle/>
          <a:p>
            <a:r>
              <a:rPr lang="en-US" dirty="0"/>
              <a:t>Audio: </a:t>
            </a:r>
          </a:p>
          <a:p>
            <a:r>
              <a:rPr lang="en-US" dirty="0"/>
              <a:t>This item is similar to the </a:t>
            </a:r>
            <a:r>
              <a:rPr lang="en-US" dirty="0" err="1"/>
              <a:t>preceeding</a:t>
            </a:r>
            <a:r>
              <a:rPr lang="en-US" dirty="0"/>
              <a:t> faculty and staff engagement item, but with an emphasis on student involvement. </a:t>
            </a:r>
          </a:p>
        </p:txBody>
      </p:sp>
      <p:sp>
        <p:nvSpPr>
          <p:cNvPr id="4" name="Slide Number Placeholder 3">
            <a:extLst>
              <a:ext uri="{FF2B5EF4-FFF2-40B4-BE49-F238E27FC236}">
                <a16:creationId xmlns:a16="http://schemas.microsoft.com/office/drawing/2014/main" id="{DF6AA15E-BFC6-99B2-7B8A-FF5668FD7D38}"/>
              </a:ext>
            </a:extLst>
          </p:cNvPr>
          <p:cNvSpPr>
            <a:spLocks noGrp="1"/>
          </p:cNvSpPr>
          <p:nvPr>
            <p:ph type="sldNum" sz="quarter" idx="10"/>
          </p:nvPr>
        </p:nvSpPr>
        <p:spPr/>
        <p:txBody>
          <a:bodyPr/>
          <a:lstStyle/>
          <a:p>
            <a:fld id="{E7AF53DD-243B-40F1-AD08-FFE4BF14A87C}" type="slidenum">
              <a:rPr lang="en-US" smtClean="0"/>
              <a:t>48</a:t>
            </a:fld>
            <a:endParaRPr lang="en-US"/>
          </a:p>
        </p:txBody>
      </p:sp>
      <p:sp>
        <p:nvSpPr>
          <p:cNvPr id="5" name="Header Placeholder 4">
            <a:extLst>
              <a:ext uri="{FF2B5EF4-FFF2-40B4-BE49-F238E27FC236}">
                <a16:creationId xmlns:a16="http://schemas.microsoft.com/office/drawing/2014/main" id="{1EDCD9FF-CF3A-67BA-92A3-C3DCD34D3D64}"/>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324043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5EA8B-8018-3239-71D9-36EFB8AFE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AE086-4054-7B06-DC8B-858F1664E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33329-B4AC-B7F5-DE4F-7275DA09CBE9}"/>
              </a:ext>
            </a:extLst>
          </p:cNvPr>
          <p:cNvSpPr>
            <a:spLocks noGrp="1"/>
          </p:cNvSpPr>
          <p:nvPr>
            <p:ph type="body" idx="1"/>
          </p:nvPr>
        </p:nvSpPr>
        <p:spPr/>
        <p:txBody>
          <a:bodyPr/>
          <a:lstStyle/>
          <a:p>
            <a:r>
              <a:rPr lang="en-US" sz="1200"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 to the previous faculty and staff item, scoring for this item is based on the criteria outlined in the self-reflection questions. Teams score higher on this item when students are frequently engaged in more implementation activities. </a:t>
            </a:r>
          </a:p>
          <a:p>
            <a:endParaRPr lang="en-US" sz="1200" dirty="0"/>
          </a:p>
        </p:txBody>
      </p:sp>
      <p:sp>
        <p:nvSpPr>
          <p:cNvPr id="4" name="Slide Number Placeholder 3">
            <a:extLst>
              <a:ext uri="{FF2B5EF4-FFF2-40B4-BE49-F238E27FC236}">
                <a16:creationId xmlns:a16="http://schemas.microsoft.com/office/drawing/2014/main" id="{DFBB494B-FBF6-C0AF-AC7A-586AB910551B}"/>
              </a:ext>
            </a:extLst>
          </p:cNvPr>
          <p:cNvSpPr>
            <a:spLocks noGrp="1"/>
          </p:cNvSpPr>
          <p:nvPr>
            <p:ph type="sldNum" sz="quarter" idx="10"/>
          </p:nvPr>
        </p:nvSpPr>
        <p:spPr/>
        <p:txBody>
          <a:bodyPr/>
          <a:lstStyle/>
          <a:p>
            <a:fld id="{E7AF53DD-243B-40F1-AD08-FFE4BF14A87C}" type="slidenum">
              <a:rPr lang="en-US" smtClean="0"/>
              <a:t>49</a:t>
            </a:fld>
            <a:endParaRPr lang="en-US"/>
          </a:p>
        </p:txBody>
      </p:sp>
      <p:sp>
        <p:nvSpPr>
          <p:cNvPr id="5" name="Header Placeholder 4">
            <a:extLst>
              <a:ext uri="{FF2B5EF4-FFF2-40B4-BE49-F238E27FC236}">
                <a16:creationId xmlns:a16="http://schemas.microsoft.com/office/drawing/2014/main" id="{93DCAB87-B1D7-1E22-80A6-4BC613E8C3A3}"/>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040644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5</a:t>
            </a:fld>
            <a:endParaRPr lang="en-US"/>
          </a:p>
        </p:txBody>
      </p:sp>
    </p:spTree>
    <p:extLst>
      <p:ext uri="{BB962C8B-B14F-4D97-AF65-F5344CB8AC3E}">
        <p14:creationId xmlns:p14="http://schemas.microsoft.com/office/powerpoint/2010/main" val="324649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225AA-A29A-F406-206F-429545E7A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30195-6361-40E5-B286-F76938D1C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F0557-BA82-DF06-1EF7-E3785C8DC756}"/>
              </a:ext>
            </a:extLst>
          </p:cNvPr>
          <p:cNvSpPr>
            <a:spLocks noGrp="1"/>
          </p:cNvSpPr>
          <p:nvPr>
            <p:ph type="body" idx="1"/>
          </p:nvPr>
        </p:nvSpPr>
        <p:spPr/>
        <p:txBody>
          <a:bodyPr/>
          <a:lstStyle/>
          <a:p>
            <a:r>
              <a:rPr lang="en-US" dirty="0"/>
              <a:t>Audio:</a:t>
            </a:r>
          </a:p>
          <a:p>
            <a:r>
              <a:rPr lang="en-US" dirty="0"/>
              <a:t>The third engagement item is centered on families and the community. Like the student engagement criteria, there is an emphasis on inclusion of families and community members that are representative of the school population. Notice that the item emphasizes engagement actions that are initiated by school-based personnel. </a:t>
            </a:r>
          </a:p>
        </p:txBody>
      </p:sp>
      <p:sp>
        <p:nvSpPr>
          <p:cNvPr id="4" name="Slide Number Placeholder 3">
            <a:extLst>
              <a:ext uri="{FF2B5EF4-FFF2-40B4-BE49-F238E27FC236}">
                <a16:creationId xmlns:a16="http://schemas.microsoft.com/office/drawing/2014/main" id="{BBA345E7-8703-FDD2-F573-03212EB0251A}"/>
              </a:ext>
            </a:extLst>
          </p:cNvPr>
          <p:cNvSpPr>
            <a:spLocks noGrp="1"/>
          </p:cNvSpPr>
          <p:nvPr>
            <p:ph type="sldNum" sz="quarter" idx="10"/>
          </p:nvPr>
        </p:nvSpPr>
        <p:spPr/>
        <p:txBody>
          <a:bodyPr/>
          <a:lstStyle/>
          <a:p>
            <a:fld id="{E7AF53DD-243B-40F1-AD08-FFE4BF14A87C}" type="slidenum">
              <a:rPr lang="en-US" smtClean="0"/>
              <a:t>50</a:t>
            </a:fld>
            <a:endParaRPr lang="en-US"/>
          </a:p>
        </p:txBody>
      </p:sp>
      <p:sp>
        <p:nvSpPr>
          <p:cNvPr id="5" name="Header Placeholder 4">
            <a:extLst>
              <a:ext uri="{FF2B5EF4-FFF2-40B4-BE49-F238E27FC236}">
                <a16:creationId xmlns:a16="http://schemas.microsoft.com/office/drawing/2014/main" id="{D5C80ABB-3798-0D6B-DCBC-FDE7D459260F}"/>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937768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8D570-7CE6-BE3A-BD00-978A42575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87D1A-1FF1-836F-DFC5-5CC1AC9A1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08FF7-6B9E-8AB4-B0F2-F8428D5FD42D}"/>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again, scoring for this item is based on the criteria outlined in the self-reflection questions. Teams score higher on this item when families and community members are engaged in often and across implementation activities. </a:t>
            </a:r>
          </a:p>
        </p:txBody>
      </p:sp>
      <p:sp>
        <p:nvSpPr>
          <p:cNvPr id="4" name="Slide Number Placeholder 3">
            <a:extLst>
              <a:ext uri="{FF2B5EF4-FFF2-40B4-BE49-F238E27FC236}">
                <a16:creationId xmlns:a16="http://schemas.microsoft.com/office/drawing/2014/main" id="{23D248BA-5688-D90D-8F07-C6BF0DE64766}"/>
              </a:ext>
            </a:extLst>
          </p:cNvPr>
          <p:cNvSpPr>
            <a:spLocks noGrp="1"/>
          </p:cNvSpPr>
          <p:nvPr>
            <p:ph type="sldNum" sz="quarter" idx="10"/>
          </p:nvPr>
        </p:nvSpPr>
        <p:spPr/>
        <p:txBody>
          <a:bodyPr/>
          <a:lstStyle/>
          <a:p>
            <a:fld id="{E7AF53DD-243B-40F1-AD08-FFE4BF14A87C}" type="slidenum">
              <a:rPr lang="en-US" smtClean="0"/>
              <a:t>51</a:t>
            </a:fld>
            <a:endParaRPr lang="en-US"/>
          </a:p>
        </p:txBody>
      </p:sp>
      <p:sp>
        <p:nvSpPr>
          <p:cNvPr id="5" name="Header Placeholder 4">
            <a:extLst>
              <a:ext uri="{FF2B5EF4-FFF2-40B4-BE49-F238E27FC236}">
                <a16:creationId xmlns:a16="http://schemas.microsoft.com/office/drawing/2014/main" id="{713E4AAA-EA34-861A-6A65-F4FEA0D45006}"/>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933209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23D5-0B47-6390-4608-51FF919CF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3DB6B-CD2C-44A7-C121-F871CB285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41710-ECE6-F809-DFDF-9AC050B6116A}"/>
              </a:ext>
            </a:extLst>
          </p:cNvPr>
          <p:cNvSpPr>
            <a:spLocks noGrp="1"/>
          </p:cNvSpPr>
          <p:nvPr>
            <p:ph type="body" idx="1"/>
          </p:nvPr>
        </p:nvSpPr>
        <p:spPr/>
        <p:txBody>
          <a:bodyPr/>
          <a:lstStyle/>
          <a:p>
            <a:r>
              <a:rPr lang="en-US" dirty="0"/>
              <a:t>Audio:</a:t>
            </a:r>
          </a:p>
          <a:p>
            <a:r>
              <a:rPr lang="en-US" dirty="0"/>
              <a:t>This item is focused on teams having access to data to support purposeful decision making and using that data to inform Tier 1 actions. The characteristics of the data detailed in this item can help teams develop and strengthen their data collection methods. </a:t>
            </a:r>
          </a:p>
        </p:txBody>
      </p:sp>
      <p:sp>
        <p:nvSpPr>
          <p:cNvPr id="4" name="Slide Number Placeholder 3">
            <a:extLst>
              <a:ext uri="{FF2B5EF4-FFF2-40B4-BE49-F238E27FC236}">
                <a16:creationId xmlns:a16="http://schemas.microsoft.com/office/drawing/2014/main" id="{ED318354-B500-6977-62B8-E191B8C61B70}"/>
              </a:ext>
            </a:extLst>
          </p:cNvPr>
          <p:cNvSpPr>
            <a:spLocks noGrp="1"/>
          </p:cNvSpPr>
          <p:nvPr>
            <p:ph type="sldNum" sz="quarter" idx="10"/>
          </p:nvPr>
        </p:nvSpPr>
        <p:spPr/>
        <p:txBody>
          <a:bodyPr/>
          <a:lstStyle/>
          <a:p>
            <a:fld id="{E7AF53DD-243B-40F1-AD08-FFE4BF14A87C}" type="slidenum">
              <a:rPr lang="en-US" smtClean="0"/>
              <a:t>52</a:t>
            </a:fld>
            <a:endParaRPr lang="en-US"/>
          </a:p>
        </p:txBody>
      </p:sp>
      <p:sp>
        <p:nvSpPr>
          <p:cNvPr id="5" name="Header Placeholder 4">
            <a:extLst>
              <a:ext uri="{FF2B5EF4-FFF2-40B4-BE49-F238E27FC236}">
                <a16:creationId xmlns:a16="http://schemas.microsoft.com/office/drawing/2014/main" id="{98BBA82F-2020-2285-B6B2-F1AD895DDB3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7801690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C5255-CB7C-0E38-4EC0-251D17C85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0775F-76B8-CC2C-A911-9238142F5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2C99A-0614-9889-0045-80BC364D2E76}"/>
              </a:ext>
            </a:extLst>
          </p:cNvPr>
          <p:cNvSpPr>
            <a:spLocks noGrp="1"/>
          </p:cNvSpPr>
          <p:nvPr>
            <p:ph type="body" idx="1"/>
          </p:nvPr>
        </p:nvSpPr>
        <p:spPr/>
        <p:txBody>
          <a:bodyPr/>
          <a:lstStyle/>
          <a:p>
            <a:r>
              <a:rPr lang="en-US" dirty="0"/>
              <a:t>Audio: </a:t>
            </a:r>
          </a:p>
          <a:p>
            <a:r>
              <a:rPr lang="en-US" dirty="0"/>
              <a:t>Scoring for this item is based on the criteria listed in the reflective questions. Teams who are developing or strengthening their data collection system may benefit from using characteristics within this item. Particularly, the ability to disaggregate behavior, implementation, and outcome data by subgroup.</a:t>
            </a:r>
          </a:p>
        </p:txBody>
      </p:sp>
      <p:sp>
        <p:nvSpPr>
          <p:cNvPr id="4" name="Slide Number Placeholder 3">
            <a:extLst>
              <a:ext uri="{FF2B5EF4-FFF2-40B4-BE49-F238E27FC236}">
                <a16:creationId xmlns:a16="http://schemas.microsoft.com/office/drawing/2014/main" id="{9D3A9FCA-BBEE-93C0-EE4D-3BD8EB688795}"/>
              </a:ext>
            </a:extLst>
          </p:cNvPr>
          <p:cNvSpPr>
            <a:spLocks noGrp="1"/>
          </p:cNvSpPr>
          <p:nvPr>
            <p:ph type="sldNum" sz="quarter" idx="10"/>
          </p:nvPr>
        </p:nvSpPr>
        <p:spPr/>
        <p:txBody>
          <a:bodyPr/>
          <a:lstStyle/>
          <a:p>
            <a:fld id="{E7AF53DD-243B-40F1-AD08-FFE4BF14A87C}" type="slidenum">
              <a:rPr lang="en-US" smtClean="0"/>
              <a:t>53</a:t>
            </a:fld>
            <a:endParaRPr lang="en-US"/>
          </a:p>
        </p:txBody>
      </p:sp>
      <p:sp>
        <p:nvSpPr>
          <p:cNvPr id="5" name="Header Placeholder 4">
            <a:extLst>
              <a:ext uri="{FF2B5EF4-FFF2-40B4-BE49-F238E27FC236}">
                <a16:creationId xmlns:a16="http://schemas.microsoft.com/office/drawing/2014/main" id="{9A97B3DA-9D0A-AECD-C27F-307C28A32B70}"/>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155803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C44E5-7952-545F-CA41-AC1B8B25F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D067A-B4F5-5745-0564-6629922F07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29962-B77B-723D-7C54-F5D9AA006A69}"/>
              </a:ext>
            </a:extLst>
          </p:cNvPr>
          <p:cNvSpPr>
            <a:spLocks noGrp="1"/>
          </p:cNvSpPr>
          <p:nvPr>
            <p:ph type="body" idx="1"/>
          </p:nvPr>
        </p:nvSpPr>
        <p:spPr/>
        <p:txBody>
          <a:bodyPr/>
          <a:lstStyle/>
          <a:p>
            <a:r>
              <a:rPr lang="en-US" dirty="0"/>
              <a:t>Audio:</a:t>
            </a:r>
          </a:p>
          <a:p>
            <a:r>
              <a:rPr lang="en-US" dirty="0"/>
              <a:t>Similar to the previous item, this one focuses on the use of data to inform Tier 1 decision making. In contrast, this item highlights the value of data outside of what is collected to monitor behavior and can include measures related to climate, needs assessment, or nurse and counselor visits. </a:t>
            </a:r>
          </a:p>
        </p:txBody>
      </p:sp>
      <p:sp>
        <p:nvSpPr>
          <p:cNvPr id="4" name="Slide Number Placeholder 3">
            <a:extLst>
              <a:ext uri="{FF2B5EF4-FFF2-40B4-BE49-F238E27FC236}">
                <a16:creationId xmlns:a16="http://schemas.microsoft.com/office/drawing/2014/main" id="{9E1F8EBD-6F29-0723-EAA1-0E0024FA04C3}"/>
              </a:ext>
            </a:extLst>
          </p:cNvPr>
          <p:cNvSpPr>
            <a:spLocks noGrp="1"/>
          </p:cNvSpPr>
          <p:nvPr>
            <p:ph type="sldNum" sz="quarter" idx="10"/>
          </p:nvPr>
        </p:nvSpPr>
        <p:spPr/>
        <p:txBody>
          <a:bodyPr/>
          <a:lstStyle/>
          <a:p>
            <a:fld id="{E7AF53DD-243B-40F1-AD08-FFE4BF14A87C}" type="slidenum">
              <a:rPr lang="en-US" smtClean="0"/>
              <a:t>54</a:t>
            </a:fld>
            <a:endParaRPr lang="en-US"/>
          </a:p>
        </p:txBody>
      </p:sp>
      <p:sp>
        <p:nvSpPr>
          <p:cNvPr id="5" name="Header Placeholder 4">
            <a:extLst>
              <a:ext uri="{FF2B5EF4-FFF2-40B4-BE49-F238E27FC236}">
                <a16:creationId xmlns:a16="http://schemas.microsoft.com/office/drawing/2014/main" id="{E2BD9D3C-ABB3-CF72-AB31-E9A7629B6A03}"/>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7829307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D8C6F-F155-6F65-A7A9-86BBD019C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A7FDB0-AC3B-8922-4634-AEF10EFE5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0292E-F6CC-9191-07EC-AB2AE57B6443}"/>
              </a:ext>
            </a:extLst>
          </p:cNvPr>
          <p:cNvSpPr>
            <a:spLocks noGrp="1"/>
          </p:cNvSpPr>
          <p:nvPr>
            <p:ph type="body" idx="1"/>
          </p:nvPr>
        </p:nvSpPr>
        <p:spPr/>
        <p:txBody>
          <a:bodyPr/>
          <a:lstStyle/>
          <a:p>
            <a:r>
              <a:rPr lang="en-US" dirty="0"/>
              <a:t>Audio:</a:t>
            </a:r>
          </a:p>
          <a:p>
            <a:r>
              <a:rPr lang="en-US" dirty="0"/>
              <a:t>Scoring for this item is based on the criteria listed in the reflective questions. When teams are able to access a wide range of information, they are better able to enhance their Tier 1 systems. </a:t>
            </a:r>
          </a:p>
        </p:txBody>
      </p:sp>
      <p:sp>
        <p:nvSpPr>
          <p:cNvPr id="4" name="Slide Number Placeholder 3">
            <a:extLst>
              <a:ext uri="{FF2B5EF4-FFF2-40B4-BE49-F238E27FC236}">
                <a16:creationId xmlns:a16="http://schemas.microsoft.com/office/drawing/2014/main" id="{2F7B287A-850F-9B29-7C2C-226B6A603A7E}"/>
              </a:ext>
            </a:extLst>
          </p:cNvPr>
          <p:cNvSpPr>
            <a:spLocks noGrp="1"/>
          </p:cNvSpPr>
          <p:nvPr>
            <p:ph type="sldNum" sz="quarter" idx="10"/>
          </p:nvPr>
        </p:nvSpPr>
        <p:spPr/>
        <p:txBody>
          <a:bodyPr/>
          <a:lstStyle/>
          <a:p>
            <a:fld id="{E7AF53DD-243B-40F1-AD08-FFE4BF14A87C}" type="slidenum">
              <a:rPr lang="en-US" smtClean="0"/>
              <a:t>55</a:t>
            </a:fld>
            <a:endParaRPr lang="en-US"/>
          </a:p>
        </p:txBody>
      </p:sp>
      <p:sp>
        <p:nvSpPr>
          <p:cNvPr id="5" name="Header Placeholder 4">
            <a:extLst>
              <a:ext uri="{FF2B5EF4-FFF2-40B4-BE49-F238E27FC236}">
                <a16:creationId xmlns:a16="http://schemas.microsoft.com/office/drawing/2014/main" id="{590B4448-41D8-3D9F-6B1C-EE2ED7E2E88E}"/>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936817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88DD1-A3F6-3CFD-EDD8-E222019F1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87D9D-71E1-D1D2-F44D-D4CD4CF69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13326-F202-62E1-0F18-A6083A4F2E81}"/>
              </a:ext>
            </a:extLst>
          </p:cNvPr>
          <p:cNvSpPr>
            <a:spLocks noGrp="1"/>
          </p:cNvSpPr>
          <p:nvPr>
            <p:ph type="body" idx="1"/>
          </p:nvPr>
        </p:nvSpPr>
        <p:spPr/>
        <p:txBody>
          <a:bodyPr/>
          <a:lstStyle/>
          <a:p>
            <a:r>
              <a:rPr lang="en-US" dirty="0"/>
              <a:t>Audio:</a:t>
            </a:r>
          </a:p>
          <a:p>
            <a:r>
              <a:rPr lang="en-US" sz="1200" dirty="0">
                <a:solidFill>
                  <a:schemeClr val="tx1"/>
                </a:solidFill>
              </a:rPr>
              <a:t>This item emphasizes the importance for teams to collect and use data related to the fidelity of implementation, or the degree to which essential features of PBIS are in place.  Any Tier I fidelity measure is acceptable. Completing this Tiered Fidelity Inventory is one way to meet this criteria. Notice that the item requires both a schoolwide fidelity measure and another source. </a:t>
            </a:r>
            <a:endParaRPr lang="en-US" dirty="0"/>
          </a:p>
        </p:txBody>
      </p:sp>
      <p:sp>
        <p:nvSpPr>
          <p:cNvPr id="4" name="Slide Number Placeholder 3">
            <a:extLst>
              <a:ext uri="{FF2B5EF4-FFF2-40B4-BE49-F238E27FC236}">
                <a16:creationId xmlns:a16="http://schemas.microsoft.com/office/drawing/2014/main" id="{767D8967-8B9E-5625-8EE5-ADFCC4AD3B1C}"/>
              </a:ext>
            </a:extLst>
          </p:cNvPr>
          <p:cNvSpPr>
            <a:spLocks noGrp="1"/>
          </p:cNvSpPr>
          <p:nvPr>
            <p:ph type="sldNum" sz="quarter" idx="10"/>
          </p:nvPr>
        </p:nvSpPr>
        <p:spPr/>
        <p:txBody>
          <a:bodyPr/>
          <a:lstStyle/>
          <a:p>
            <a:fld id="{E7AF53DD-243B-40F1-AD08-FFE4BF14A87C}" type="slidenum">
              <a:rPr lang="en-US" smtClean="0"/>
              <a:t>56</a:t>
            </a:fld>
            <a:endParaRPr lang="en-US"/>
          </a:p>
        </p:txBody>
      </p:sp>
      <p:sp>
        <p:nvSpPr>
          <p:cNvPr id="5" name="Header Placeholder 4">
            <a:extLst>
              <a:ext uri="{FF2B5EF4-FFF2-40B4-BE49-F238E27FC236}">
                <a16:creationId xmlns:a16="http://schemas.microsoft.com/office/drawing/2014/main" id="{3F8DFF2E-8517-8868-E902-E6C0B73C8020}"/>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1090460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7BA0C-1161-BFDE-5751-C6B0FAFD5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C7942-3010-2F50-581A-2B8E27FF3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7D83B-F95E-652A-911E-5EF6703DBB4D}"/>
              </a:ext>
            </a:extLst>
          </p:cNvPr>
          <p:cNvSpPr>
            <a:spLocks noGrp="1"/>
          </p:cNvSpPr>
          <p:nvPr>
            <p:ph type="body" idx="1"/>
          </p:nvPr>
        </p:nvSpPr>
        <p:spPr/>
        <p:txBody>
          <a:bodyPr/>
          <a:lstStyle/>
          <a:p>
            <a:r>
              <a:rPr lang="en-US" dirty="0"/>
              <a:t>Audio:</a:t>
            </a:r>
          </a:p>
          <a:p>
            <a:r>
              <a:rPr lang="en-US" dirty="0"/>
              <a:t>Scoring for this item is based on the use of multiple fidelity measures, and the frequency of use. Teams can use the reflective questions to drive conversations to assist with scoring this item. </a:t>
            </a:r>
          </a:p>
        </p:txBody>
      </p:sp>
      <p:sp>
        <p:nvSpPr>
          <p:cNvPr id="4" name="Slide Number Placeholder 3">
            <a:extLst>
              <a:ext uri="{FF2B5EF4-FFF2-40B4-BE49-F238E27FC236}">
                <a16:creationId xmlns:a16="http://schemas.microsoft.com/office/drawing/2014/main" id="{DF9A1855-423D-32B7-9640-512172027541}"/>
              </a:ext>
            </a:extLst>
          </p:cNvPr>
          <p:cNvSpPr>
            <a:spLocks noGrp="1"/>
          </p:cNvSpPr>
          <p:nvPr>
            <p:ph type="sldNum" sz="quarter" idx="10"/>
          </p:nvPr>
        </p:nvSpPr>
        <p:spPr/>
        <p:txBody>
          <a:bodyPr/>
          <a:lstStyle/>
          <a:p>
            <a:fld id="{E7AF53DD-243B-40F1-AD08-FFE4BF14A87C}" type="slidenum">
              <a:rPr lang="en-US" smtClean="0"/>
              <a:t>57</a:t>
            </a:fld>
            <a:endParaRPr lang="en-US"/>
          </a:p>
        </p:txBody>
      </p:sp>
      <p:sp>
        <p:nvSpPr>
          <p:cNvPr id="5" name="Header Placeholder 4">
            <a:extLst>
              <a:ext uri="{FF2B5EF4-FFF2-40B4-BE49-F238E27FC236}">
                <a16:creationId xmlns:a16="http://schemas.microsoft.com/office/drawing/2014/main" id="{1ACB95F8-5CB6-F777-7238-D89F665CCAB0}"/>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8341221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A0A57-FF14-1D65-EDCD-C3D5F5E5C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0DE14-6D28-65CA-E4B8-280543926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F52EF-285F-060E-5B5C-196A1C8838C2}"/>
              </a:ext>
            </a:extLst>
          </p:cNvPr>
          <p:cNvSpPr>
            <a:spLocks noGrp="1"/>
          </p:cNvSpPr>
          <p:nvPr>
            <p:ph type="body" idx="1"/>
          </p:nvPr>
        </p:nvSpPr>
        <p:spPr/>
        <p:txBody>
          <a:bodyPr/>
          <a:lstStyle/>
          <a:p>
            <a:r>
              <a:rPr lang="en-US" dirty="0"/>
              <a:t>Audio:</a:t>
            </a:r>
          </a:p>
          <a:p>
            <a:r>
              <a:rPr lang="en-US" dirty="0"/>
              <a:t>The last tier 1 item emphasizes the importance of documenting and sharing the fidelity and effectiveness of the school’s tier 1 implementation. For schools who have been implementing for more than one year, access to year-by-year comparisons helps illuminate the school’s trajectory. Notice the emphasis on sharing this information in a usable format. </a:t>
            </a:r>
          </a:p>
        </p:txBody>
      </p:sp>
      <p:sp>
        <p:nvSpPr>
          <p:cNvPr id="4" name="Slide Number Placeholder 3">
            <a:extLst>
              <a:ext uri="{FF2B5EF4-FFF2-40B4-BE49-F238E27FC236}">
                <a16:creationId xmlns:a16="http://schemas.microsoft.com/office/drawing/2014/main" id="{432336D6-03DC-67C4-3DEC-112A3D37EBDB}"/>
              </a:ext>
            </a:extLst>
          </p:cNvPr>
          <p:cNvSpPr>
            <a:spLocks noGrp="1"/>
          </p:cNvSpPr>
          <p:nvPr>
            <p:ph type="sldNum" sz="quarter" idx="10"/>
          </p:nvPr>
        </p:nvSpPr>
        <p:spPr/>
        <p:txBody>
          <a:bodyPr/>
          <a:lstStyle/>
          <a:p>
            <a:fld id="{E7AF53DD-243B-40F1-AD08-FFE4BF14A87C}" type="slidenum">
              <a:rPr lang="en-US" smtClean="0"/>
              <a:t>58</a:t>
            </a:fld>
            <a:endParaRPr lang="en-US"/>
          </a:p>
        </p:txBody>
      </p:sp>
      <p:sp>
        <p:nvSpPr>
          <p:cNvPr id="5" name="Header Placeholder 4">
            <a:extLst>
              <a:ext uri="{FF2B5EF4-FFF2-40B4-BE49-F238E27FC236}">
                <a16:creationId xmlns:a16="http://schemas.microsoft.com/office/drawing/2014/main" id="{E130543B-B3B7-6523-089A-38BF79E8423B}"/>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6406450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3A544-50A0-9DE8-2A5A-A9DDD5FA7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F6A0F-6A3C-B9C2-E71F-2D4C8ACA3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45B9C2-5226-609A-6EB0-E102D487EB70}"/>
              </a:ext>
            </a:extLst>
          </p:cNvPr>
          <p:cNvSpPr>
            <a:spLocks noGrp="1"/>
          </p:cNvSpPr>
          <p:nvPr>
            <p:ph type="body" idx="1"/>
          </p:nvPr>
        </p:nvSpPr>
        <p:spPr/>
        <p:txBody>
          <a:bodyPr/>
          <a:lstStyle/>
          <a:p>
            <a:r>
              <a:rPr lang="en-US" dirty="0"/>
              <a:t>Audio:</a:t>
            </a:r>
          </a:p>
          <a:p>
            <a:r>
              <a:rPr lang="en-US" dirty="0"/>
              <a:t>Scoring for this item is based on the criteria in the reflective questions. Full implementation of this item includes the integration of this data with other data sources, communication with partners, and action planning for continued improvement. </a:t>
            </a:r>
          </a:p>
        </p:txBody>
      </p:sp>
      <p:sp>
        <p:nvSpPr>
          <p:cNvPr id="4" name="Slide Number Placeholder 3">
            <a:extLst>
              <a:ext uri="{FF2B5EF4-FFF2-40B4-BE49-F238E27FC236}">
                <a16:creationId xmlns:a16="http://schemas.microsoft.com/office/drawing/2014/main" id="{2E7BD606-C22A-A8E8-9298-9445FD33D607}"/>
              </a:ext>
            </a:extLst>
          </p:cNvPr>
          <p:cNvSpPr>
            <a:spLocks noGrp="1"/>
          </p:cNvSpPr>
          <p:nvPr>
            <p:ph type="sldNum" sz="quarter" idx="10"/>
          </p:nvPr>
        </p:nvSpPr>
        <p:spPr/>
        <p:txBody>
          <a:bodyPr/>
          <a:lstStyle/>
          <a:p>
            <a:fld id="{E7AF53DD-243B-40F1-AD08-FFE4BF14A87C}" type="slidenum">
              <a:rPr lang="en-US" smtClean="0"/>
              <a:t>59</a:t>
            </a:fld>
            <a:endParaRPr lang="en-US"/>
          </a:p>
        </p:txBody>
      </p:sp>
      <p:sp>
        <p:nvSpPr>
          <p:cNvPr id="5" name="Header Placeholder 4">
            <a:extLst>
              <a:ext uri="{FF2B5EF4-FFF2-40B4-BE49-F238E27FC236}">
                <a16:creationId xmlns:a16="http://schemas.microsoft.com/office/drawing/2014/main" id="{BD89B0B9-5868-59E3-3E0D-74190D5680FD}"/>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78161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176B-4167-F51C-4B1F-64478A186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08242-3EC1-1F14-43F7-AFC724CDB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1141C-9957-F655-701F-F2137FF145C2}"/>
              </a:ext>
            </a:extLst>
          </p:cNvPr>
          <p:cNvSpPr>
            <a:spLocks noGrp="1"/>
          </p:cNvSpPr>
          <p:nvPr>
            <p:ph type="body" idx="1"/>
          </p:nvPr>
        </p:nvSpPr>
        <p:spPr/>
        <p:txBody>
          <a:bodyPr/>
          <a:lstStyle/>
          <a:p>
            <a:r>
              <a:rPr lang="en-US" dirty="0"/>
              <a:t>Audio:</a:t>
            </a:r>
          </a:p>
          <a:p>
            <a:r>
              <a:rPr lang="en-US" dirty="0"/>
              <a:t>There may be terminology or acronyms used throughout the TFI that is unfamiliar to your team. You can reference the Glossary and Acronym Key in the manual for clarification.</a:t>
            </a:r>
          </a:p>
        </p:txBody>
      </p:sp>
      <p:sp>
        <p:nvSpPr>
          <p:cNvPr id="4" name="Header Placeholder 3">
            <a:extLst>
              <a:ext uri="{FF2B5EF4-FFF2-40B4-BE49-F238E27FC236}">
                <a16:creationId xmlns:a16="http://schemas.microsoft.com/office/drawing/2014/main" id="{7B6BAE91-7276-2EA7-1FE7-870A42056653}"/>
              </a:ext>
            </a:extLst>
          </p:cNvPr>
          <p:cNvSpPr>
            <a:spLocks noGrp="1"/>
          </p:cNvSpPr>
          <p:nvPr>
            <p:ph type="hdr" sz="quarter"/>
          </p:nvPr>
        </p:nvSpPr>
        <p:spPr/>
        <p:txBody>
          <a:bodyPr/>
          <a:lstStyle/>
          <a:p>
            <a:r>
              <a:rPr lang="en-US"/>
              <a:t>DRAFT 12 19 2018</a:t>
            </a:r>
          </a:p>
        </p:txBody>
      </p:sp>
      <p:sp>
        <p:nvSpPr>
          <p:cNvPr id="5" name="Slide Number Placeholder 4">
            <a:extLst>
              <a:ext uri="{FF2B5EF4-FFF2-40B4-BE49-F238E27FC236}">
                <a16:creationId xmlns:a16="http://schemas.microsoft.com/office/drawing/2014/main" id="{72DA38A6-9BD6-3FA7-CD93-40CF1AC7DE3C}"/>
              </a:ext>
            </a:extLst>
          </p:cNvPr>
          <p:cNvSpPr>
            <a:spLocks noGrp="1"/>
          </p:cNvSpPr>
          <p:nvPr>
            <p:ph type="sldNum" sz="quarter" idx="5"/>
          </p:nvPr>
        </p:nvSpPr>
        <p:spPr/>
        <p:txBody>
          <a:bodyPr/>
          <a:lstStyle/>
          <a:p>
            <a:fld id="{E7AF53DD-243B-40F1-AD08-FFE4BF14A87C}" type="slidenum">
              <a:rPr lang="en-US" smtClean="0"/>
              <a:t>6</a:t>
            </a:fld>
            <a:endParaRPr lang="en-US"/>
          </a:p>
        </p:txBody>
      </p:sp>
    </p:spTree>
    <p:extLst>
      <p:ext uri="{BB962C8B-B14F-4D97-AF65-F5344CB8AC3E}">
        <p14:creationId xmlns:p14="http://schemas.microsoft.com/office/powerpoint/2010/main" val="930979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an</a:t>
            </a:r>
            <a:r>
              <a:rPr lang="en-US" baseline="0" dirty="0"/>
              <a:t> evaluation snapshot that can easily be shared with staff, families and district leadership.</a:t>
            </a:r>
            <a:endParaRPr lang="en-US" dirty="0"/>
          </a:p>
        </p:txBody>
      </p:sp>
      <p:sp>
        <p:nvSpPr>
          <p:cNvPr id="4" name="Header Placeholder 3"/>
          <p:cNvSpPr>
            <a:spLocks noGrp="1"/>
          </p:cNvSpPr>
          <p:nvPr>
            <p:ph type="hdr" sz="quarter" idx="10"/>
          </p:nvPr>
        </p:nvSpPr>
        <p:spPr/>
        <p:txBody>
          <a:bodyPr/>
          <a:lstStyle/>
          <a:p>
            <a:r>
              <a:rPr lang="en-US"/>
              <a:t>DRAFT 12 19 2018</a:t>
            </a:r>
          </a:p>
        </p:txBody>
      </p:sp>
      <p:sp>
        <p:nvSpPr>
          <p:cNvPr id="5" name="Slide Number Placeholder 4"/>
          <p:cNvSpPr>
            <a:spLocks noGrp="1"/>
          </p:cNvSpPr>
          <p:nvPr>
            <p:ph type="sldNum" sz="quarter" idx="11"/>
          </p:nvPr>
        </p:nvSpPr>
        <p:spPr/>
        <p:txBody>
          <a:bodyPr/>
          <a:lstStyle/>
          <a:p>
            <a:fld id="{E7AF53DD-243B-40F1-AD08-FFE4BF14A87C}" type="slidenum">
              <a:rPr lang="en-US" smtClean="0"/>
              <a:t>60</a:t>
            </a:fld>
            <a:endParaRPr lang="en-US"/>
          </a:p>
        </p:txBody>
      </p:sp>
    </p:spTree>
    <p:extLst>
      <p:ext uri="{BB962C8B-B14F-4D97-AF65-F5344CB8AC3E}">
        <p14:creationId xmlns:p14="http://schemas.microsoft.com/office/powerpoint/2010/main" val="30571548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reviewing the Tiered Fidelity Inventory 3.0 resource presentation. The purpose of this slide deck is to review the format of the fidelity tool, provide clear steps for administration, and provide scoring guidance for school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further questions, please reach out to us at support@pbisapps.org, training@pbisapps.org, or give us a call at 855-455-8194</a:t>
            </a:r>
          </a:p>
          <a:p>
            <a:endParaRPr lang="en-US" dirty="0"/>
          </a:p>
          <a:p>
            <a:endParaRPr lang="en-US" dirty="0"/>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61</a:t>
            </a:fld>
            <a:endParaRPr lang="en-US"/>
          </a:p>
        </p:txBody>
      </p:sp>
    </p:spTree>
    <p:extLst>
      <p:ext uri="{BB962C8B-B14F-4D97-AF65-F5344CB8AC3E}">
        <p14:creationId xmlns:p14="http://schemas.microsoft.com/office/powerpoint/2010/main" val="3832799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Audio</a:t>
            </a:r>
          </a:p>
          <a:p>
            <a:r>
              <a:rPr lang="en-US" baseline="0" dirty="0"/>
              <a:t>Tier I is the foundation when implementing PBIS. </a:t>
            </a:r>
            <a:r>
              <a:rPr lang="en-US" dirty="0"/>
              <a:t>Tier I focuses on Teams, Practices, Systems, and Data</a:t>
            </a:r>
            <a:r>
              <a:rPr lang="en-US" baseline="0" dirty="0"/>
              <a:t>. The subscale scores are based on the scores of the items within the subscale. This format helps team engage in more precise progress monitoring and action planning. You can view each item in order, or you can click on the particular items about which you’d like more information.</a:t>
            </a:r>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7</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369239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9ECB-2BD1-A01A-4904-A3ADDD31B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73831-4F39-BF7D-FE46-7107A58D2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46BC3-49A5-9CC4-C2CE-380BDD83C201}"/>
              </a:ext>
            </a:extLst>
          </p:cNvPr>
          <p:cNvSpPr>
            <a:spLocks noGrp="1"/>
          </p:cNvSpPr>
          <p:nvPr>
            <p:ph type="body" idx="1"/>
          </p:nvPr>
        </p:nvSpPr>
        <p:spPr/>
        <p:txBody>
          <a:bodyPr/>
          <a:lstStyle/>
          <a:p>
            <a:r>
              <a:rPr lang="en-US" dirty="0"/>
              <a:t>Audio:</a:t>
            </a:r>
          </a:p>
          <a:p>
            <a:r>
              <a:rPr lang="en-US" dirty="0"/>
              <a:t>Several TFI items require information that must be collected prior to teams completing the TFI Tier 1 Scale. </a:t>
            </a:r>
          </a:p>
          <a:p>
            <a:r>
              <a:rPr lang="en-US" dirty="0"/>
              <a:t>Two resources, The TFI Walkthrough Tool, used to gather staff and student perceptions, and the Classroom Data Summary Worksheet, based on ongoing classroom data collection, have been specially designed to assist with this data collection. Both of these tools are appendices within the TFI 3.0 manual.</a:t>
            </a:r>
          </a:p>
        </p:txBody>
      </p:sp>
      <p:sp>
        <p:nvSpPr>
          <p:cNvPr id="4" name="Header Placeholder 3">
            <a:extLst>
              <a:ext uri="{FF2B5EF4-FFF2-40B4-BE49-F238E27FC236}">
                <a16:creationId xmlns:a16="http://schemas.microsoft.com/office/drawing/2014/main" id="{3944A16E-41F6-538C-D51B-58EC8C724273}"/>
              </a:ext>
            </a:extLst>
          </p:cNvPr>
          <p:cNvSpPr>
            <a:spLocks noGrp="1"/>
          </p:cNvSpPr>
          <p:nvPr>
            <p:ph type="hdr" sz="quarter"/>
          </p:nvPr>
        </p:nvSpPr>
        <p:spPr/>
        <p:txBody>
          <a:bodyPr/>
          <a:lstStyle/>
          <a:p>
            <a:r>
              <a:rPr lang="en-US"/>
              <a:t>DRAFT 12 19 2018</a:t>
            </a:r>
          </a:p>
        </p:txBody>
      </p:sp>
      <p:sp>
        <p:nvSpPr>
          <p:cNvPr id="5" name="Slide Number Placeholder 4">
            <a:extLst>
              <a:ext uri="{FF2B5EF4-FFF2-40B4-BE49-F238E27FC236}">
                <a16:creationId xmlns:a16="http://schemas.microsoft.com/office/drawing/2014/main" id="{BF33B04D-9B4E-BC14-D1D0-3565A5487214}"/>
              </a:ext>
            </a:extLst>
          </p:cNvPr>
          <p:cNvSpPr>
            <a:spLocks noGrp="1"/>
          </p:cNvSpPr>
          <p:nvPr>
            <p:ph type="sldNum" sz="quarter" idx="5"/>
          </p:nvPr>
        </p:nvSpPr>
        <p:spPr/>
        <p:txBody>
          <a:bodyPr/>
          <a:lstStyle/>
          <a:p>
            <a:fld id="{E7AF53DD-243B-40F1-AD08-FFE4BF14A87C}" type="slidenum">
              <a:rPr lang="en-US" smtClean="0"/>
              <a:t>8</a:t>
            </a:fld>
            <a:endParaRPr lang="en-US"/>
          </a:p>
        </p:txBody>
      </p:sp>
    </p:spTree>
    <p:extLst>
      <p:ext uri="{BB962C8B-B14F-4D97-AF65-F5344CB8AC3E}">
        <p14:creationId xmlns:p14="http://schemas.microsoft.com/office/powerpoint/2010/main" val="406644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The TFI Walkthrough provides teams with relevant and timely data that offers a snapshot into how staff and students are experiencing implementation in their school. Teams can use this data to inform TFI scoring and action planning.</a:t>
            </a:r>
          </a:p>
          <a:p>
            <a:r>
              <a:rPr lang="en-US" dirty="0"/>
              <a:t>The TFI Walkthrough should be completed before the team sits down to score the TFI. It takes about 20-30 minutes to complete. When the TFI is being completed as a formal, annual assessment, an individual who is external to the school, such as an external coordinator, district coordinator or school coach from another school within the district, should complete the walkthrough. If the TFI is being completed as a progress monitoring tool, a school team member can complete the walkthrough.</a:t>
            </a:r>
          </a:p>
          <a:p>
            <a:r>
              <a:rPr lang="en-US" dirty="0"/>
              <a:t>Responses to staff and student questions will be used to determine scores for several TFI items.</a:t>
            </a:r>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9</a:t>
            </a:fld>
            <a:endParaRPr lang="en-US"/>
          </a:p>
        </p:txBody>
      </p:sp>
    </p:spTree>
    <p:extLst>
      <p:ext uri="{BB962C8B-B14F-4D97-AF65-F5344CB8AC3E}">
        <p14:creationId xmlns:p14="http://schemas.microsoft.com/office/powerpoint/2010/main" val="1013804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19200" y="3729038"/>
            <a:ext cx="9732578" cy="1000617"/>
          </a:xfrm>
        </p:spPr>
        <p:txBody>
          <a:bodyPr lIns="0" tIns="0" rIns="0" bIns="0">
            <a:normAutofit/>
          </a:bodyPr>
          <a:lstStyle>
            <a:lvl1pPr marL="0" indent="0" algn="l">
              <a:spcBef>
                <a:spcPts val="600"/>
              </a:spcBef>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5" name="Title 14"/>
          <p:cNvSpPr>
            <a:spLocks noGrp="1"/>
          </p:cNvSpPr>
          <p:nvPr>
            <p:ph type="title" hasCustomPrompt="1"/>
          </p:nvPr>
        </p:nvSpPr>
        <p:spPr>
          <a:xfrm>
            <a:off x="1219200" y="2700338"/>
            <a:ext cx="9732578" cy="919162"/>
          </a:xfrm>
        </p:spPr>
        <p:txBody>
          <a:bodyPr lIns="0" tIns="0" rIns="0" bIns="0">
            <a:normAutofit/>
          </a:bodyPr>
          <a:lstStyle>
            <a:lvl1pPr>
              <a:defRPr sz="5800" b="1" i="0">
                <a:solidFill>
                  <a:schemeClr val="bg1"/>
                </a:solidFill>
                <a:latin typeface="Calibri" charset="0"/>
                <a:ea typeface="Calibri" charset="0"/>
                <a:cs typeface="Calibri" charset="0"/>
              </a:defRPr>
            </a:lvl1pPr>
          </a:lstStyle>
          <a:p>
            <a:r>
              <a:rPr lang="en-US" dirty="0"/>
              <a:t>Presentation Title Goes Here</a:t>
            </a:r>
          </a:p>
        </p:txBody>
      </p:sp>
      <p:sp>
        <p:nvSpPr>
          <p:cNvPr id="24" name="Text Placeholder 23"/>
          <p:cNvSpPr>
            <a:spLocks noGrp="1"/>
          </p:cNvSpPr>
          <p:nvPr>
            <p:ph type="body" sz="quarter" idx="10" hasCustomPrompt="1"/>
          </p:nvPr>
        </p:nvSpPr>
        <p:spPr>
          <a:xfrm>
            <a:off x="1219200" y="5143500"/>
            <a:ext cx="7310438" cy="314325"/>
          </a:xfrm>
        </p:spPr>
        <p:txBody>
          <a:bodyPr lIns="0" tIns="0" rIns="0" bIns="0">
            <a:normAutofit/>
          </a:bodyPr>
          <a:lstStyle>
            <a:lvl1pPr marL="0" indent="0">
              <a:buFont typeface="Arial" charset="0"/>
              <a:buNone/>
              <a:defRPr sz="1800" b="0" i="0" baseline="0">
                <a:solidFill>
                  <a:schemeClr val="bg1"/>
                </a:solidFill>
                <a:latin typeface="Calibri Light" charset="0"/>
                <a:ea typeface="Calibri Light" charset="0"/>
                <a:cs typeface="Calibri Light"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Jane Doe, Jennifer Doe &amp; Johnny Doe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Section Title -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Section Title - Tool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1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30620" y="340765"/>
            <a:ext cx="14084322" cy="707886"/>
          </a:xfrm>
          <a:prstGeom prst="rect">
            <a:avLst/>
          </a:prstGeom>
          <a:noFill/>
        </p:spPr>
        <p:txBody>
          <a:bodyPr wrap="square" rtlCol="0">
            <a:spAutoFit/>
          </a:bodyPr>
          <a:lstStyle/>
          <a:p>
            <a:r>
              <a:rPr lang="en-US" sz="4000" b="0" i="0" dirty="0">
                <a:solidFill>
                  <a:srgbClr val="0070C0"/>
                </a:solidFill>
                <a:latin typeface="Calibri Light" charset="0"/>
                <a:ea typeface="Calibri Light" charset="0"/>
                <a:cs typeface="Calibri Light" charset="0"/>
              </a:rPr>
              <a:t>Presenter</a:t>
            </a:r>
          </a:p>
        </p:txBody>
      </p:sp>
      <p:sp>
        <p:nvSpPr>
          <p:cNvPr id="14" name="Picture Placeholder 10"/>
          <p:cNvSpPr>
            <a:spLocks noGrp="1" noChangeAspect="1"/>
          </p:cNvSpPr>
          <p:nvPr>
            <p:ph type="pic" sz="quarter" idx="13"/>
          </p:nvPr>
        </p:nvSpPr>
        <p:spPr>
          <a:xfrm>
            <a:off x="4984777" y="2288281"/>
            <a:ext cx="2222445" cy="2222445"/>
          </a:xfrm>
          <a:prstGeom prst="ellipse">
            <a:avLst/>
          </a:prstGeom>
          <a:ln w="76200">
            <a:solidFill>
              <a:schemeClr val="bg1"/>
            </a:solidFill>
          </a:ln>
        </p:spPr>
        <p:txBody>
          <a:bodyPr wrap="square"/>
          <a:lstStyle/>
          <a:p>
            <a:r>
              <a:rPr lang="en-US"/>
              <a:t>Click icon to add picture</a:t>
            </a:r>
          </a:p>
        </p:txBody>
      </p:sp>
      <p:sp>
        <p:nvSpPr>
          <p:cNvPr id="5" name="Text Placeholder 2"/>
          <p:cNvSpPr>
            <a:spLocks noGrp="1"/>
          </p:cNvSpPr>
          <p:nvPr>
            <p:ph type="body" sz="quarter" idx="14" hasCustomPrompt="1"/>
          </p:nvPr>
        </p:nvSpPr>
        <p:spPr>
          <a:xfrm>
            <a:off x="4509957"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7" name="Text Placeholder 6"/>
          <p:cNvSpPr>
            <a:spLocks noGrp="1"/>
          </p:cNvSpPr>
          <p:nvPr>
            <p:ph type="body" sz="quarter" idx="20" hasCustomPrompt="1"/>
          </p:nvPr>
        </p:nvSpPr>
        <p:spPr>
          <a:xfrm>
            <a:off x="4509955"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8" name="Text Placeholder 6"/>
          <p:cNvSpPr>
            <a:spLocks noGrp="1"/>
          </p:cNvSpPr>
          <p:nvPr>
            <p:ph type="body" sz="quarter" idx="25" hasCustomPrompt="1"/>
          </p:nvPr>
        </p:nvSpPr>
        <p:spPr>
          <a:xfrm>
            <a:off x="4509955"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2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30620" y="340765"/>
            <a:ext cx="14084322" cy="707886"/>
          </a:xfrm>
          <a:prstGeom prst="rect">
            <a:avLst/>
          </a:prstGeom>
          <a:noFill/>
        </p:spPr>
        <p:txBody>
          <a:bodyPr wrap="square" rtlCol="0">
            <a:spAutoFit/>
          </a:bodyPr>
          <a:lstStyle/>
          <a:p>
            <a:r>
              <a:rPr lang="en-US" sz="4000" b="0" i="0" dirty="0">
                <a:solidFill>
                  <a:srgbClr val="0070C0"/>
                </a:solidFill>
                <a:latin typeface="Calibri Light" charset="0"/>
                <a:ea typeface="Calibri Light" charset="0"/>
                <a:cs typeface="Calibri Light" charset="0"/>
              </a:rPr>
              <a:t>Presenters</a:t>
            </a:r>
          </a:p>
        </p:txBody>
      </p:sp>
      <p:sp>
        <p:nvSpPr>
          <p:cNvPr id="13" name="Picture Placeholder 10"/>
          <p:cNvSpPr>
            <a:spLocks noGrp="1" noChangeAspect="1"/>
          </p:cNvSpPr>
          <p:nvPr>
            <p:ph type="pic" sz="quarter" idx="12"/>
          </p:nvPr>
        </p:nvSpPr>
        <p:spPr>
          <a:xfrm>
            <a:off x="2902202" y="2287801"/>
            <a:ext cx="2222445" cy="2222445"/>
          </a:xfrm>
          <a:prstGeom prst="ellipse">
            <a:avLst/>
          </a:prstGeom>
          <a:ln w="76200">
            <a:solidFill>
              <a:schemeClr val="bg1"/>
            </a:solidFill>
          </a:ln>
        </p:spPr>
        <p:txBody>
          <a:bodyPr/>
          <a:lstStyle/>
          <a:p>
            <a:r>
              <a:rPr lang="en-US"/>
              <a:t>Click icon to add picture</a:t>
            </a:r>
          </a:p>
        </p:txBody>
      </p:sp>
      <p:sp>
        <p:nvSpPr>
          <p:cNvPr id="14" name="Picture Placeholder 10"/>
          <p:cNvSpPr>
            <a:spLocks noGrp="1" noChangeAspect="1"/>
          </p:cNvSpPr>
          <p:nvPr>
            <p:ph type="pic" sz="quarter" idx="13"/>
          </p:nvPr>
        </p:nvSpPr>
        <p:spPr>
          <a:xfrm>
            <a:off x="7002254" y="2287801"/>
            <a:ext cx="2222445" cy="2222445"/>
          </a:xfrm>
          <a:prstGeom prst="ellipse">
            <a:avLst/>
          </a:prstGeom>
          <a:ln w="76200">
            <a:solidFill>
              <a:schemeClr val="bg1"/>
            </a:solidFill>
          </a:ln>
        </p:spPr>
        <p:txBody>
          <a:bodyPr/>
          <a:lstStyle/>
          <a:p>
            <a:r>
              <a:rPr lang="en-US"/>
              <a:t>Click icon to add picture</a:t>
            </a:r>
          </a:p>
        </p:txBody>
      </p:sp>
      <p:sp>
        <p:nvSpPr>
          <p:cNvPr id="15" name="Text Placeholder 2"/>
          <p:cNvSpPr>
            <a:spLocks noGrp="1"/>
          </p:cNvSpPr>
          <p:nvPr>
            <p:ph type="body" sz="quarter" idx="14" hasCustomPrompt="1"/>
          </p:nvPr>
        </p:nvSpPr>
        <p:spPr>
          <a:xfrm>
            <a:off x="2430439"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16" name="Text Placeholder 6"/>
          <p:cNvSpPr>
            <a:spLocks noGrp="1"/>
          </p:cNvSpPr>
          <p:nvPr>
            <p:ph type="body" sz="quarter" idx="20" hasCustomPrompt="1"/>
          </p:nvPr>
        </p:nvSpPr>
        <p:spPr>
          <a:xfrm>
            <a:off x="2430437"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17" name="Text Placeholder 6"/>
          <p:cNvSpPr>
            <a:spLocks noGrp="1"/>
          </p:cNvSpPr>
          <p:nvPr>
            <p:ph type="body" sz="quarter" idx="25" hasCustomPrompt="1"/>
          </p:nvPr>
        </p:nvSpPr>
        <p:spPr>
          <a:xfrm>
            <a:off x="2430437"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18" name="Text Placeholder 2"/>
          <p:cNvSpPr>
            <a:spLocks noGrp="1"/>
          </p:cNvSpPr>
          <p:nvPr>
            <p:ph type="body" sz="quarter" idx="26" hasCustomPrompt="1"/>
          </p:nvPr>
        </p:nvSpPr>
        <p:spPr>
          <a:xfrm>
            <a:off x="6545248"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19" name="Text Placeholder 6"/>
          <p:cNvSpPr>
            <a:spLocks noGrp="1"/>
          </p:cNvSpPr>
          <p:nvPr>
            <p:ph type="body" sz="quarter" idx="27" hasCustomPrompt="1"/>
          </p:nvPr>
        </p:nvSpPr>
        <p:spPr>
          <a:xfrm>
            <a:off x="6545246"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20" name="Text Placeholder 6"/>
          <p:cNvSpPr>
            <a:spLocks noGrp="1"/>
          </p:cNvSpPr>
          <p:nvPr>
            <p:ph type="body" sz="quarter" idx="28" hasCustomPrompt="1"/>
          </p:nvPr>
        </p:nvSpPr>
        <p:spPr>
          <a:xfrm>
            <a:off x="6545246"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3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30620" y="340765"/>
            <a:ext cx="14084322" cy="707886"/>
          </a:xfrm>
          <a:prstGeom prst="rect">
            <a:avLst/>
          </a:prstGeom>
          <a:noFill/>
        </p:spPr>
        <p:txBody>
          <a:bodyPr wrap="square" rtlCol="0">
            <a:spAutoFit/>
          </a:bodyPr>
          <a:lstStyle/>
          <a:p>
            <a:r>
              <a:rPr lang="en-US" sz="4000" b="0" i="0" dirty="0">
                <a:solidFill>
                  <a:srgbClr val="0070C0"/>
                </a:solidFill>
                <a:latin typeface="Calibri Light" charset="0"/>
                <a:ea typeface="Calibri Light" charset="0"/>
                <a:cs typeface="Calibri Light" charset="0"/>
              </a:rPr>
              <a:t>Presenters</a:t>
            </a:r>
          </a:p>
        </p:txBody>
      </p:sp>
      <p:sp>
        <p:nvSpPr>
          <p:cNvPr id="3" name="Text Placeholder 2"/>
          <p:cNvSpPr>
            <a:spLocks noGrp="1"/>
          </p:cNvSpPr>
          <p:nvPr>
            <p:ph type="body" sz="quarter" idx="14" hasCustomPrompt="1"/>
          </p:nvPr>
        </p:nvSpPr>
        <p:spPr>
          <a:xfrm>
            <a:off x="1162081"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7" name="Text Placeholder 6"/>
          <p:cNvSpPr>
            <a:spLocks noGrp="1"/>
          </p:cNvSpPr>
          <p:nvPr>
            <p:ph type="body" sz="quarter" idx="19" hasCustomPrompt="1"/>
          </p:nvPr>
        </p:nvSpPr>
        <p:spPr>
          <a:xfrm>
            <a:off x="4500593" y="5462061"/>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14" name="Text Placeholder 6"/>
          <p:cNvSpPr>
            <a:spLocks noGrp="1"/>
          </p:cNvSpPr>
          <p:nvPr>
            <p:ph type="body" sz="quarter" idx="20" hasCustomPrompt="1"/>
          </p:nvPr>
        </p:nvSpPr>
        <p:spPr>
          <a:xfrm>
            <a:off x="1162079"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15" name="Picture Placeholder 10"/>
          <p:cNvSpPr>
            <a:spLocks noGrp="1" noChangeAspect="1"/>
          </p:cNvSpPr>
          <p:nvPr>
            <p:ph type="pic" sz="quarter" idx="12"/>
          </p:nvPr>
        </p:nvSpPr>
        <p:spPr>
          <a:xfrm>
            <a:off x="1642608" y="2287801"/>
            <a:ext cx="2222445" cy="2222445"/>
          </a:xfrm>
          <a:prstGeom prst="ellipse">
            <a:avLst/>
          </a:prstGeom>
          <a:ln w="76200">
            <a:solidFill>
              <a:schemeClr val="bg1"/>
            </a:solidFill>
          </a:ln>
        </p:spPr>
        <p:txBody>
          <a:bodyPr/>
          <a:lstStyle/>
          <a:p>
            <a:r>
              <a:rPr lang="en-US"/>
              <a:t>Click icon to add picture</a:t>
            </a:r>
          </a:p>
        </p:txBody>
      </p:sp>
      <p:sp>
        <p:nvSpPr>
          <p:cNvPr id="16" name="Picture Placeholder 10"/>
          <p:cNvSpPr>
            <a:spLocks noGrp="1" noChangeAspect="1"/>
          </p:cNvSpPr>
          <p:nvPr>
            <p:ph type="pic" sz="quarter" idx="21"/>
          </p:nvPr>
        </p:nvSpPr>
        <p:spPr>
          <a:xfrm>
            <a:off x="4981120" y="2287801"/>
            <a:ext cx="2222445" cy="2222445"/>
          </a:xfrm>
          <a:prstGeom prst="ellipse">
            <a:avLst/>
          </a:prstGeom>
          <a:ln w="76200">
            <a:solidFill>
              <a:schemeClr val="bg1"/>
            </a:solidFill>
          </a:ln>
        </p:spPr>
        <p:txBody>
          <a:bodyPr/>
          <a:lstStyle/>
          <a:p>
            <a:r>
              <a:rPr lang="en-US"/>
              <a:t>Click icon to add picture</a:t>
            </a:r>
          </a:p>
        </p:txBody>
      </p:sp>
      <p:sp>
        <p:nvSpPr>
          <p:cNvPr id="17" name="Picture Placeholder 10"/>
          <p:cNvSpPr>
            <a:spLocks noGrp="1" noChangeAspect="1"/>
          </p:cNvSpPr>
          <p:nvPr>
            <p:ph type="pic" sz="quarter" idx="22"/>
          </p:nvPr>
        </p:nvSpPr>
        <p:spPr>
          <a:xfrm>
            <a:off x="8319632" y="2287800"/>
            <a:ext cx="2222445" cy="2222445"/>
          </a:xfrm>
          <a:prstGeom prst="ellipse">
            <a:avLst/>
          </a:prstGeom>
          <a:ln w="76200">
            <a:solidFill>
              <a:schemeClr val="bg1"/>
            </a:solidFill>
          </a:ln>
        </p:spPr>
        <p:txBody>
          <a:bodyPr/>
          <a:lstStyle/>
          <a:p>
            <a:r>
              <a:rPr lang="en-US"/>
              <a:t>Click icon to add picture</a:t>
            </a:r>
          </a:p>
        </p:txBody>
      </p:sp>
      <p:sp>
        <p:nvSpPr>
          <p:cNvPr id="18" name="Text Placeholder 2"/>
          <p:cNvSpPr>
            <a:spLocks noGrp="1"/>
          </p:cNvSpPr>
          <p:nvPr>
            <p:ph type="body" sz="quarter" idx="23" hasCustomPrompt="1"/>
          </p:nvPr>
        </p:nvSpPr>
        <p:spPr>
          <a:xfrm>
            <a:off x="4500593" y="5023133"/>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19" name="Text Placeholder 2"/>
          <p:cNvSpPr>
            <a:spLocks noGrp="1"/>
          </p:cNvSpPr>
          <p:nvPr>
            <p:ph type="body" sz="quarter" idx="24" hasCustomPrompt="1"/>
          </p:nvPr>
        </p:nvSpPr>
        <p:spPr>
          <a:xfrm>
            <a:off x="7839105" y="5023132"/>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20" name="Text Placeholder 6"/>
          <p:cNvSpPr>
            <a:spLocks noGrp="1"/>
          </p:cNvSpPr>
          <p:nvPr>
            <p:ph type="body" sz="quarter" idx="25" hasCustomPrompt="1"/>
          </p:nvPr>
        </p:nvSpPr>
        <p:spPr>
          <a:xfrm>
            <a:off x="1162079"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21" name="Text Placeholder 6"/>
          <p:cNvSpPr>
            <a:spLocks noGrp="1"/>
          </p:cNvSpPr>
          <p:nvPr>
            <p:ph type="body" sz="quarter" idx="26" hasCustomPrompt="1"/>
          </p:nvPr>
        </p:nvSpPr>
        <p:spPr>
          <a:xfrm>
            <a:off x="4501569" y="5806913"/>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22" name="Text Placeholder 6"/>
          <p:cNvSpPr>
            <a:spLocks noGrp="1"/>
          </p:cNvSpPr>
          <p:nvPr>
            <p:ph type="body" sz="quarter" idx="27" hasCustomPrompt="1"/>
          </p:nvPr>
        </p:nvSpPr>
        <p:spPr>
          <a:xfrm>
            <a:off x="7839105" y="5450539"/>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23" name="Text Placeholder 6"/>
          <p:cNvSpPr>
            <a:spLocks noGrp="1"/>
          </p:cNvSpPr>
          <p:nvPr>
            <p:ph type="body" sz="quarter" idx="28" hasCustomPrompt="1"/>
          </p:nvPr>
        </p:nvSpPr>
        <p:spPr>
          <a:xfrm>
            <a:off x="7839105"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ECS 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74995" y="1109406"/>
            <a:ext cx="5768458" cy="1530554"/>
          </a:xfrm>
          <a:prstGeom prst="rect">
            <a:avLst/>
          </a:prstGeom>
        </p:spPr>
      </p:pic>
      <p:sp>
        <p:nvSpPr>
          <p:cNvPr id="14" name="TextBox 13"/>
          <p:cNvSpPr txBox="1"/>
          <p:nvPr userDrawn="1"/>
        </p:nvSpPr>
        <p:spPr>
          <a:xfrm>
            <a:off x="1074994" y="4129546"/>
            <a:ext cx="9956799" cy="1938992"/>
          </a:xfrm>
          <a:prstGeom prst="rect">
            <a:avLst/>
          </a:prstGeom>
          <a:noFill/>
        </p:spPr>
        <p:txBody>
          <a:bodyPr wrap="square" rtlCol="0" anchor="ctr" anchorCtr="0">
            <a:spAutoFit/>
          </a:bodyPr>
          <a:lstStyle/>
          <a:p>
            <a:pPr>
              <a:lnSpc>
                <a:spcPts val="3580"/>
              </a:lnSpc>
            </a:pPr>
            <a:r>
              <a:rPr lang="en-US" sz="2400" b="0" i="0" u="none" strike="noStrike" kern="1200" baseline="0" dirty="0">
                <a:solidFill>
                  <a:schemeClr val="bg1"/>
                </a:solidFill>
                <a:latin typeface="Calibri Light" charset="0"/>
                <a:ea typeface="Calibri Light" charset="0"/>
                <a:cs typeface="Calibri Light" charset="0"/>
              </a:rPr>
              <a:t>PBISApps is run by Educational and Community Supports (ECS), a research </a:t>
            </a:r>
            <a:br>
              <a:rPr lang="en-US" sz="2400" b="0" i="0" u="none" strike="noStrike" kern="1200" baseline="0" dirty="0">
                <a:solidFill>
                  <a:schemeClr val="bg1"/>
                </a:solidFill>
                <a:latin typeface="Calibri Light" charset="0"/>
                <a:ea typeface="Calibri Light" charset="0"/>
                <a:cs typeface="Calibri Light" charset="0"/>
              </a:rPr>
            </a:br>
            <a:r>
              <a:rPr lang="en-US" sz="2400" b="0" i="0" u="none" strike="noStrike" kern="1200" baseline="0" dirty="0">
                <a:solidFill>
                  <a:schemeClr val="bg1"/>
                </a:solidFill>
                <a:latin typeface="Calibri Light" charset="0"/>
                <a:ea typeface="Calibri Light" charset="0"/>
                <a:cs typeface="Calibri Light" charset="0"/>
              </a:rPr>
              <a:t>unit at the University of Oregon since 1977. Lead by Kent McIntosh, PhD, </a:t>
            </a:r>
            <a:br>
              <a:rPr lang="en-US" sz="2400" b="0" i="0" u="none" strike="noStrike" kern="1200" baseline="0" dirty="0">
                <a:solidFill>
                  <a:schemeClr val="bg1"/>
                </a:solidFill>
                <a:latin typeface="Calibri Light" charset="0"/>
                <a:ea typeface="Calibri Light" charset="0"/>
                <a:cs typeface="Calibri Light" charset="0"/>
              </a:rPr>
            </a:br>
            <a:r>
              <a:rPr lang="en-US" sz="2400" b="0" i="0" u="none" strike="noStrike" kern="1200" baseline="0" dirty="0">
                <a:solidFill>
                  <a:schemeClr val="bg1"/>
                </a:solidFill>
                <a:latin typeface="Calibri Light" charset="0"/>
                <a:ea typeface="Calibri Light" charset="0"/>
                <a:cs typeface="Calibri Light" charset="0"/>
              </a:rPr>
              <a:t>ECS focuses on federal and state funded projects supporting research, teaching, and technical assistance through the PBIS OSEP Technical Assistance Center.</a:t>
            </a:r>
            <a:endParaRPr lang="en-US" sz="2400" b="0" i="0" dirty="0">
              <a:solidFill>
                <a:schemeClr val="bg1"/>
              </a:solidFill>
              <a:latin typeface="Calibri Light" charset="0"/>
              <a:ea typeface="Calibri Light" charset="0"/>
              <a:cs typeface="Calibri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ue 1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Content Placeholder 2"/>
          <p:cNvSpPr>
            <a:spLocks noGrp="1" noChangeAspect="1"/>
          </p:cNvSpPr>
          <p:nvPr>
            <p:ph idx="1"/>
          </p:nvPr>
        </p:nvSpPr>
        <p:spPr/>
        <p:txBody>
          <a:bodyPr lIns="0" tIns="0" rIns="0" bIns="0"/>
          <a:lstStyle>
            <a:lvl1pPr marL="228600" indent="-228600">
              <a:buClr>
                <a:schemeClr val="accent1"/>
              </a:buClr>
              <a:buSzPct val="90000"/>
              <a:buFont typeface="Wingdings" charset="2"/>
              <a:buChar char="§"/>
              <a:defRPr b="0" i="0">
                <a:latin typeface="Calibri Light" charset="0"/>
                <a:ea typeface="Calibri Light" charset="0"/>
                <a:cs typeface="Calibri Light" charset="0"/>
              </a:defRPr>
            </a:lvl1pPr>
            <a:lvl2pPr marL="6858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2pPr>
            <a:lvl3pPr marL="1143000" indent="-228600">
              <a:buClr>
                <a:schemeClr val="accent1"/>
              </a:buClr>
              <a:buSzPct val="90000"/>
              <a:buFont typeface="Times New Roman" panose="02020603050405020304" pitchFamily="18" charset="0"/>
              <a:buChar char="▲"/>
              <a:defRPr b="0" i="0">
                <a:latin typeface="Calibri Light" charset="0"/>
                <a:ea typeface="Calibri Light" charset="0"/>
                <a:cs typeface="Calibri Light" charset="0"/>
              </a:defRPr>
            </a:lvl3pPr>
            <a:lvl4pPr marL="16002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4pPr>
            <a:lvl5pPr marL="20574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2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Content Placeholder 2"/>
          <p:cNvSpPr>
            <a:spLocks noGrp="1" noChangeAspect="1"/>
          </p:cNvSpPr>
          <p:nvPr>
            <p:ph idx="1"/>
          </p:nvPr>
        </p:nvSpPr>
        <p:spPr>
          <a:xfrm>
            <a:off x="838199" y="1825625"/>
            <a:ext cx="4919663" cy="4351338"/>
          </a:xfrm>
        </p:spPr>
        <p:txBody>
          <a:bodyPr lIns="0" tIns="0" rIns="0" bIns="0"/>
          <a:lstStyle>
            <a:lvl1pPr marL="0" indent="0">
              <a:buClr>
                <a:schemeClr val="accent1"/>
              </a:buClr>
              <a:buSzPct val="90000"/>
              <a:buFont typeface="Wingdings" charset="2"/>
              <a:buNone/>
              <a:defRPr b="1" i="0">
                <a:latin typeface="Calibri" panose="020F0502020204030204" pitchFamily="34" charset="0"/>
                <a:ea typeface="Calibri" panose="020F0502020204030204" pitchFamily="34" charset="0"/>
                <a:cs typeface="Calibri" panose="020F0502020204030204" pitchFamily="34" charset="0"/>
              </a:defRPr>
            </a:lvl1pPr>
            <a:lvl2pPr marL="6858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2pPr>
            <a:lvl3pPr marL="11430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3pPr>
            <a:lvl4pPr marL="1600200" indent="-228600">
              <a:buClr>
                <a:schemeClr val="accent1"/>
              </a:buClr>
              <a:buSzPct val="90000"/>
              <a:buFont typeface="Wingdings" charset="2"/>
              <a:buChar char="§"/>
              <a:defRPr b="0" i="0">
                <a:latin typeface="Calibri Light" charset="0"/>
                <a:ea typeface="Calibri Light" charset="0"/>
                <a:cs typeface="Calibri Light" charset="0"/>
              </a:defRPr>
            </a:lvl4pPr>
            <a:lvl5pPr marL="20574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noChangeAspect="1"/>
          </p:cNvSpPr>
          <p:nvPr>
            <p:ph idx="10"/>
          </p:nvPr>
        </p:nvSpPr>
        <p:spPr>
          <a:xfrm>
            <a:off x="6430297" y="1825625"/>
            <a:ext cx="4916129" cy="4351338"/>
          </a:xfrm>
        </p:spPr>
        <p:txBody>
          <a:bodyPr lIns="0" tIns="0" rIns="0" bIns="0"/>
          <a:lstStyle>
            <a:lvl1pPr marL="0" indent="0">
              <a:buClr>
                <a:schemeClr val="accent1"/>
              </a:buClr>
              <a:buSzPct val="90000"/>
              <a:buFont typeface="Wingdings" charset="2"/>
              <a:buNone/>
              <a:defRPr b="1" i="0">
                <a:latin typeface="Calibri" panose="020F0502020204030204" pitchFamily="34" charset="0"/>
                <a:ea typeface="Calibri" panose="020F0502020204030204" pitchFamily="34" charset="0"/>
                <a:cs typeface="Calibri" panose="020F0502020204030204" pitchFamily="34" charset="0"/>
              </a:defRPr>
            </a:lvl1pPr>
            <a:lvl2pPr marL="6858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2pPr>
            <a:lvl3pPr marL="11430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3pPr>
            <a:lvl4pPr marL="1600200" indent="-228600">
              <a:buClr>
                <a:schemeClr val="accent1"/>
              </a:buClr>
              <a:buSzPct val="90000"/>
              <a:buFont typeface="Wingdings" charset="2"/>
              <a:buChar char="§"/>
              <a:defRPr b="0" i="0">
                <a:latin typeface="Calibri Light" charset="0"/>
                <a:ea typeface="Calibri Light" charset="0"/>
                <a:cs typeface="Calibri Light" charset="0"/>
              </a:defRPr>
            </a:lvl4pPr>
            <a:lvl5pPr marL="20574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Blank Content Ar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A06E892-5911-2946-AD9B-287427DEF0C3}"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A47862-2EFC-124A-BEF0-AC9C533BB65C}" type="slidenum">
              <a:rPr lang="en-US" smtClean="0"/>
              <a:t>‹#›</a:t>
            </a:fld>
            <a:endParaRPr lang="en-US"/>
          </a:p>
        </p:txBody>
      </p:sp>
      <p:sp>
        <p:nvSpPr>
          <p:cNvPr id="6" name="Title 1"/>
          <p:cNvSpPr txBox="1">
            <a:spLocks/>
          </p:cNvSpPr>
          <p:nvPr userDrawn="1"/>
        </p:nvSpPr>
        <p:spPr>
          <a:xfrm>
            <a:off x="514350" y="1"/>
            <a:ext cx="9201150" cy="942974"/>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i="0" kern="1200">
                <a:solidFill>
                  <a:schemeClr val="bg1"/>
                </a:solidFill>
                <a:latin typeface="Calibri Light" charset="0"/>
                <a:ea typeface="Calibri Light" charset="0"/>
                <a:cs typeface="Calibri Light" charset="0"/>
              </a:defRPr>
            </a:lvl1pPr>
          </a:lstStyle>
          <a:p>
            <a:r>
              <a:rPr lang="en-US" dirty="0">
                <a:solidFill>
                  <a:schemeClr val="accent1"/>
                </a:solidFill>
                <a:latin typeface="Calibri" panose="020F0502020204030204" pitchFamily="34" charset="0"/>
              </a:rPr>
              <a:t>Sample Slide Title Goes Here</a:t>
            </a:r>
          </a:p>
        </p:txBody>
      </p:sp>
    </p:spTree>
    <p:extLst>
      <p:ext uri="{BB962C8B-B14F-4D97-AF65-F5344CB8AC3E}">
        <p14:creationId xmlns:p14="http://schemas.microsoft.com/office/powerpoint/2010/main" val="2736136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Section Title - Classro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206228"/>
                </a:solidFill>
              </a:defRPr>
            </a:lvl1pPr>
          </a:lstStyle>
          <a:p>
            <a:fld id="{6923FD50-A4A5-4FC4-AC80-08A9DB6529F4}" type="datetimeFigureOut">
              <a:rPr lang="en-US" smtClean="0"/>
              <a:pPr/>
              <a:t>3/10/2025</a:t>
            </a:fld>
            <a:endParaRPr lang="en-US"/>
          </a:p>
        </p:txBody>
      </p:sp>
      <p:sp>
        <p:nvSpPr>
          <p:cNvPr id="4" name="Footer Placeholder 3"/>
          <p:cNvSpPr>
            <a:spLocks noGrp="1"/>
          </p:cNvSpPr>
          <p:nvPr>
            <p:ph type="ftr" sz="quarter" idx="11"/>
          </p:nvPr>
        </p:nvSpPr>
        <p:spPr/>
        <p:txBody>
          <a:bodyPr/>
          <a:lstStyle>
            <a:lvl1pPr>
              <a:defRPr>
                <a:solidFill>
                  <a:srgbClr val="206228"/>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206228"/>
                </a:solidFill>
              </a:defRPr>
            </a:lvl1pPr>
          </a:lstStyle>
          <a:p>
            <a:fld id="{3D9B6180-1D13-4382-BE77-BCC973005D4E}" type="slidenum">
              <a:rPr lang="en-US" smtClean="0"/>
              <a:pPr/>
              <a:t>‹#›</a:t>
            </a:fld>
            <a:endParaRPr lang="en-US"/>
          </a:p>
        </p:txBody>
      </p:sp>
    </p:spTree>
    <p:extLst>
      <p:ext uri="{BB962C8B-B14F-4D97-AF65-F5344CB8AC3E}">
        <p14:creationId xmlns:p14="http://schemas.microsoft.com/office/powerpoint/2010/main" val="348861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Section Title - Da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Section Title - Kid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ection Title - Ki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ection Title -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ection Title - Tea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Section Title - Tee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Section Title - T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06E892-5911-2946-AD9B-287427DEF0C3}" type="datetimeFigureOut">
              <a:rPr lang="en-US" smtClean="0"/>
              <a:t>3/10/2025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extLst>
      <p:ext uri="{BB962C8B-B14F-4D97-AF65-F5344CB8AC3E}">
        <p14:creationId xmlns:p14="http://schemas.microsoft.com/office/powerpoint/2010/main" val="323896079"/>
      </p:ext>
    </p:extLst>
  </p:cSld>
  <p:clrMap bg1="lt1" tx1="dk1" bg2="lt2" tx2="dk2" accent1="accent1" accent2="accent2" accent3="accent3" accent4="accent4" accent5="accent5" accent6="accent6" hlink="hlink" folHlink="folHlink"/>
  <p:sldLayoutIdLst>
    <p:sldLayoutId id="2147483722" r:id="rId1"/>
    <p:sldLayoutId id="2147483754" r:id="rId2"/>
    <p:sldLayoutId id="2147483723" r:id="rId3"/>
    <p:sldLayoutId id="2147483756" r:id="rId4"/>
    <p:sldLayoutId id="2147483757" r:id="rId5"/>
    <p:sldLayoutId id="2147483758" r:id="rId6"/>
    <p:sldLayoutId id="2147483759" r:id="rId7"/>
    <p:sldLayoutId id="2147483760" r:id="rId8"/>
    <p:sldLayoutId id="2147483761" r:id="rId9"/>
    <p:sldLayoutId id="2147483768" r:id="rId10"/>
    <p:sldLayoutId id="2147483769" r:id="rId11"/>
    <p:sldLayoutId id="2147483724" r:id="rId12"/>
    <p:sldLayoutId id="2147483725" r:id="rId13"/>
    <p:sldLayoutId id="2147483726" r:id="rId14"/>
    <p:sldLayoutId id="2147483727" r:id="rId15"/>
    <p:sldLayoutId id="2147483728" r:id="rId16"/>
    <p:sldLayoutId id="2147483729" r:id="rId17"/>
    <p:sldLayoutId id="2147483730" r:id="rId18"/>
    <p:sldLayoutId id="2147483770" r:id="rId19"/>
    <p:sldLayoutId id="2147483771" r:id="rId2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6.xml"/><Relationship Id="rId7" Type="http://schemas.openxmlformats.org/officeDocument/2006/relationships/diagramQuickStyle" Target="../diagrams/quickStyle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11" Type="http://schemas.openxmlformats.org/officeDocument/2006/relationships/image" Target="../media/image15.png"/><Relationship Id="rId5" Type="http://schemas.openxmlformats.org/officeDocument/2006/relationships/diagramData" Target="../diagrams/data2.xml"/><Relationship Id="rId10" Type="http://schemas.openxmlformats.org/officeDocument/2006/relationships/image" Target="../media/image20.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6.xml"/><Relationship Id="rId7" Type="http://schemas.openxmlformats.org/officeDocument/2006/relationships/diagramQuickStyle" Target="../diagrams/quickStyle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3.xml"/><Relationship Id="rId11" Type="http://schemas.openxmlformats.org/officeDocument/2006/relationships/image" Target="../media/image15.png"/><Relationship Id="rId5" Type="http://schemas.openxmlformats.org/officeDocument/2006/relationships/diagramData" Target="../diagrams/data3.xml"/><Relationship Id="rId10" Type="http://schemas.openxmlformats.org/officeDocument/2006/relationships/image" Target="../media/image25.png"/><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17.xml"/><Relationship Id="rId5" Type="http://schemas.openxmlformats.org/officeDocument/2006/relationships/slideLayout" Target="../slideLayouts/slideLayout17.xml"/><Relationship Id="rId4" Type="http://schemas.openxmlformats.org/officeDocument/2006/relationships/audio" Target="../media/media18.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hyperlink" Target="http://www.pbisapps.org/resource/tfi-3-tier-3-preparing-for-administration-and-scoring-items" TargetMode="External"/><Relationship Id="rId3" Type="http://schemas.openxmlformats.org/officeDocument/2006/relationships/slideLayout" Target="../slideLayouts/slideLayout16.xml"/><Relationship Id="rId7" Type="http://schemas.openxmlformats.org/officeDocument/2006/relationships/slide" Target="slide8.xml"/><Relationship Id="rId12" Type="http://schemas.openxmlformats.org/officeDocument/2006/relationships/hyperlink" Target="http://www.pbisapps.org/resource/tfi-3-tier-2-preparing-for-administration-and-scoring-items"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4.xml"/><Relationship Id="rId11" Type="http://schemas.openxmlformats.org/officeDocument/2006/relationships/image" Target="../media/image16.png"/><Relationship Id="rId5" Type="http://schemas.openxmlformats.org/officeDocument/2006/relationships/slide" Target="slide3.xml"/><Relationship Id="rId10" Type="http://schemas.openxmlformats.org/officeDocument/2006/relationships/slide" Target="slide16.xml"/><Relationship Id="rId4" Type="http://schemas.openxmlformats.org/officeDocument/2006/relationships/notesSlide" Target="../notesSlides/notesSlide2.xml"/><Relationship Id="rId9" Type="http://schemas.openxmlformats.org/officeDocument/2006/relationships/slide" Target="slide14.xml"/><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2.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21.xml"/><Relationship Id="rId5" Type="http://schemas.openxmlformats.org/officeDocument/2006/relationships/slideLayout" Target="../slideLayouts/slideLayout17.xml"/><Relationship Id="rId4" Type="http://schemas.openxmlformats.org/officeDocument/2006/relationships/audio" Target="../media/media22.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slide" Target="slide7.xml"/><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6.xml"/><Relationship Id="rId7" Type="http://schemas.openxmlformats.org/officeDocument/2006/relationships/slide" Target="slide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5.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24.xml"/><Relationship Id="rId5" Type="http://schemas.openxmlformats.org/officeDocument/2006/relationships/slideLayout" Target="../slideLayouts/slideLayout17.xml"/><Relationship Id="rId4" Type="http://schemas.openxmlformats.org/officeDocument/2006/relationships/audio" Target="../media/media25.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slide" Target="slide7.xml"/><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7.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26.xml"/><Relationship Id="rId5" Type="http://schemas.openxmlformats.org/officeDocument/2006/relationships/slideLayout" Target="../slideLayouts/slideLayout17.xml"/><Relationship Id="rId4" Type="http://schemas.openxmlformats.org/officeDocument/2006/relationships/audio" Target="../media/media27.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slide" Target="slide7.xml"/><Relationship Id="rId5" Type="http://schemas.openxmlformats.org/officeDocument/2006/relationships/image" Target="../media/image2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9.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28.xml"/><Relationship Id="rId5" Type="http://schemas.openxmlformats.org/officeDocument/2006/relationships/slideLayout" Target="../slideLayouts/slideLayout17.xml"/><Relationship Id="rId4" Type="http://schemas.openxmlformats.org/officeDocument/2006/relationships/audio" Target="../media/media29.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slide" Target="slide7.xml"/><Relationship Id="rId5" Type="http://schemas.openxmlformats.org/officeDocument/2006/relationships/image" Target="../media/image2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1.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30.xml"/><Relationship Id="rId5" Type="http://schemas.openxmlformats.org/officeDocument/2006/relationships/slideLayout" Target="../slideLayouts/slideLayout17.xml"/><Relationship Id="rId4" Type="http://schemas.openxmlformats.org/officeDocument/2006/relationships/audio" Target="../media/media31.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slide" Target="slide7.xml"/><Relationship Id="rId5" Type="http://schemas.openxmlformats.org/officeDocument/2006/relationships/image" Target="../media/image2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3.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32.xml"/><Relationship Id="rId5" Type="http://schemas.openxmlformats.org/officeDocument/2006/relationships/slideLayout" Target="../slideLayouts/slideLayout17.xml"/><Relationship Id="rId4" Type="http://schemas.openxmlformats.org/officeDocument/2006/relationships/audio" Target="../media/media33.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5.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34.xml"/><Relationship Id="rId5" Type="http://schemas.openxmlformats.org/officeDocument/2006/relationships/slideLayout" Target="../slideLayouts/slideLayout17.xml"/><Relationship Id="rId4" Type="http://schemas.openxmlformats.org/officeDocument/2006/relationships/audio" Target="../media/media35.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slide" Target="slide7.xml"/><Relationship Id="rId5" Type="http://schemas.openxmlformats.org/officeDocument/2006/relationships/image" Target="../media/image2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7.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36.xml"/><Relationship Id="rId5" Type="http://schemas.openxmlformats.org/officeDocument/2006/relationships/slideLayout" Target="../slideLayouts/slideLayout17.xml"/><Relationship Id="rId4" Type="http://schemas.openxmlformats.org/officeDocument/2006/relationships/audio" Target="../media/media37.m4a"/></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slide" Target="slide7.xml"/><Relationship Id="rId5" Type="http://schemas.openxmlformats.org/officeDocument/2006/relationships/image" Target="../media/image20.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5.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slide" Target="slide7.xml"/><Relationship Id="rId5" Type="http://schemas.openxmlformats.org/officeDocument/2006/relationships/image" Target="../media/image2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slide" Target="slide7.xml"/><Relationship Id="rId5" Type="http://schemas.openxmlformats.org/officeDocument/2006/relationships/image" Target="../media/image2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42.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41.xml"/><Relationship Id="rId5" Type="http://schemas.openxmlformats.org/officeDocument/2006/relationships/slideLayout" Target="../slideLayouts/slideLayout17.xml"/><Relationship Id="rId4" Type="http://schemas.openxmlformats.org/officeDocument/2006/relationships/audio" Target="../media/media42.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48.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47.xml"/><Relationship Id="rId5" Type="http://schemas.openxmlformats.org/officeDocument/2006/relationships/slideLayout" Target="../slideLayouts/slideLayout17.xml"/><Relationship Id="rId4" Type="http://schemas.openxmlformats.org/officeDocument/2006/relationships/audio" Target="../media/media48.m4a"/></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50.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49.xml"/><Relationship Id="rId5" Type="http://schemas.openxmlformats.org/officeDocument/2006/relationships/slideLayout" Target="../slideLayouts/slideLayout17.xml"/><Relationship Id="rId4" Type="http://schemas.openxmlformats.org/officeDocument/2006/relationships/audio" Target="../media/media50.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pbisapps.org/products/pbis-assessment" TargetMode="External"/><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52.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51.xml"/><Relationship Id="rId5" Type="http://schemas.openxmlformats.org/officeDocument/2006/relationships/slideLayout" Target="../slideLayouts/slideLayout17.xml"/><Relationship Id="rId4" Type="http://schemas.openxmlformats.org/officeDocument/2006/relationships/audio" Target="../media/media52.m4a"/></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54.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53.xml"/><Relationship Id="rId5" Type="http://schemas.openxmlformats.org/officeDocument/2006/relationships/slideLayout" Target="../slideLayouts/slideLayout17.xml"/><Relationship Id="rId4" Type="http://schemas.openxmlformats.org/officeDocument/2006/relationships/audio" Target="../media/media54.m4a"/></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56.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55.xml"/><Relationship Id="rId5" Type="http://schemas.openxmlformats.org/officeDocument/2006/relationships/slideLayout" Target="../slideLayouts/slideLayout17.xml"/><Relationship Id="rId4" Type="http://schemas.openxmlformats.org/officeDocument/2006/relationships/audio" Target="../media/media56.m4a"/></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58.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57.xml"/><Relationship Id="rId5" Type="http://schemas.openxmlformats.org/officeDocument/2006/relationships/slideLayout" Target="../slideLayouts/slideLayout17.xml"/><Relationship Id="rId4" Type="http://schemas.openxmlformats.org/officeDocument/2006/relationships/audio" Target="../media/media58.m4a"/></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60.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59.xml"/><Relationship Id="rId5" Type="http://schemas.openxmlformats.org/officeDocument/2006/relationships/slideLayout" Target="../slideLayouts/slideLayout17.xml"/><Relationship Id="rId4" Type="http://schemas.openxmlformats.org/officeDocument/2006/relationships/audio" Target="../media/media60.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0.xml"/><Relationship Id="rId7" Type="http://schemas.openxmlformats.org/officeDocument/2006/relationships/slide" Target="slide7.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15.png"/><Relationship Id="rId4"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35.xml"/><Relationship Id="rId18" Type="http://schemas.openxmlformats.org/officeDocument/2006/relationships/slide" Target="slide46.xml"/><Relationship Id="rId3" Type="http://schemas.openxmlformats.org/officeDocument/2006/relationships/slideLayout" Target="../slideLayouts/slideLayout17.xml"/><Relationship Id="rId21" Type="http://schemas.openxmlformats.org/officeDocument/2006/relationships/slide" Target="slide52.xml"/><Relationship Id="rId7" Type="http://schemas.openxmlformats.org/officeDocument/2006/relationships/slide" Target="slide22.xml"/><Relationship Id="rId12" Type="http://schemas.openxmlformats.org/officeDocument/2006/relationships/slide" Target="slide33.xml"/><Relationship Id="rId17" Type="http://schemas.openxmlformats.org/officeDocument/2006/relationships/slide" Target="slide44.xml"/><Relationship Id="rId25" Type="http://schemas.openxmlformats.org/officeDocument/2006/relationships/image" Target="../media/image15.png"/><Relationship Id="rId2" Type="http://schemas.openxmlformats.org/officeDocument/2006/relationships/audio" Target="../media/media7.m4a"/><Relationship Id="rId16" Type="http://schemas.openxmlformats.org/officeDocument/2006/relationships/slide" Target="slide42.xml"/><Relationship Id="rId20" Type="http://schemas.openxmlformats.org/officeDocument/2006/relationships/slide" Target="slide50.xml"/><Relationship Id="rId1" Type="http://schemas.microsoft.com/office/2007/relationships/media" Target="../media/media7.m4a"/><Relationship Id="rId6" Type="http://schemas.openxmlformats.org/officeDocument/2006/relationships/slide" Target="slide20.xml"/><Relationship Id="rId11" Type="http://schemas.openxmlformats.org/officeDocument/2006/relationships/slide" Target="slide31.xml"/><Relationship Id="rId24" Type="http://schemas.openxmlformats.org/officeDocument/2006/relationships/slide" Target="slide58.xml"/><Relationship Id="rId5" Type="http://schemas.openxmlformats.org/officeDocument/2006/relationships/slide" Target="slide18.xml"/><Relationship Id="rId15" Type="http://schemas.openxmlformats.org/officeDocument/2006/relationships/slide" Target="slide40.xml"/><Relationship Id="rId23" Type="http://schemas.openxmlformats.org/officeDocument/2006/relationships/slide" Target="slide56.xml"/><Relationship Id="rId10" Type="http://schemas.openxmlformats.org/officeDocument/2006/relationships/slide" Target="slide29.xml"/><Relationship Id="rId19" Type="http://schemas.openxmlformats.org/officeDocument/2006/relationships/slide" Target="slide48.xml"/><Relationship Id="rId4" Type="http://schemas.openxmlformats.org/officeDocument/2006/relationships/notesSlide" Target="../notesSlides/notesSlide7.xml"/><Relationship Id="rId9" Type="http://schemas.openxmlformats.org/officeDocument/2006/relationships/slide" Target="slide27.xml"/><Relationship Id="rId14" Type="http://schemas.openxmlformats.org/officeDocument/2006/relationships/slide" Target="slide37.xml"/><Relationship Id="rId22" Type="http://schemas.openxmlformats.org/officeDocument/2006/relationships/slide" Target="slide5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6.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11" Type="http://schemas.openxmlformats.org/officeDocument/2006/relationships/image" Target="../media/image15.png"/><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br>
              <a:rPr lang="en-US" dirty="0"/>
            </a:br>
            <a:r>
              <a:rPr lang="en-US" dirty="0"/>
              <a:t>Tiered Fidelity Inventory (TFI) 3.0:</a:t>
            </a:r>
            <a:br>
              <a:rPr lang="en-US" dirty="0">
                <a:solidFill>
                  <a:schemeClr val="accent6"/>
                </a:solidFill>
              </a:rPr>
            </a:br>
            <a:r>
              <a:rPr lang="en-US" sz="4000" i="1" dirty="0">
                <a:solidFill>
                  <a:schemeClr val="accent6">
                    <a:lumMod val="60000"/>
                    <a:lumOff val="40000"/>
                  </a:schemeClr>
                </a:solidFill>
              </a:rPr>
              <a:t>Preparing for Administration and </a:t>
            </a:r>
            <a:br>
              <a:rPr lang="en-US" sz="4000" i="1" dirty="0">
                <a:solidFill>
                  <a:schemeClr val="accent6">
                    <a:lumMod val="60000"/>
                    <a:lumOff val="40000"/>
                  </a:schemeClr>
                </a:solidFill>
              </a:rPr>
            </a:br>
            <a:r>
              <a:rPr lang="en-US" sz="4000" i="1" dirty="0">
                <a:solidFill>
                  <a:schemeClr val="accent6">
                    <a:lumMod val="60000"/>
                    <a:lumOff val="40000"/>
                  </a:schemeClr>
                </a:solidFill>
              </a:rPr>
              <a:t>Scoring Tier 1 Items</a:t>
            </a:r>
            <a:br>
              <a:rPr lang="en-US" dirty="0"/>
            </a:br>
            <a:endParaRPr lang="en-US" dirty="0"/>
          </a:p>
        </p:txBody>
      </p:sp>
      <p:sp>
        <p:nvSpPr>
          <p:cNvPr id="4" name="Text Placeholder 3"/>
          <p:cNvSpPr>
            <a:spLocks noGrp="1"/>
          </p:cNvSpPr>
          <p:nvPr>
            <p:ph type="body" sz="quarter" idx="10"/>
          </p:nvPr>
        </p:nvSpPr>
        <p:spPr>
          <a:xfrm>
            <a:off x="1219200" y="4932947"/>
            <a:ext cx="7310438" cy="721895"/>
          </a:xfrm>
        </p:spPr>
        <p:txBody>
          <a:bodyPr>
            <a:normAutofit/>
          </a:bodyPr>
          <a:lstStyle/>
          <a:p>
            <a:r>
              <a:rPr lang="en-US" dirty="0"/>
              <a:t>Version 3.0</a:t>
            </a:r>
          </a:p>
          <a:p>
            <a:r>
              <a:rPr lang="en-US" dirty="0"/>
              <a:t>March 2025</a:t>
            </a:r>
          </a:p>
        </p:txBody>
      </p:sp>
      <p:sp>
        <p:nvSpPr>
          <p:cNvPr id="6" name="TextBox 5"/>
          <p:cNvSpPr txBox="1"/>
          <p:nvPr/>
        </p:nvSpPr>
        <p:spPr>
          <a:xfrm>
            <a:off x="6925718" y="4932947"/>
            <a:ext cx="2300169" cy="1323439"/>
          </a:xfrm>
          <a:prstGeom prst="rect">
            <a:avLst/>
          </a:prstGeom>
          <a:noFill/>
        </p:spPr>
        <p:txBody>
          <a:bodyPr wrap="square" rtlCol="0">
            <a:spAutoFit/>
          </a:bodyPr>
          <a:lstStyle/>
          <a:p>
            <a:r>
              <a:rPr lang="en-US" sz="2000" i="1" dirty="0">
                <a:solidFill>
                  <a:schemeClr val="bg1"/>
                </a:solidFill>
              </a:rPr>
              <a:t>Access the audio on the slides by clicking on the audio icon. </a:t>
            </a:r>
          </a:p>
          <a:p>
            <a:endParaRPr lang="en-US" sz="2000" dirty="0">
              <a:solidFill>
                <a:schemeClr val="bg1"/>
              </a:solidFill>
            </a:endParaRPr>
          </a:p>
        </p:txBody>
      </p:sp>
      <p:cxnSp>
        <p:nvCxnSpPr>
          <p:cNvPr id="8" name="Straight Arrow Connector 7"/>
          <p:cNvCxnSpPr/>
          <p:nvPr/>
        </p:nvCxnSpPr>
        <p:spPr>
          <a:xfrm flipV="1">
            <a:off x="9225887" y="5293894"/>
            <a:ext cx="900752" cy="192506"/>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pic>
        <p:nvPicPr>
          <p:cNvPr id="2" name="Slide 1">
            <a:hlinkClick r:id="" action="ppaction://media"/>
            <a:extLst>
              <a:ext uri="{FF2B5EF4-FFF2-40B4-BE49-F238E27FC236}">
                <a16:creationId xmlns:a16="http://schemas.microsoft.com/office/drawing/2014/main" id="{AA80F277-7F6E-E21E-6CD9-405BF928CB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5525" y="5057216"/>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83815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C6274-E882-9843-FC01-7BAD79BF0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EC3C24-5BD3-A46F-FBF3-D216CD57F094}"/>
              </a:ext>
            </a:extLst>
          </p:cNvPr>
          <p:cNvSpPr>
            <a:spLocks noGrp="1"/>
          </p:cNvSpPr>
          <p:nvPr>
            <p:ph type="title"/>
          </p:nvPr>
        </p:nvSpPr>
        <p:spPr/>
        <p:txBody>
          <a:bodyPr/>
          <a:lstStyle/>
          <a:p>
            <a:r>
              <a:rPr lang="en-US" dirty="0"/>
              <a:t>TFI Walkthrough Procedures</a:t>
            </a:r>
          </a:p>
        </p:txBody>
      </p:sp>
      <p:sp>
        <p:nvSpPr>
          <p:cNvPr id="9" name="TextBox 8">
            <a:extLst>
              <a:ext uri="{FF2B5EF4-FFF2-40B4-BE49-F238E27FC236}">
                <a16:creationId xmlns:a16="http://schemas.microsoft.com/office/drawing/2014/main" id="{68AB932D-481D-8753-37AB-EBFCED04C5CA}"/>
              </a:ext>
            </a:extLst>
          </p:cNvPr>
          <p:cNvSpPr txBox="1"/>
          <p:nvPr/>
        </p:nvSpPr>
        <p:spPr>
          <a:xfrm>
            <a:off x="1249147" y="1026749"/>
            <a:ext cx="11320960" cy="461665"/>
          </a:xfrm>
          <a:prstGeom prst="rect">
            <a:avLst/>
          </a:prstGeom>
          <a:noFill/>
        </p:spPr>
        <p:txBody>
          <a:bodyPr wrap="square">
            <a:spAutoFit/>
          </a:bodyPr>
          <a:lstStyle/>
          <a:p>
            <a:pPr marL="0" marR="0"/>
            <a:r>
              <a:rPr lang="en-US" sz="2400" i="1" dirty="0">
                <a:effectLst/>
                <a:latin typeface="Times New Roman" panose="02020603050405020304" pitchFamily="18" charset="0"/>
                <a:ea typeface="Times"/>
              </a:rPr>
              <a:t>Interview at least 10% of staff</a:t>
            </a:r>
            <a:r>
              <a:rPr lang="en-US" sz="2400" b="1" i="1" dirty="0">
                <a:effectLst/>
                <a:latin typeface="Times New Roman" panose="02020603050405020304" pitchFamily="18" charset="0"/>
                <a:ea typeface="Times"/>
              </a:rPr>
              <a:t> </a:t>
            </a:r>
            <a:r>
              <a:rPr lang="en-US" sz="2400" i="1" dirty="0">
                <a:effectLst/>
                <a:latin typeface="Times New Roman" panose="02020603050405020304" pitchFamily="18" charset="0"/>
                <a:ea typeface="Times"/>
              </a:rPr>
              <a:t>or at least 5 staff members for smaller schools</a:t>
            </a:r>
            <a:endParaRPr lang="en-US" sz="2400" dirty="0">
              <a:effectLst/>
              <a:latin typeface="Times New Roman" panose="02020603050405020304" pitchFamily="18" charset="0"/>
              <a:ea typeface="Times New Roman" panose="02020603050405020304" pitchFamily="18" charset="0"/>
            </a:endParaRPr>
          </a:p>
        </p:txBody>
      </p:sp>
      <p:graphicFrame>
        <p:nvGraphicFramePr>
          <p:cNvPr id="11" name="Table 10">
            <a:extLst>
              <a:ext uri="{FF2B5EF4-FFF2-40B4-BE49-F238E27FC236}">
                <a16:creationId xmlns:a16="http://schemas.microsoft.com/office/drawing/2014/main" id="{285F444C-23ED-A5EC-1A2D-46D64A51532C}"/>
              </a:ext>
            </a:extLst>
          </p:cNvPr>
          <p:cNvGraphicFramePr>
            <a:graphicFrameLocks noGrp="1"/>
          </p:cNvGraphicFramePr>
          <p:nvPr>
            <p:extLst>
              <p:ext uri="{D42A27DB-BD31-4B8C-83A1-F6EECF244321}">
                <p14:modId xmlns:p14="http://schemas.microsoft.com/office/powerpoint/2010/main" val="2140410100"/>
              </p:ext>
            </p:extLst>
          </p:nvPr>
        </p:nvGraphicFramePr>
        <p:xfrm>
          <a:off x="142753" y="1479856"/>
          <a:ext cx="11906493" cy="5166360"/>
        </p:xfrm>
        <a:graphic>
          <a:graphicData uri="http://schemas.openxmlformats.org/drawingml/2006/table">
            <a:tbl>
              <a:tblPr firstRow="1" bandRow="1">
                <a:tableStyleId>{5C22544A-7EE6-4342-B048-85BDC9FD1C3A}</a:tableStyleId>
              </a:tblPr>
              <a:tblGrid>
                <a:gridCol w="1107313">
                  <a:extLst>
                    <a:ext uri="{9D8B030D-6E8A-4147-A177-3AD203B41FA5}">
                      <a16:colId xmlns:a16="http://schemas.microsoft.com/office/drawing/2014/main" val="92224577"/>
                    </a:ext>
                  </a:extLst>
                </a:gridCol>
                <a:gridCol w="10799180">
                  <a:extLst>
                    <a:ext uri="{9D8B030D-6E8A-4147-A177-3AD203B41FA5}">
                      <a16:colId xmlns:a16="http://schemas.microsoft.com/office/drawing/2014/main" val="4109977460"/>
                    </a:ext>
                  </a:extLst>
                </a:gridCol>
              </a:tblGrid>
              <a:tr h="370840">
                <a:tc>
                  <a:txBody>
                    <a:bodyPr/>
                    <a:lstStyle/>
                    <a:p>
                      <a:r>
                        <a:rPr lang="en-US" sz="2000" dirty="0"/>
                        <a:t>TFI Item</a:t>
                      </a:r>
                    </a:p>
                  </a:txBody>
                  <a:tcPr>
                    <a:lnB w="12700" cap="flat" cmpd="sng" algn="ctr">
                      <a:solidFill>
                        <a:schemeClr val="tx1"/>
                      </a:solidFill>
                      <a:prstDash val="solid"/>
                      <a:round/>
                      <a:headEnd type="none" w="med" len="med"/>
                      <a:tailEnd type="none" w="med" len="med"/>
                    </a:lnB>
                  </a:tcPr>
                </a:tc>
                <a:tc>
                  <a:txBody>
                    <a:bodyPr/>
                    <a:lstStyle/>
                    <a:p>
                      <a:r>
                        <a:rPr lang="en-US" sz="2000" dirty="0"/>
                        <a:t>Question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8120501"/>
                  </a:ext>
                </a:extLst>
              </a:tr>
              <a:tr h="370840">
                <a:tc>
                  <a:txBody>
                    <a:bodyPr/>
                    <a:lstStyle/>
                    <a:p>
                      <a:pPr algn="ctr"/>
                      <a:r>
                        <a:rPr lang="en-US" sz="1800"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a:solidFill>
                            <a:schemeClr val="dk1"/>
                          </a:solidFill>
                          <a:effectLst/>
                          <a:latin typeface="+mn-lt"/>
                          <a:ea typeface="+mn-ea"/>
                          <a:cs typeface="+mn-cs"/>
                        </a:rPr>
                        <a:t>What are the schoolwide expectations or values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6311886"/>
                  </a:ext>
                </a:extLst>
              </a:tr>
              <a:tr h="370840">
                <a:tc>
                  <a:txBody>
                    <a:bodyPr/>
                    <a:lstStyle/>
                    <a:p>
                      <a:pPr algn="ctr"/>
                      <a:r>
                        <a:rPr lang="en-US" sz="18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Have you taught the behavioral expectations defined in the schoolwide matrix this year?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147816086"/>
                  </a:ext>
                </a:extLst>
              </a:tr>
              <a:tr h="370840">
                <a:tc>
                  <a:txBody>
                    <a:bodyPr/>
                    <a:lstStyle/>
                    <a:p>
                      <a:pPr algn="ctr"/>
                      <a:r>
                        <a:rPr lang="en-US" sz="1800"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i="1" kern="1200" dirty="0">
                          <a:solidFill>
                            <a:schemeClr val="dk1"/>
                          </a:solidFill>
                          <a:effectLst/>
                          <a:latin typeface="+mn-lt"/>
                          <a:ea typeface="+mn-ea"/>
                          <a:cs typeface="+mn-cs"/>
                        </a:rPr>
                        <a:t>If staff person is a classroom teacher:</a:t>
                      </a:r>
                      <a:endParaRPr lang="en-US" sz="1800" kern="1200" dirty="0">
                        <a:solidFill>
                          <a:schemeClr val="dk1"/>
                        </a:solidFill>
                        <a:effectLst/>
                        <a:latin typeface="+mn-lt"/>
                        <a:ea typeface="+mn-ea"/>
                        <a:cs typeface="+mn-cs"/>
                      </a:endParaRPr>
                    </a:p>
                    <a:p>
                      <a:pPr marL="342900" lvl="0" indent="-342900">
                        <a:buFont typeface="Arial" panose="020B0604020202020204" pitchFamily="34" charset="0"/>
                        <a:buChar char="•"/>
                      </a:pPr>
                      <a:r>
                        <a:rPr lang="en-US" sz="1800" kern="1200" dirty="0">
                          <a:solidFill>
                            <a:schemeClr val="dk1"/>
                          </a:solidFill>
                          <a:effectLst/>
                          <a:latin typeface="+mn-lt"/>
                          <a:ea typeface="+mn-ea"/>
                          <a:cs typeface="+mn-cs"/>
                        </a:rPr>
                        <a:t>Have you also defined and taught these behavioral expectations for each of your classroom routines (Classroom Matrix)? </a:t>
                      </a:r>
                    </a:p>
                    <a:p>
                      <a:pPr marL="342900" lvl="0" indent="-342900">
                        <a:buFont typeface="Arial" panose="020B0604020202020204" pitchFamily="34" charset="0"/>
                        <a:buChar char="•"/>
                      </a:pPr>
                      <a:r>
                        <a:rPr lang="en-US" sz="1800" kern="1200" dirty="0">
                          <a:solidFill>
                            <a:schemeClr val="dk1"/>
                          </a:solidFill>
                          <a:effectLst/>
                          <a:latin typeface="+mn-lt"/>
                          <a:ea typeface="+mn-ea"/>
                          <a:cs typeface="+mn-cs"/>
                        </a:rPr>
                        <a:t>Have you integrated the schoolwide expectations into your academic and social emotional behavioral (SEB) curriculum</a:t>
                      </a:r>
                    </a:p>
                    <a:p>
                      <a:pPr marL="800100" lvl="1" indent="-342900">
                        <a:buFont typeface="Arial" panose="020B0604020202020204" pitchFamily="34" charset="0"/>
                        <a:buChar char="•"/>
                      </a:pPr>
                      <a:r>
                        <a:rPr lang="en-US" sz="1800" kern="1200" dirty="0">
                          <a:solidFill>
                            <a:schemeClr val="dk1"/>
                          </a:solidFill>
                          <a:effectLst/>
                          <a:latin typeface="+mn-lt"/>
                          <a:ea typeface="+mn-ea"/>
                          <a:cs typeface="+mn-cs"/>
                        </a:rPr>
                        <a:t>If yes, can you give an example of one way you have done this?</a:t>
                      </a:r>
                      <a:r>
                        <a:rPr lang="en-US" sz="1800" dirty="0">
                          <a:effectLst/>
                        </a:rPr>
                        <a:t>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6466144"/>
                  </a:ext>
                </a:extLst>
              </a:tr>
              <a:tr h="370840">
                <a:tc>
                  <a:txBody>
                    <a:bodyPr/>
                    <a:lstStyle/>
                    <a:p>
                      <a:pPr algn="ctr"/>
                      <a:r>
                        <a:rPr lang="en-US" sz="18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Have you acknowledged students for demonstrating behaviors or skills reflected on the schoolwide matrix within the last week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8297614"/>
                  </a:ext>
                </a:extLst>
              </a:tr>
              <a:tr h="370840">
                <a:tc>
                  <a:txBody>
                    <a:bodyPr/>
                    <a:lstStyle/>
                    <a:p>
                      <a:pPr algn="ctr"/>
                      <a:r>
                        <a:rPr lang="en-US" sz="1800"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a:solidFill>
                            <a:schemeClr val="dk1"/>
                          </a:solidFill>
                          <a:effectLst/>
                          <a:latin typeface="+mn-lt"/>
                          <a:ea typeface="+mn-ea"/>
                          <a:cs typeface="+mn-cs"/>
                        </a:rPr>
                        <a:t>Do you know the schoolwide procedures for handling contextually inappropriate behavior, including what behaviors are office supported vs. teacher/staff supported?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1708467"/>
                  </a:ext>
                </a:extLst>
              </a:tr>
              <a:tr h="370840">
                <a:tc>
                  <a:txBody>
                    <a:bodyPr/>
                    <a:lstStyle/>
                    <a:p>
                      <a:pPr algn="ctr"/>
                      <a:r>
                        <a:rPr lang="en-US" sz="1800"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a:solidFill>
                            <a:schemeClr val="dk1"/>
                          </a:solidFill>
                          <a:effectLst/>
                          <a:latin typeface="+mn-lt"/>
                          <a:ea typeface="+mn-ea"/>
                          <a:cs typeface="+mn-cs"/>
                        </a:rPr>
                        <a:t>Are the established procedures for responding to contextually inappropriate behavior used consistently across the school?</a:t>
                      </a:r>
                      <a:r>
                        <a:rPr lang="en-US" sz="1800" dirty="0">
                          <a:effectLst/>
                        </a:rPr>
                        <a:t>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0145915"/>
                  </a:ext>
                </a:extLst>
              </a:tr>
              <a:tr h="370840">
                <a:tc>
                  <a:txBody>
                    <a:bodyPr/>
                    <a:lstStyle/>
                    <a:p>
                      <a:pPr algn="ctr"/>
                      <a:r>
                        <a:rPr lang="en-US" sz="1800" dirty="0"/>
                        <a:t>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a:solidFill>
                            <a:schemeClr val="dk1"/>
                          </a:solidFill>
                          <a:effectLst/>
                          <a:latin typeface="+mn-lt"/>
                          <a:ea typeface="+mn-ea"/>
                          <a:cs typeface="+mn-cs"/>
                        </a:rPr>
                        <a:t>Does PBIS implementation support school improvement goals</a:t>
                      </a:r>
                      <a:r>
                        <a:rPr lang="en-US" sz="1800" dirty="0">
                          <a:effectLst/>
                        </a:rPr>
                        <a:t>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951721"/>
                  </a:ext>
                </a:extLst>
              </a:tr>
            </a:tbl>
          </a:graphicData>
        </a:graphic>
      </p:graphicFrame>
      <p:pic>
        <p:nvPicPr>
          <p:cNvPr id="3" name="Slide 10">
            <a:hlinkClick r:id="" action="ppaction://media"/>
            <a:extLst>
              <a:ext uri="{FF2B5EF4-FFF2-40B4-BE49-F238E27FC236}">
                <a16:creationId xmlns:a16="http://schemas.microsoft.com/office/drawing/2014/main" id="{94AF25C9-DCA2-730B-6931-830BCA9B5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1883" y="6195724"/>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84359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87DF-28A5-02F0-41ED-26160AA32177}"/>
              </a:ext>
            </a:extLst>
          </p:cNvPr>
          <p:cNvSpPr>
            <a:spLocks noGrp="1"/>
          </p:cNvSpPr>
          <p:nvPr>
            <p:ph type="title"/>
          </p:nvPr>
        </p:nvSpPr>
        <p:spPr/>
        <p:txBody>
          <a:bodyPr/>
          <a:lstStyle/>
          <a:p>
            <a:r>
              <a:rPr lang="en-US" dirty="0"/>
              <a:t>TFI Walkthrough Procedures</a:t>
            </a:r>
          </a:p>
        </p:txBody>
      </p:sp>
      <p:pic>
        <p:nvPicPr>
          <p:cNvPr id="4" name="Picture 3" descr="A table with text and images&#10;&#10;Description automatically generated with medium confidence">
            <a:extLst>
              <a:ext uri="{FF2B5EF4-FFF2-40B4-BE49-F238E27FC236}">
                <a16:creationId xmlns:a16="http://schemas.microsoft.com/office/drawing/2014/main" id="{3B028655-8A7D-26A8-9EAA-BED8741AB49D}"/>
              </a:ext>
            </a:extLst>
          </p:cNvPr>
          <p:cNvPicPr>
            <a:picLocks noChangeAspect="1"/>
          </p:cNvPicPr>
          <p:nvPr/>
        </p:nvPicPr>
        <p:blipFill>
          <a:blip r:embed="rId5"/>
          <a:stretch>
            <a:fillRect/>
          </a:stretch>
        </p:blipFill>
        <p:spPr>
          <a:xfrm>
            <a:off x="1155032" y="1347277"/>
            <a:ext cx="8671873" cy="5320812"/>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9A582B93-EF04-A4D4-413F-9D7CC2E76E33}"/>
              </a:ext>
            </a:extLst>
          </p:cNvPr>
          <p:cNvPicPr>
            <a:picLocks noChangeAspect="1"/>
          </p:cNvPicPr>
          <p:nvPr/>
        </p:nvPicPr>
        <p:blipFill>
          <a:blip r:embed="rId6"/>
          <a:stretch>
            <a:fillRect/>
          </a:stretch>
        </p:blipFill>
        <p:spPr>
          <a:xfrm>
            <a:off x="3614415" y="3429000"/>
            <a:ext cx="7886218" cy="3126236"/>
          </a:xfrm>
          <a:prstGeom prst="rect">
            <a:avLst/>
          </a:prstGeom>
          <a:ln>
            <a:solidFill>
              <a:schemeClr val="tx1"/>
            </a:solidFill>
          </a:ln>
        </p:spPr>
      </p:pic>
      <p:pic>
        <p:nvPicPr>
          <p:cNvPr id="3" name="Slide 11">
            <a:hlinkClick r:id="" action="ppaction://media"/>
            <a:extLst>
              <a:ext uri="{FF2B5EF4-FFF2-40B4-BE49-F238E27FC236}">
                <a16:creationId xmlns:a16="http://schemas.microsoft.com/office/drawing/2014/main" id="{4C0EE71B-F5D8-FD39-522B-7A07750A9C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00633" y="6180726"/>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55765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848"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C0BDA-9DD0-2C49-BA1D-DDBE2B8AB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7838F1-F881-ECC9-E65C-C324F74EE841}"/>
              </a:ext>
            </a:extLst>
          </p:cNvPr>
          <p:cNvSpPr>
            <a:spLocks noGrp="1"/>
          </p:cNvSpPr>
          <p:nvPr>
            <p:ph type="title"/>
          </p:nvPr>
        </p:nvSpPr>
        <p:spPr/>
        <p:txBody>
          <a:bodyPr/>
          <a:lstStyle/>
          <a:p>
            <a:r>
              <a:rPr lang="en-US" dirty="0"/>
              <a:t>TFI Walkthrough Procedures</a:t>
            </a:r>
          </a:p>
        </p:txBody>
      </p:sp>
      <p:sp>
        <p:nvSpPr>
          <p:cNvPr id="9" name="TextBox 8">
            <a:extLst>
              <a:ext uri="{FF2B5EF4-FFF2-40B4-BE49-F238E27FC236}">
                <a16:creationId xmlns:a16="http://schemas.microsoft.com/office/drawing/2014/main" id="{A0564CD5-EE02-B4BB-3492-153DF37BA793}"/>
              </a:ext>
            </a:extLst>
          </p:cNvPr>
          <p:cNvSpPr txBox="1"/>
          <p:nvPr/>
        </p:nvSpPr>
        <p:spPr>
          <a:xfrm>
            <a:off x="1237572" y="1417945"/>
            <a:ext cx="11320960" cy="461665"/>
          </a:xfrm>
          <a:prstGeom prst="rect">
            <a:avLst/>
          </a:prstGeom>
          <a:noFill/>
        </p:spPr>
        <p:txBody>
          <a:bodyPr wrap="square">
            <a:spAutoFit/>
          </a:bodyPr>
          <a:lstStyle/>
          <a:p>
            <a:pPr marL="0" marR="0"/>
            <a:r>
              <a:rPr lang="en-US" sz="2400" i="1" dirty="0">
                <a:effectLst/>
                <a:latin typeface="Times New Roman" panose="02020603050405020304" pitchFamily="18" charset="0"/>
                <a:ea typeface="Times"/>
              </a:rPr>
              <a:t>Interview a minimum of 10 students</a:t>
            </a:r>
            <a:endParaRPr lang="en-US" sz="2400" dirty="0">
              <a:effectLst/>
              <a:latin typeface="Times New Roman" panose="02020603050405020304" pitchFamily="18" charset="0"/>
              <a:ea typeface="Times New Roman" panose="02020603050405020304" pitchFamily="18" charset="0"/>
            </a:endParaRPr>
          </a:p>
        </p:txBody>
      </p:sp>
      <p:graphicFrame>
        <p:nvGraphicFramePr>
          <p:cNvPr id="11" name="Table 10">
            <a:extLst>
              <a:ext uri="{FF2B5EF4-FFF2-40B4-BE49-F238E27FC236}">
                <a16:creationId xmlns:a16="http://schemas.microsoft.com/office/drawing/2014/main" id="{FA16C6E9-BDB5-F192-24F4-EF182EB6F8FB}"/>
              </a:ext>
            </a:extLst>
          </p:cNvPr>
          <p:cNvGraphicFramePr>
            <a:graphicFrameLocks noGrp="1"/>
          </p:cNvGraphicFramePr>
          <p:nvPr>
            <p:extLst>
              <p:ext uri="{D42A27DB-BD31-4B8C-83A1-F6EECF244321}">
                <p14:modId xmlns:p14="http://schemas.microsoft.com/office/powerpoint/2010/main" val="807832081"/>
              </p:ext>
            </p:extLst>
          </p:nvPr>
        </p:nvGraphicFramePr>
        <p:xfrm>
          <a:off x="142753" y="2354580"/>
          <a:ext cx="11906493" cy="2148840"/>
        </p:xfrm>
        <a:graphic>
          <a:graphicData uri="http://schemas.openxmlformats.org/drawingml/2006/table">
            <a:tbl>
              <a:tblPr firstRow="1" bandRow="1">
                <a:tableStyleId>{5C22544A-7EE6-4342-B048-85BDC9FD1C3A}</a:tableStyleId>
              </a:tblPr>
              <a:tblGrid>
                <a:gridCol w="1107313">
                  <a:extLst>
                    <a:ext uri="{9D8B030D-6E8A-4147-A177-3AD203B41FA5}">
                      <a16:colId xmlns:a16="http://schemas.microsoft.com/office/drawing/2014/main" val="92224577"/>
                    </a:ext>
                  </a:extLst>
                </a:gridCol>
                <a:gridCol w="10799180">
                  <a:extLst>
                    <a:ext uri="{9D8B030D-6E8A-4147-A177-3AD203B41FA5}">
                      <a16:colId xmlns:a16="http://schemas.microsoft.com/office/drawing/2014/main" val="4109977460"/>
                    </a:ext>
                  </a:extLst>
                </a:gridCol>
              </a:tblGrid>
              <a:tr h="370840">
                <a:tc>
                  <a:txBody>
                    <a:bodyPr/>
                    <a:lstStyle/>
                    <a:p>
                      <a:r>
                        <a:rPr lang="en-US" sz="2000" dirty="0"/>
                        <a:t>TFI Item</a:t>
                      </a:r>
                    </a:p>
                  </a:txBody>
                  <a:tcPr>
                    <a:lnB w="12700" cap="flat" cmpd="sng" algn="ctr">
                      <a:solidFill>
                        <a:schemeClr val="tx1"/>
                      </a:solidFill>
                      <a:prstDash val="solid"/>
                      <a:round/>
                      <a:headEnd type="none" w="med" len="med"/>
                      <a:tailEnd type="none" w="med" len="med"/>
                    </a:lnB>
                  </a:tcPr>
                </a:tc>
                <a:tc>
                  <a:txBody>
                    <a:bodyPr/>
                    <a:lstStyle/>
                    <a:p>
                      <a:r>
                        <a:rPr lang="en-US" sz="2000" dirty="0"/>
                        <a:t>Question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8120501"/>
                  </a:ext>
                </a:extLst>
              </a:tr>
              <a:tr h="370840">
                <a:tc>
                  <a:txBody>
                    <a:bodyPr/>
                    <a:lstStyle/>
                    <a:p>
                      <a:pPr algn="ctr"/>
                      <a:r>
                        <a:rPr lang="en-US" sz="18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a:solidFill>
                            <a:schemeClr val="dk1"/>
                          </a:solidFill>
                          <a:effectLst/>
                          <a:latin typeface="+mn-lt"/>
                          <a:ea typeface="+mn-ea"/>
                          <a:cs typeface="+mn-cs"/>
                        </a:rPr>
                        <a:t>What are the schoolwide expectations or values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6311886"/>
                  </a:ext>
                </a:extLst>
              </a:tr>
              <a:tr h="370840">
                <a:tc>
                  <a:txBody>
                    <a:bodyPr/>
                    <a:lstStyle/>
                    <a:p>
                      <a:pPr algn="ctr"/>
                      <a:r>
                        <a:rPr lang="en-US" sz="18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Can you give an example of ________(school expectation) in the _______ (current setting or routine)?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7816086"/>
                  </a:ext>
                </a:extLst>
              </a:tr>
              <a:tr h="370840">
                <a:tc>
                  <a:txBody>
                    <a:bodyPr/>
                    <a:lstStyle/>
                    <a:p>
                      <a:pPr algn="ctr"/>
                      <a:r>
                        <a:rPr lang="en-US" sz="18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Have you been acknowledged (or earned ______) for demonstrating the schoolwide expectations or values in the last 2 weeks?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8297614"/>
                  </a:ext>
                </a:extLst>
              </a:tr>
              <a:tr h="370840">
                <a:tc>
                  <a:txBody>
                    <a:bodyPr/>
                    <a:lstStyle/>
                    <a:p>
                      <a:pPr algn="ctr"/>
                      <a:r>
                        <a:rPr lang="en-US" sz="18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a:solidFill>
                            <a:schemeClr val="dk1"/>
                          </a:solidFill>
                          <a:effectLst/>
                          <a:latin typeface="+mn-lt"/>
                          <a:ea typeface="+mn-ea"/>
                          <a:cs typeface="+mn-cs"/>
                        </a:rPr>
                        <a:t>Are you acknowledged or rewarded in ways that you  like (elementary) or are meaningful to you (secondary</a:t>
                      </a:r>
                      <a:r>
                        <a:rPr lang="en-US" dirty="0">
                          <a:effectLst/>
                        </a:rPr>
                        <a:t>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1708467"/>
                  </a:ext>
                </a:extLst>
              </a:tr>
            </a:tbl>
          </a:graphicData>
        </a:graphic>
      </p:graphicFrame>
      <p:pic>
        <p:nvPicPr>
          <p:cNvPr id="3" name="Slide 12">
            <a:hlinkClick r:id="" action="ppaction://media"/>
            <a:extLst>
              <a:ext uri="{FF2B5EF4-FFF2-40B4-BE49-F238E27FC236}">
                <a16:creationId xmlns:a16="http://schemas.microsoft.com/office/drawing/2014/main" id="{AD17C8D7-B246-EBBC-F7A9-D0ADEED395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3176" y="6075209"/>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30274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3BDEA-D240-EFD8-E268-A6C9A6010C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62633-4914-0902-659F-9C5F581945F3}"/>
              </a:ext>
            </a:extLst>
          </p:cNvPr>
          <p:cNvSpPr>
            <a:spLocks noGrp="1"/>
          </p:cNvSpPr>
          <p:nvPr>
            <p:ph type="title"/>
          </p:nvPr>
        </p:nvSpPr>
        <p:spPr/>
        <p:txBody>
          <a:bodyPr/>
          <a:lstStyle/>
          <a:p>
            <a:r>
              <a:rPr lang="en-US" dirty="0"/>
              <a:t>TFI Walkthrough Procedures</a:t>
            </a:r>
          </a:p>
        </p:txBody>
      </p:sp>
      <p:pic>
        <p:nvPicPr>
          <p:cNvPr id="7" name="Picture 6" descr="A green and white chart with black text&#10;&#10;Description automatically generated">
            <a:extLst>
              <a:ext uri="{FF2B5EF4-FFF2-40B4-BE49-F238E27FC236}">
                <a16:creationId xmlns:a16="http://schemas.microsoft.com/office/drawing/2014/main" id="{7F517B43-ED88-19D6-31FA-4844BD918B3A}"/>
              </a:ext>
            </a:extLst>
          </p:cNvPr>
          <p:cNvPicPr>
            <a:picLocks noChangeAspect="1"/>
          </p:cNvPicPr>
          <p:nvPr/>
        </p:nvPicPr>
        <p:blipFill>
          <a:blip r:embed="rId5"/>
          <a:stretch>
            <a:fillRect/>
          </a:stretch>
        </p:blipFill>
        <p:spPr>
          <a:xfrm>
            <a:off x="3326296" y="1100138"/>
            <a:ext cx="5091732" cy="5638943"/>
          </a:xfrm>
          <a:prstGeom prst="rect">
            <a:avLst/>
          </a:prstGeom>
        </p:spPr>
      </p:pic>
      <p:pic>
        <p:nvPicPr>
          <p:cNvPr id="3" name="Slide 13">
            <a:hlinkClick r:id="" action="ppaction://media"/>
            <a:extLst>
              <a:ext uri="{FF2B5EF4-FFF2-40B4-BE49-F238E27FC236}">
                <a16:creationId xmlns:a16="http://schemas.microsoft.com/office/drawing/2014/main" id="{09FDC26C-F076-1024-1D96-0E793D5D44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2673" y="6089958"/>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2121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364F-41E5-82DB-B8BC-D9B5E9D06A69}"/>
              </a:ext>
            </a:extLst>
          </p:cNvPr>
          <p:cNvSpPr>
            <a:spLocks noGrp="1"/>
          </p:cNvSpPr>
          <p:nvPr>
            <p:ph type="title"/>
          </p:nvPr>
        </p:nvSpPr>
        <p:spPr/>
        <p:txBody>
          <a:bodyPr/>
          <a:lstStyle/>
          <a:p>
            <a:r>
              <a:rPr lang="en-US" dirty="0"/>
              <a:t>Classroom Data Summary Procedures  </a:t>
            </a:r>
          </a:p>
        </p:txBody>
      </p:sp>
      <p:graphicFrame>
        <p:nvGraphicFramePr>
          <p:cNvPr id="4" name="Diagram 3">
            <a:extLst>
              <a:ext uri="{FF2B5EF4-FFF2-40B4-BE49-F238E27FC236}">
                <a16:creationId xmlns:a16="http://schemas.microsoft.com/office/drawing/2014/main" id="{719BBF00-1E16-40AE-BDFA-48E772C2EE2B}"/>
              </a:ext>
            </a:extLst>
          </p:cNvPr>
          <p:cNvGraphicFramePr/>
          <p:nvPr>
            <p:extLst>
              <p:ext uri="{D42A27DB-BD31-4B8C-83A1-F6EECF244321}">
                <p14:modId xmlns:p14="http://schemas.microsoft.com/office/powerpoint/2010/main" val="2798368734"/>
              </p:ext>
            </p:extLst>
          </p:nvPr>
        </p:nvGraphicFramePr>
        <p:xfrm>
          <a:off x="5215780" y="2067611"/>
          <a:ext cx="6497256" cy="38933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sheet of a report&#10;&#10;Description automatically generated with medium confidence">
            <a:extLst>
              <a:ext uri="{FF2B5EF4-FFF2-40B4-BE49-F238E27FC236}">
                <a16:creationId xmlns:a16="http://schemas.microsoft.com/office/drawing/2014/main" id="{36FA3E98-907A-ADA5-ABA2-1791892C3F0C}"/>
              </a:ext>
            </a:extLst>
          </p:cNvPr>
          <p:cNvPicPr>
            <a:picLocks noChangeAspect="1"/>
          </p:cNvPicPr>
          <p:nvPr/>
        </p:nvPicPr>
        <p:blipFill>
          <a:blip r:embed="rId10"/>
          <a:stretch>
            <a:fillRect/>
          </a:stretch>
        </p:blipFill>
        <p:spPr>
          <a:xfrm>
            <a:off x="513404" y="1406026"/>
            <a:ext cx="4122558" cy="5171039"/>
          </a:xfrm>
          <a:prstGeom prst="rect">
            <a:avLst/>
          </a:prstGeom>
          <a:ln>
            <a:solidFill>
              <a:schemeClr val="tx1"/>
            </a:solidFill>
          </a:ln>
        </p:spPr>
      </p:pic>
      <p:sp>
        <p:nvSpPr>
          <p:cNvPr id="10" name="TextBox 9">
            <a:extLst>
              <a:ext uri="{FF2B5EF4-FFF2-40B4-BE49-F238E27FC236}">
                <a16:creationId xmlns:a16="http://schemas.microsoft.com/office/drawing/2014/main" id="{C60F64E9-4DB3-564B-A1EC-A12CF4500DFC}"/>
              </a:ext>
            </a:extLst>
          </p:cNvPr>
          <p:cNvSpPr txBox="1"/>
          <p:nvPr/>
        </p:nvSpPr>
        <p:spPr>
          <a:xfrm>
            <a:off x="4925871" y="1126728"/>
            <a:ext cx="7077075" cy="757130"/>
          </a:xfrm>
          <a:prstGeom prst="rect">
            <a:avLst/>
          </a:prstGeom>
          <a:noFill/>
        </p:spPr>
        <p:txBody>
          <a:bodyPr wrap="square">
            <a:spAutoFit/>
          </a:bodyPr>
          <a:lstStyle/>
          <a:p>
            <a:pPr marL="0" lvl="0" indent="0" defTabSz="444500">
              <a:lnSpc>
                <a:spcPct val="90000"/>
              </a:lnSpc>
              <a:spcBef>
                <a:spcPct val="0"/>
              </a:spcBef>
              <a:spcAft>
                <a:spcPct val="35000"/>
              </a:spcAft>
              <a:buNone/>
            </a:pPr>
            <a:r>
              <a:rPr lang="en-US" sz="2400" kern="1200" dirty="0"/>
              <a:t>Review data from a representative sample of most (&gt;60%) of classrooms </a:t>
            </a:r>
            <a:r>
              <a:rPr lang="en-US" sz="2400" b="1" i="1" kern="1200" dirty="0"/>
              <a:t>collected at multiple time points</a:t>
            </a:r>
          </a:p>
        </p:txBody>
      </p:sp>
      <p:sp>
        <p:nvSpPr>
          <p:cNvPr id="11" name="TextBox 10">
            <a:extLst>
              <a:ext uri="{FF2B5EF4-FFF2-40B4-BE49-F238E27FC236}">
                <a16:creationId xmlns:a16="http://schemas.microsoft.com/office/drawing/2014/main" id="{93F3DFC0-3E35-97D8-8959-C83FBBE50492}"/>
              </a:ext>
            </a:extLst>
          </p:cNvPr>
          <p:cNvSpPr txBox="1"/>
          <p:nvPr/>
        </p:nvSpPr>
        <p:spPr>
          <a:xfrm>
            <a:off x="5215780" y="6144715"/>
            <a:ext cx="4720395" cy="369332"/>
          </a:xfrm>
          <a:prstGeom prst="rect">
            <a:avLst/>
          </a:prstGeom>
          <a:noFill/>
        </p:spPr>
        <p:txBody>
          <a:bodyPr wrap="none" rtlCol="0">
            <a:spAutoFit/>
          </a:bodyPr>
          <a:lstStyle/>
          <a:p>
            <a:r>
              <a:rPr lang="en-US" dirty="0"/>
              <a:t>Used to answer Item 1.10 Classroom Procedures</a:t>
            </a:r>
          </a:p>
        </p:txBody>
      </p:sp>
      <p:pic>
        <p:nvPicPr>
          <p:cNvPr id="5" name="Slide 14">
            <a:hlinkClick r:id="" action="ppaction://media"/>
            <a:extLst>
              <a:ext uri="{FF2B5EF4-FFF2-40B4-BE49-F238E27FC236}">
                <a16:creationId xmlns:a16="http://schemas.microsoft.com/office/drawing/2014/main" id="{AFF1C80F-675F-5472-C60B-6AE7F6035C1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4914" y="6211083"/>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33675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20" fill="hold"/>
                                        <p:tgtEl>
                                          <p:spTgt spid="5"/>
                                        </p:tgtEl>
                                      </p:cBhvr>
                                    </p:cmd>
                                  </p:childTnLst>
                                </p:cTn>
                              </p:par>
                            </p:childTnLst>
                          </p:cTn>
                        </p:par>
                      </p:childTnLst>
                    </p:cTn>
                  </p:par>
                </p:childTnLst>
              </p:cTn>
              <p:nextCondLst>
                <p:cond evt="onClick" delay="0">
                  <p:tgtEl>
                    <p:spTgt spid="5"/>
                  </p:tgtEl>
                </p:cond>
              </p:nextCondLst>
            </p:seq>
            <p:audio>
              <p:cMediaNode vol="77273">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AC19E-2677-7619-F0F3-B13ABE6C1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3C70C-7419-6889-B5D0-29454AED1BAA}"/>
              </a:ext>
            </a:extLst>
          </p:cNvPr>
          <p:cNvSpPr>
            <a:spLocks noGrp="1"/>
          </p:cNvSpPr>
          <p:nvPr>
            <p:ph type="title"/>
          </p:nvPr>
        </p:nvSpPr>
        <p:spPr/>
        <p:txBody>
          <a:bodyPr/>
          <a:lstStyle/>
          <a:p>
            <a:r>
              <a:rPr lang="en-US" dirty="0"/>
              <a:t>Classroom Data Summary Procedures  </a:t>
            </a:r>
          </a:p>
        </p:txBody>
      </p:sp>
      <p:graphicFrame>
        <p:nvGraphicFramePr>
          <p:cNvPr id="4" name="Diagram 3">
            <a:extLst>
              <a:ext uri="{FF2B5EF4-FFF2-40B4-BE49-F238E27FC236}">
                <a16:creationId xmlns:a16="http://schemas.microsoft.com/office/drawing/2014/main" id="{1AB02FF7-900F-A931-DCCB-1AB36DAB1111}"/>
              </a:ext>
            </a:extLst>
          </p:cNvPr>
          <p:cNvGraphicFramePr/>
          <p:nvPr>
            <p:extLst>
              <p:ext uri="{D42A27DB-BD31-4B8C-83A1-F6EECF244321}">
                <p14:modId xmlns:p14="http://schemas.microsoft.com/office/powerpoint/2010/main" val="2275479973"/>
              </p:ext>
            </p:extLst>
          </p:nvPr>
        </p:nvGraphicFramePr>
        <p:xfrm>
          <a:off x="8586468" y="1323893"/>
          <a:ext cx="3372090" cy="507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descr="A screenshot of a survey&#10;&#10;Description automatically generated">
            <a:extLst>
              <a:ext uri="{FF2B5EF4-FFF2-40B4-BE49-F238E27FC236}">
                <a16:creationId xmlns:a16="http://schemas.microsoft.com/office/drawing/2014/main" id="{99A467F2-B204-AAE3-2F39-B5EFD833985C}"/>
              </a:ext>
            </a:extLst>
          </p:cNvPr>
          <p:cNvPicPr>
            <a:picLocks noChangeAspect="1"/>
          </p:cNvPicPr>
          <p:nvPr/>
        </p:nvPicPr>
        <p:blipFill>
          <a:blip r:embed="rId10"/>
          <a:stretch>
            <a:fillRect/>
          </a:stretch>
        </p:blipFill>
        <p:spPr>
          <a:xfrm>
            <a:off x="233442" y="1226917"/>
            <a:ext cx="8213139" cy="5272267"/>
          </a:xfrm>
          <a:prstGeom prst="rect">
            <a:avLst/>
          </a:prstGeom>
        </p:spPr>
      </p:pic>
      <p:pic>
        <p:nvPicPr>
          <p:cNvPr id="3" name="Slide 15">
            <a:hlinkClick r:id="" action="ppaction://media"/>
            <a:extLst>
              <a:ext uri="{FF2B5EF4-FFF2-40B4-BE49-F238E27FC236}">
                <a16:creationId xmlns:a16="http://schemas.microsoft.com/office/drawing/2014/main" id="{4C24FE3D-F5A7-D858-F13A-FA61907C36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11082" y="6255502"/>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1313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 Item Number and Name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538047"/>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Name</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2400" b="0" kern="1200" dirty="0">
                          <a:solidFill>
                            <a:schemeClr val="tx1"/>
                          </a:solidFill>
                          <a:effectLst/>
                        </a:rPr>
                        <a:t>Feature Description</a:t>
                      </a:r>
                    </a:p>
                    <a:p>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p:cNvSpPr/>
          <p:nvPr/>
        </p:nvSpPr>
        <p:spPr>
          <a:xfrm>
            <a:off x="3650720" y="2876689"/>
            <a:ext cx="4486193" cy="130353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An explanation of the main idea for this item</a:t>
            </a:r>
          </a:p>
          <a:p>
            <a:pPr algn="ctr"/>
            <a:r>
              <a:rPr lang="en-US" b="1" dirty="0">
                <a:solidFill>
                  <a:schemeClr val="tx1"/>
                </a:solidFill>
              </a:rPr>
              <a:t> </a:t>
            </a:r>
          </a:p>
          <a:p>
            <a:pPr algn="ctr"/>
            <a:endParaRPr lang="en-US" dirty="0">
              <a:solidFill>
                <a:schemeClr val="tx1"/>
              </a:solidFill>
            </a:endParaRPr>
          </a:p>
        </p:txBody>
      </p:sp>
      <p:pic>
        <p:nvPicPr>
          <p:cNvPr id="3" name="Slide 16">
            <a:hlinkClick r:id="" action="ppaction://media"/>
            <a:extLst>
              <a:ext uri="{FF2B5EF4-FFF2-40B4-BE49-F238E27FC236}">
                <a16:creationId xmlns:a16="http://schemas.microsoft.com/office/drawing/2014/main" id="{46B7CD48-4746-F32F-DFA1-A8A855F39A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8810" y="6113933"/>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16868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907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 Item Number and Name</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54B19DF6-CF42-EC0C-A01F-18743D28CCBF}"/>
              </a:ext>
            </a:extLst>
          </p:cNvPr>
          <p:cNvGraphicFramePr>
            <a:graphicFrameLocks/>
          </p:cNvGraphicFramePr>
          <p:nvPr>
            <p:extLst>
              <p:ext uri="{D42A27DB-BD31-4B8C-83A1-F6EECF244321}">
                <p14:modId xmlns:p14="http://schemas.microsoft.com/office/powerpoint/2010/main" val="4192789800"/>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800" dirty="0">
                          <a:solidFill>
                            <a:srgbClr val="000000"/>
                          </a:solidFill>
                          <a:effectLst/>
                          <a:latin typeface="+mn-lt"/>
                          <a:ea typeface="Times New Roman" panose="02020603050405020304" pitchFamily="18" charset="0"/>
                        </a:rPr>
                        <a:t>Scoring criteria for a score of 0.</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p>
                  </a:txBody>
                  <a:tcPr marL="68580" marR="68580" marT="0" marB="0"/>
                </a:tc>
                <a:tc>
                  <a:txBody>
                    <a:bodyPr/>
                    <a:lstStyle/>
                    <a:p>
                      <a:pPr marL="0" marR="0">
                        <a:spcBef>
                          <a:spcPts val="0"/>
                        </a:spcBef>
                        <a:spcAft>
                          <a:spcPts val="0"/>
                        </a:spcAft>
                      </a:pPr>
                      <a:r>
                        <a:rPr lang="en-US" sz="1800" dirty="0">
                          <a:solidFill>
                            <a:srgbClr val="000000"/>
                          </a:solidFill>
                          <a:effectLst/>
                          <a:latin typeface="+mn-lt"/>
                          <a:ea typeface="Times New Roman" panose="02020603050405020304" pitchFamily="18" charset="0"/>
                        </a:rPr>
                        <a:t>Scoring criteria for a score of 1.</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solidFill>
                            <a:srgbClr val="000000"/>
                          </a:solidFill>
                          <a:effectLst/>
                          <a:latin typeface="+mn-lt"/>
                          <a:ea typeface="Times"/>
                        </a:rPr>
                        <a:t>Scoring criteria for a score of 2.</a:t>
                      </a:r>
                      <a:endParaRPr lang="en-US" sz="1800" dirty="0">
                        <a:effectLst/>
                        <a:latin typeface="+mn-lt"/>
                        <a:ea typeface="Times New Roman" panose="02020603050405020304" pitchFamily="18" charset="0"/>
                      </a:endParaRPr>
                    </a:p>
                    <a:p>
                      <a:pPr marL="0" marR="0">
                        <a:spcBef>
                          <a:spcPts val="0"/>
                        </a:spcBef>
                        <a:spcAft>
                          <a:spcPts val="0"/>
                        </a:spcAft>
                      </a:pPr>
                      <a:r>
                        <a:rPr lang="en-US" sz="1800" b="1" dirty="0">
                          <a:solidFill>
                            <a:srgbClr val="000000"/>
                          </a:solidFill>
                          <a:effectLst/>
                          <a:latin typeface="+mn-lt"/>
                          <a:ea typeface="Times"/>
                        </a:rPr>
                        <a:t> </a:t>
                      </a:r>
                      <a:endParaRPr lang="en-US" sz="18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solidFill>
                            <a:srgbClr val="000000"/>
                          </a:solidFill>
                          <a:effectLst/>
                          <a:latin typeface="+mn-lt"/>
                          <a:ea typeface="Times New Roman" panose="02020603050405020304" pitchFamily="18" charset="0"/>
                        </a:rPr>
                        <a:t>Scoring criteria for a score of 3.</a:t>
                      </a:r>
                      <a:endParaRPr lang="en-US" sz="18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latin typeface="+mn-lt"/>
                          <a:ea typeface="Times New Roman" panose="02020603050405020304" pitchFamily="18" charset="0"/>
                        </a:rPr>
                        <a:t>Scoring Criteria for a score of 4.</a:t>
                      </a: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dirty="0"/>
                        <a:t>Question                         </a:t>
                      </a:r>
                    </a:p>
                    <a:p>
                      <a:pPr marL="342900" indent="-342900">
                        <a:spcAft>
                          <a:spcPts val="1200"/>
                        </a:spcAft>
                        <a:buFont typeface="Wingdings" panose="05000000000000000000" pitchFamily="2" charset="2"/>
                        <a:buChar char="q"/>
                      </a:pPr>
                      <a:r>
                        <a:rPr lang="en-US" sz="2400" b="0" dirty="0"/>
                        <a:t>Documentation             </a:t>
                      </a:r>
                    </a:p>
                    <a:p>
                      <a:pPr marL="342900" indent="-342900">
                        <a:spcAft>
                          <a:spcPts val="1200"/>
                        </a:spcAft>
                        <a:buFont typeface="Wingdings" panose="05000000000000000000" pitchFamily="2" charset="2"/>
                        <a:buChar char="q"/>
                      </a:pPr>
                      <a:r>
                        <a:rPr lang="en-US" sz="2400" b="0" dirty="0"/>
                        <a:t>Process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4" name="Slide17">
            <a:hlinkClick r:id="" action="ppaction://media"/>
            <a:extLst>
              <a:ext uri="{FF2B5EF4-FFF2-40B4-BE49-F238E27FC236}">
                <a16:creationId xmlns:a16="http://schemas.microsoft.com/office/drawing/2014/main" id="{FDA6622F-6377-1C67-6663-38F251CA716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74415" y="6086327"/>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460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3285"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4DF4E-348D-8655-5DC2-F893269440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5C1404-D53C-1E7A-BD65-84C1A48CD695}"/>
              </a:ext>
            </a:extLst>
          </p:cNvPr>
          <p:cNvSpPr>
            <a:spLocks noGrp="1"/>
          </p:cNvSpPr>
          <p:nvPr>
            <p:ph type="title"/>
          </p:nvPr>
        </p:nvSpPr>
        <p:spPr/>
        <p:txBody>
          <a:bodyPr>
            <a:normAutofit/>
          </a:bodyPr>
          <a:lstStyle/>
          <a:p>
            <a:r>
              <a:rPr lang="en-US" dirty="0"/>
              <a:t>1.1 Team Composition</a:t>
            </a:r>
          </a:p>
        </p:txBody>
      </p:sp>
      <p:graphicFrame>
        <p:nvGraphicFramePr>
          <p:cNvPr id="4" name="Content Placeholder 3">
            <a:extLst>
              <a:ext uri="{FF2B5EF4-FFF2-40B4-BE49-F238E27FC236}">
                <a16:creationId xmlns:a16="http://schemas.microsoft.com/office/drawing/2014/main" id="{DABFC342-D03A-7591-BB34-5569BB954B7D}"/>
              </a:ext>
            </a:extLst>
          </p:cNvPr>
          <p:cNvGraphicFramePr>
            <a:graphicFrameLocks noGrp="1"/>
          </p:cNvGraphicFramePr>
          <p:nvPr>
            <p:ph idx="1"/>
            <p:extLst>
              <p:ext uri="{D42A27DB-BD31-4B8C-83A1-F6EECF244321}">
                <p14:modId xmlns:p14="http://schemas.microsoft.com/office/powerpoint/2010/main" val="3288700937"/>
              </p:ext>
            </p:extLst>
          </p:nvPr>
        </p:nvGraphicFramePr>
        <p:xfrm>
          <a:off x="1006892" y="1134900"/>
          <a:ext cx="10515600" cy="5214103"/>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4331">
                <a:tc gridSpan="2">
                  <a:txBody>
                    <a:bodyPr/>
                    <a:lstStyle/>
                    <a:p>
                      <a:r>
                        <a:rPr lang="en-US" sz="2400" dirty="0"/>
                        <a:t>Subscale: Teams</a:t>
                      </a:r>
                    </a:p>
                  </a:txBody>
                  <a:tcPr anchor="ctr"/>
                </a:tc>
                <a:tc hMerge="1">
                  <a:txBody>
                    <a:bodyPr/>
                    <a:lstStyle/>
                    <a:p>
                      <a:endParaRPr lang="en-US"/>
                    </a:p>
                  </a:txBody>
                  <a:tcPr/>
                </a:tc>
                <a:extLst>
                  <a:ext uri="{0D108BD9-81ED-4DB2-BD59-A6C34878D82A}">
                    <a16:rowId xmlns:a16="http://schemas.microsoft.com/office/drawing/2014/main" val="3910577661"/>
                  </a:ext>
                </a:extLst>
              </a:tr>
              <a:tr h="3668769">
                <a:tc gridSpan="2">
                  <a:txBody>
                    <a:bodyPr/>
                    <a:lstStyle/>
                    <a:p>
                      <a:r>
                        <a:rPr lang="en-US" sz="1800" kern="1200" dirty="0">
                          <a:solidFill>
                            <a:schemeClr val="dk1"/>
                          </a:solidFill>
                          <a:effectLst/>
                          <a:latin typeface="+mn-lt"/>
                          <a:ea typeface="+mn-ea"/>
                          <a:cs typeface="+mn-cs"/>
                        </a:rPr>
                        <a:t>Tier 1 leadership team includes the following roles: 1-2 Tier 1 system coordinators (e.g., coaches), a school administrator, a representative group of educators (e.g., grade level or departmental representation, general and special education, certified and non-certified staff), students, family members who do not work for the school district, members from marginalized groups, relevant community partners (e.g., mental health providers), and individuals who actively provide expertise the following areas: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applied behavior support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mental health and trauma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academic instruction</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coaching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equity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physical health and wellness (e.g., nurse, health teacher)</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data systems and information regarding system and student academic and SEB strengths and needs </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operations of the school across grade levels and programs</a:t>
                      </a:r>
                      <a:r>
                        <a:rPr lang="en-US" dirty="0">
                          <a:effectLst/>
                        </a:rPr>
                        <a:t> </a:t>
                      </a:r>
                      <a:endParaRPr lang="en-US" sz="2800" b="1" kern="1200" dirty="0">
                        <a:solidFill>
                          <a:schemeClr val="lt1"/>
                        </a:solidFill>
                        <a:effectLst/>
                      </a:endParaRPr>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088134">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School organizational chart</a:t>
                      </a:r>
                    </a:p>
                    <a:p>
                      <a:r>
                        <a:rPr lang="en-US" sz="1800" kern="1200" dirty="0">
                          <a:solidFill>
                            <a:schemeClr val="dk1"/>
                          </a:solidFill>
                          <a:effectLst/>
                          <a:latin typeface="+mn-lt"/>
                          <a:ea typeface="+mn-ea"/>
                          <a:cs typeface="+mn-cs"/>
                        </a:rPr>
                        <a:t>Tier 1 team meeting minutes</a:t>
                      </a:r>
                    </a:p>
                  </a:txBody>
                  <a:tcPr/>
                </a:tc>
                <a:extLst>
                  <a:ext uri="{0D108BD9-81ED-4DB2-BD59-A6C34878D82A}">
                    <a16:rowId xmlns:a16="http://schemas.microsoft.com/office/drawing/2014/main" val="2594366273"/>
                  </a:ext>
                </a:extLst>
              </a:tr>
            </a:tbl>
          </a:graphicData>
        </a:graphic>
      </p:graphicFrame>
      <p:sp>
        <p:nvSpPr>
          <p:cNvPr id="6" name="Rounded Rectangle 5">
            <a:extLst>
              <a:ext uri="{FF2B5EF4-FFF2-40B4-BE49-F238E27FC236}">
                <a16:creationId xmlns:a16="http://schemas.microsoft.com/office/drawing/2014/main" id="{C016B128-A153-FB7E-F29E-CAA57A44CFEB}"/>
              </a:ext>
            </a:extLst>
          </p:cNvPr>
          <p:cNvSpPr/>
          <p:nvPr/>
        </p:nvSpPr>
        <p:spPr>
          <a:xfrm>
            <a:off x="3250960" y="2488499"/>
            <a:ext cx="6027464" cy="188100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Main Idea: </a:t>
            </a:r>
          </a:p>
          <a:p>
            <a:pPr algn="ctr"/>
            <a:r>
              <a:rPr lang="en-US" sz="2400" dirty="0">
                <a:solidFill>
                  <a:schemeClr val="tx1"/>
                </a:solidFill>
              </a:rPr>
              <a:t>Teams need people with multiple skills and perspectives to implement PBIS well. </a:t>
            </a:r>
          </a:p>
        </p:txBody>
      </p:sp>
      <p:sp>
        <p:nvSpPr>
          <p:cNvPr id="5" name="Rounded Rectangle 4">
            <a:hlinkClick r:id="rId5" action="ppaction://hlinksldjump"/>
            <a:extLst>
              <a:ext uri="{FF2B5EF4-FFF2-40B4-BE49-F238E27FC236}">
                <a16:creationId xmlns:a16="http://schemas.microsoft.com/office/drawing/2014/main" id="{82AF1298-7BBB-B3F8-A330-BD39CDE3D225}"/>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7" name="Slide 18">
            <a:hlinkClick r:id="" action="ppaction://media"/>
            <a:extLst>
              <a:ext uri="{FF2B5EF4-FFF2-40B4-BE49-F238E27FC236}">
                <a16:creationId xmlns:a16="http://schemas.microsoft.com/office/drawing/2014/main" id="{A6ED8C54-7D03-4849-1C28-3974982EE3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94212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450"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0E01B-D9A7-46CB-BEA7-15050D6B1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C3315-88D2-0EA3-7666-05A2B0197FE4}"/>
              </a:ext>
            </a:extLst>
          </p:cNvPr>
          <p:cNvSpPr>
            <a:spLocks noGrp="1"/>
          </p:cNvSpPr>
          <p:nvPr>
            <p:ph type="title"/>
          </p:nvPr>
        </p:nvSpPr>
        <p:spPr/>
        <p:txBody>
          <a:bodyPr/>
          <a:lstStyle/>
          <a:p>
            <a:r>
              <a:rPr lang="en-US" dirty="0"/>
              <a:t>1.1 Team Composition</a:t>
            </a:r>
          </a:p>
        </p:txBody>
      </p:sp>
      <p:graphicFrame>
        <p:nvGraphicFramePr>
          <p:cNvPr id="9" name="Content Placeholder 3">
            <a:extLst>
              <a:ext uri="{FF2B5EF4-FFF2-40B4-BE49-F238E27FC236}">
                <a16:creationId xmlns:a16="http://schemas.microsoft.com/office/drawing/2014/main" id="{0F660C9E-C0BD-D13A-92A0-CE54F38B1504}"/>
              </a:ext>
            </a:extLst>
          </p:cNvPr>
          <p:cNvGraphicFramePr>
            <a:graphicFrameLocks/>
          </p:cNvGraphicFramePr>
          <p:nvPr>
            <p:extLst>
              <p:ext uri="{D42A27DB-BD31-4B8C-83A1-F6EECF244321}">
                <p14:modId xmlns:p14="http://schemas.microsoft.com/office/powerpoint/2010/main" val="1010523437"/>
              </p:ext>
            </p:extLst>
          </p:nvPr>
        </p:nvGraphicFramePr>
        <p:xfrm>
          <a:off x="1232452" y="1138001"/>
          <a:ext cx="9768847" cy="5356490"/>
        </p:xfrm>
        <a:graphic>
          <a:graphicData uri="http://schemas.openxmlformats.org/drawingml/2006/table">
            <a:tbl>
              <a:tblPr firstRow="1" bandRow="1">
                <a:tableStyleId>{7DF18680-E054-41AD-8BC1-D1AEF772440D}</a:tableStyleId>
              </a:tblPr>
              <a:tblGrid>
                <a:gridCol w="1628141">
                  <a:extLst>
                    <a:ext uri="{9D8B030D-6E8A-4147-A177-3AD203B41FA5}">
                      <a16:colId xmlns:a16="http://schemas.microsoft.com/office/drawing/2014/main" val="3936969952"/>
                    </a:ext>
                  </a:extLst>
                </a:gridCol>
                <a:gridCol w="1628141">
                  <a:extLst>
                    <a:ext uri="{9D8B030D-6E8A-4147-A177-3AD203B41FA5}">
                      <a16:colId xmlns:a16="http://schemas.microsoft.com/office/drawing/2014/main" val="1320994650"/>
                    </a:ext>
                  </a:extLst>
                </a:gridCol>
                <a:gridCol w="966780">
                  <a:extLst>
                    <a:ext uri="{9D8B030D-6E8A-4147-A177-3AD203B41FA5}">
                      <a16:colId xmlns:a16="http://schemas.microsoft.com/office/drawing/2014/main" val="2791826052"/>
                    </a:ext>
                  </a:extLst>
                </a:gridCol>
                <a:gridCol w="468208">
                  <a:extLst>
                    <a:ext uri="{9D8B030D-6E8A-4147-A177-3AD203B41FA5}">
                      <a16:colId xmlns:a16="http://schemas.microsoft.com/office/drawing/2014/main" val="2810251026"/>
                    </a:ext>
                  </a:extLst>
                </a:gridCol>
                <a:gridCol w="2445026">
                  <a:extLst>
                    <a:ext uri="{9D8B030D-6E8A-4147-A177-3AD203B41FA5}">
                      <a16:colId xmlns:a16="http://schemas.microsoft.com/office/drawing/2014/main" val="2509091742"/>
                    </a:ext>
                  </a:extLst>
                </a:gridCol>
                <a:gridCol w="2632551">
                  <a:extLst>
                    <a:ext uri="{9D8B030D-6E8A-4147-A177-3AD203B41FA5}">
                      <a16:colId xmlns:a16="http://schemas.microsoft.com/office/drawing/2014/main" val="1445257426"/>
                    </a:ext>
                  </a:extLst>
                </a:gridCol>
              </a:tblGrid>
              <a:tr h="287475">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gridSpan="2">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hMerge="1">
                  <a:txBody>
                    <a:bodyPr/>
                    <a:lstStyle/>
                    <a:p>
                      <a:pPr marL="0" marR="0" algn="ctr">
                        <a:spcBef>
                          <a:spcPts val="0"/>
                        </a:spcBef>
                        <a:spcAft>
                          <a:spcPts val="0"/>
                        </a:spcAft>
                      </a:pP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552729">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Team </a:t>
                      </a:r>
                      <a:r>
                        <a:rPr lang="en-US" sz="1200" b="1" dirty="0">
                          <a:solidFill>
                            <a:srgbClr val="000000"/>
                          </a:solidFill>
                          <a:effectLst/>
                          <a:latin typeface="+mn-lt"/>
                          <a:ea typeface="Times New Roman" panose="02020603050405020304" pitchFamily="18" charset="0"/>
                        </a:rPr>
                        <a:t>does not</a:t>
                      </a:r>
                      <a:r>
                        <a:rPr lang="en-US" sz="1200" dirty="0">
                          <a:solidFill>
                            <a:srgbClr val="000000"/>
                          </a:solidFill>
                          <a:effectLst/>
                          <a:latin typeface="+mn-lt"/>
                          <a:ea typeface="Times New Roman" panose="02020603050405020304" pitchFamily="18" charset="0"/>
                        </a:rPr>
                        <a:t> exist or </a:t>
                      </a:r>
                      <a:r>
                        <a:rPr lang="en-US" sz="1200" b="1" dirty="0">
                          <a:solidFill>
                            <a:srgbClr val="000000"/>
                          </a:solidFill>
                          <a:effectLst/>
                          <a:latin typeface="+mn-lt"/>
                          <a:ea typeface="Times New Roman" panose="02020603050405020304" pitchFamily="18" charset="0"/>
                        </a:rPr>
                        <a:t>does not</a:t>
                      </a:r>
                      <a:r>
                        <a:rPr lang="en-US" sz="1200" dirty="0">
                          <a:solidFill>
                            <a:srgbClr val="000000"/>
                          </a:solidFill>
                          <a:effectLst/>
                          <a:latin typeface="+mn-lt"/>
                          <a:ea typeface="Times New Roman" panose="02020603050405020304" pitchFamily="18" charset="0"/>
                        </a:rPr>
                        <a:t> include a coordinator, school administrator, or individuals with applied behavioral expertise.</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Team exists, but does not include all identified roles, or </a:t>
                      </a:r>
                      <a:r>
                        <a:rPr lang="en-US" sz="1200" b="1" dirty="0">
                          <a:solidFill>
                            <a:srgbClr val="000000"/>
                          </a:solidFill>
                          <a:effectLst/>
                          <a:latin typeface="+mn-lt"/>
                          <a:ea typeface="Times New Roman" panose="02020603050405020304" pitchFamily="18" charset="0"/>
                        </a:rPr>
                        <a:t>participation of these members is below 80%. </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1200" dirty="0">
                          <a:solidFill>
                            <a:srgbClr val="000000"/>
                          </a:solidFill>
                          <a:effectLst/>
                          <a:latin typeface="+mn-lt"/>
                          <a:ea typeface="Times"/>
                        </a:rPr>
                        <a:t>Team with all roles exists</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and is actively engaged</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with participation of all roles</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at or above 80%.</a:t>
                      </a:r>
                      <a:r>
                        <a:rPr lang="en-US" sz="12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p>
                      <a:pPr marL="0" marR="0">
                        <a:spcBef>
                          <a:spcPts val="0"/>
                        </a:spcBef>
                        <a:spcAft>
                          <a:spcPts val="0"/>
                        </a:spcAft>
                      </a:pPr>
                      <a:r>
                        <a:rPr lang="en-US" sz="1200" b="1" dirty="0">
                          <a:solidFill>
                            <a:srgbClr val="000000"/>
                          </a:solidFill>
                          <a:effectLst/>
                          <a:latin typeface="+mn-lt"/>
                          <a:ea typeface="Times"/>
                        </a:rPr>
                        <a:t> </a:t>
                      </a:r>
                      <a:endParaRPr lang="en-US" sz="1200" dirty="0">
                        <a:effectLst/>
                        <a:latin typeface="+mn-lt"/>
                        <a:ea typeface="Times New Roman" panose="02020603050405020304" pitchFamily="18" charset="0"/>
                      </a:endParaRPr>
                    </a:p>
                  </a:txBody>
                  <a:tcPr marL="68580" marR="68580" marT="0" marB="0"/>
                </a:tc>
                <a:tc hMerge="1">
                  <a:txBody>
                    <a:bodyPr/>
                    <a:lstStyle/>
                    <a:p>
                      <a:pPr marL="0" marR="0">
                        <a:spcBef>
                          <a:spcPts val="0"/>
                        </a:spcBef>
                        <a:spcAft>
                          <a:spcPts val="0"/>
                        </a:spcAft>
                      </a:pP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a:rPr>
                        <a:t>Team with all roles exists</a:t>
                      </a:r>
                      <a:r>
                        <a:rPr lang="en-US" sz="1200" dirty="0">
                          <a:solidFill>
                            <a:srgbClr val="000000"/>
                          </a:solidFill>
                          <a:effectLst/>
                          <a:latin typeface="+mn-lt"/>
                          <a:ea typeface="Times New Roman" panose="02020603050405020304" pitchFamily="18" charset="0"/>
                        </a:rPr>
                        <a:t>, is actively engaged with participation of all roles at or above 80%, and </a:t>
                      </a:r>
                      <a:r>
                        <a:rPr lang="en-US" sz="1200" b="1" dirty="0">
                          <a:solidFill>
                            <a:srgbClr val="000000"/>
                          </a:solidFill>
                          <a:effectLst/>
                          <a:latin typeface="+mn-lt"/>
                          <a:ea typeface="Times New Roman" panose="02020603050405020304" pitchFamily="18" charset="0"/>
                        </a:rPr>
                        <a:t>either </a:t>
                      </a:r>
                      <a:r>
                        <a:rPr lang="en-US" sz="1200" dirty="0">
                          <a:solidFill>
                            <a:srgbClr val="000000"/>
                          </a:solidFill>
                          <a:effectLst/>
                          <a:latin typeface="+mn-lt"/>
                          <a:ea typeface="Times New Roman" panose="02020603050405020304" pitchFamily="18" charset="0"/>
                        </a:rPr>
                        <a:t>a</a:t>
                      </a:r>
                      <a:r>
                        <a:rPr lang="en-US" sz="1200" dirty="0">
                          <a:solidFill>
                            <a:srgbClr val="000000"/>
                          </a:solidFill>
                          <a:effectLst/>
                          <a:latin typeface="+mn-lt"/>
                          <a:ea typeface="Times"/>
                        </a:rPr>
                        <a:t> written process is followed for selecting, orienting, recruiting, and retaining team members </a:t>
                      </a:r>
                      <a:r>
                        <a:rPr lang="en-US" sz="1200" b="1" dirty="0">
                          <a:solidFill>
                            <a:srgbClr val="000000"/>
                          </a:solidFill>
                          <a:effectLst/>
                          <a:latin typeface="+mn-lt"/>
                          <a:ea typeface="Times"/>
                        </a:rPr>
                        <a:t>or </a:t>
                      </a:r>
                      <a:r>
                        <a:rPr lang="en-US" sz="1200" dirty="0">
                          <a:solidFill>
                            <a:srgbClr val="000000"/>
                          </a:solidFill>
                          <a:effectLst/>
                          <a:latin typeface="+mn-lt"/>
                          <a:ea typeface="Times New Roman" panose="02020603050405020304" pitchFamily="18" charset="0"/>
                        </a:rPr>
                        <a:t>Tier 1 leadership team includes members from the group that is most exposed to disparate outcomes in this school (e.g., exclusionary discipline, bullying, mental health referrals)</a:t>
                      </a:r>
                      <a:r>
                        <a:rPr lang="en-US" sz="1200" b="1"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a:rPr>
                        <a:t>Team with all roles exists</a:t>
                      </a:r>
                      <a:r>
                        <a:rPr lang="en-US" sz="1200" dirty="0">
                          <a:solidFill>
                            <a:srgbClr val="000000"/>
                          </a:solidFill>
                          <a:effectLst/>
                          <a:latin typeface="+mn-lt"/>
                          <a:ea typeface="Times New Roman" panose="02020603050405020304" pitchFamily="18" charset="0"/>
                        </a:rPr>
                        <a:t>, is actively engaged with participation of all roles at or above 80%,</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New Roman" panose="02020603050405020304" pitchFamily="18" charset="0"/>
                        </a:rPr>
                        <a:t>and </a:t>
                      </a:r>
                      <a:r>
                        <a:rPr lang="en-US" sz="1200" b="1" dirty="0">
                          <a:solidFill>
                            <a:srgbClr val="000000"/>
                          </a:solidFill>
                          <a:effectLst/>
                          <a:latin typeface="+mn-lt"/>
                          <a:ea typeface="Times New Roman" panose="02020603050405020304" pitchFamily="18" charset="0"/>
                        </a:rPr>
                        <a:t>both </a:t>
                      </a:r>
                      <a:r>
                        <a:rPr lang="en-US" sz="1200" dirty="0">
                          <a:solidFill>
                            <a:srgbClr val="000000"/>
                          </a:solidFill>
                          <a:effectLst/>
                          <a:latin typeface="+mn-lt"/>
                          <a:ea typeface="Times New Roman" panose="02020603050405020304" pitchFamily="18" charset="0"/>
                        </a:rPr>
                        <a:t>a</a:t>
                      </a:r>
                      <a:r>
                        <a:rPr lang="en-US" sz="1200" dirty="0">
                          <a:solidFill>
                            <a:srgbClr val="000000"/>
                          </a:solidFill>
                          <a:effectLst/>
                          <a:latin typeface="+mn-lt"/>
                          <a:ea typeface="Times"/>
                        </a:rPr>
                        <a:t> written process is followed for selecting, orienting, recruiting, and retaining team members </a:t>
                      </a:r>
                      <a:r>
                        <a:rPr lang="en-US" sz="1200" b="1" dirty="0">
                          <a:solidFill>
                            <a:srgbClr val="000000"/>
                          </a:solidFill>
                          <a:effectLst/>
                          <a:latin typeface="+mn-lt"/>
                          <a:ea typeface="Times New Roman" panose="02020603050405020304" pitchFamily="18" charset="0"/>
                        </a:rPr>
                        <a:t>and</a:t>
                      </a:r>
                      <a:r>
                        <a:rPr lang="en-US" sz="1200" dirty="0">
                          <a:solidFill>
                            <a:srgbClr val="000000"/>
                          </a:solidFill>
                          <a:effectLst/>
                          <a:latin typeface="+mn-lt"/>
                          <a:ea typeface="Times New Roman" panose="02020603050405020304" pitchFamily="18" charset="0"/>
                        </a:rPr>
                        <a:t> Tier 1 leadership team includes members from the group that is most exposed to disparate outcomes in this school</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498961">
                <a:tc gridSpan="3">
                  <a:txBody>
                    <a:bodyPr/>
                    <a:lstStyle/>
                    <a:p>
                      <a:r>
                        <a:rPr lang="en-US" sz="1600" dirty="0"/>
                        <a:t>Team Roles Assessment:</a:t>
                      </a:r>
                    </a:p>
                    <a:p>
                      <a:pPr marL="342900" indent="-342900">
                        <a:buFont typeface="Wingdings" panose="05000000000000000000" pitchFamily="2" charset="2"/>
                        <a:buChar char="q"/>
                      </a:pPr>
                      <a:r>
                        <a:rPr lang="en-US" sz="1600" b="0" dirty="0"/>
                        <a:t>Tier 1 Coordinator(s)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600" b="0" dirty="0"/>
                        <a:t>Administrative authority</a:t>
                      </a:r>
                    </a:p>
                    <a:p>
                      <a:pPr marL="342900" indent="-342900">
                        <a:buFont typeface="Wingdings" panose="05000000000000000000" pitchFamily="2" charset="2"/>
                        <a:buChar char="q"/>
                      </a:pPr>
                      <a:r>
                        <a:rPr lang="en-US" sz="1600" b="0" dirty="0"/>
                        <a:t>A representative group of educators</a:t>
                      </a:r>
                    </a:p>
                    <a:p>
                      <a:pPr marL="342900" indent="-342900">
                        <a:buFont typeface="Wingdings" panose="05000000000000000000" pitchFamily="2" charset="2"/>
                        <a:buChar char="q"/>
                      </a:pPr>
                      <a:r>
                        <a:rPr lang="en-US" sz="1600" b="0" dirty="0"/>
                        <a:t>Student perspective</a:t>
                      </a:r>
                    </a:p>
                    <a:p>
                      <a:pPr marL="342900" indent="-342900">
                        <a:buFont typeface="Wingdings" panose="05000000000000000000" pitchFamily="2" charset="2"/>
                        <a:buChar char="q"/>
                      </a:pPr>
                      <a:r>
                        <a:rPr lang="en-US" sz="1600" b="0" dirty="0"/>
                        <a:t>Family member(s)</a:t>
                      </a:r>
                    </a:p>
                    <a:p>
                      <a:pPr marL="342900" indent="-342900">
                        <a:buFont typeface="Wingdings" panose="05000000000000000000" pitchFamily="2" charset="2"/>
                        <a:buChar char="q"/>
                      </a:pPr>
                      <a:r>
                        <a:rPr lang="en-US" sz="1600" b="0" dirty="0"/>
                        <a:t>Representation from marginalized groups</a:t>
                      </a:r>
                    </a:p>
                    <a:p>
                      <a:pPr marL="342900" indent="-342900">
                        <a:buFont typeface="Wingdings" panose="05000000000000000000" pitchFamily="2" charset="2"/>
                        <a:buChar char="q"/>
                      </a:pPr>
                      <a:r>
                        <a:rPr lang="en-US" sz="1600" b="0" dirty="0"/>
                        <a:t>Community partners</a:t>
                      </a:r>
                    </a:p>
                  </a:txBody>
                  <a:tcPr/>
                </a:tc>
                <a:tc hMerge="1">
                  <a:txBody>
                    <a:bodyPr/>
                    <a:lstStyle/>
                    <a:p>
                      <a:pPr algn="l"/>
                      <a:endParaRPr lang="en-US" sz="2400" dirty="0"/>
                    </a:p>
                  </a:txBody>
                  <a:tcPr anchor="ctr"/>
                </a:tc>
                <a:tc hMerge="1">
                  <a:txBody>
                    <a:bodyPr/>
                    <a:lstStyle/>
                    <a:p>
                      <a:pPr algn="l"/>
                      <a:endParaRPr lang="en-US" sz="2400" dirty="0"/>
                    </a:p>
                  </a:txBody>
                  <a:tcPr anchor="ctr"/>
                </a:tc>
                <a:tc gridSpan="3">
                  <a:txBody>
                    <a:bodyPr/>
                    <a:lstStyle/>
                    <a:p>
                      <a:r>
                        <a:rPr lang="en-US" sz="1600" dirty="0"/>
                        <a:t>Additionally, expertise in:</a:t>
                      </a:r>
                    </a:p>
                    <a:p>
                      <a:pPr marL="285750" indent="-285750">
                        <a:buFont typeface="Wingdings" pitchFamily="2" charset="2"/>
                        <a:buChar char="q"/>
                      </a:pPr>
                      <a:r>
                        <a:rPr lang="en-US" sz="1600" dirty="0"/>
                        <a:t>Behavior</a:t>
                      </a:r>
                    </a:p>
                    <a:p>
                      <a:pPr marL="285750" indent="-285750">
                        <a:buFont typeface="Wingdings" pitchFamily="2" charset="2"/>
                        <a:buChar char="q"/>
                      </a:pPr>
                      <a:r>
                        <a:rPr lang="en-US" sz="1600" dirty="0"/>
                        <a:t>Mental Health</a:t>
                      </a:r>
                    </a:p>
                    <a:p>
                      <a:pPr marL="285750" indent="-285750">
                        <a:buFont typeface="Wingdings" pitchFamily="2" charset="2"/>
                        <a:buChar char="q"/>
                      </a:pPr>
                      <a:r>
                        <a:rPr lang="en-US" sz="1600" dirty="0"/>
                        <a:t>Academic Instruction</a:t>
                      </a:r>
                    </a:p>
                    <a:p>
                      <a:pPr marL="285750" indent="-285750">
                        <a:buFont typeface="Wingdings" pitchFamily="2" charset="2"/>
                        <a:buChar char="q"/>
                      </a:pPr>
                      <a:r>
                        <a:rPr lang="en-US" sz="1600" dirty="0"/>
                        <a:t>Coaching</a:t>
                      </a:r>
                    </a:p>
                    <a:p>
                      <a:pPr marL="285750" indent="-285750">
                        <a:buFont typeface="Wingdings" pitchFamily="2" charset="2"/>
                        <a:buChar char="q"/>
                      </a:pPr>
                      <a:r>
                        <a:rPr lang="en-US" sz="1600" dirty="0"/>
                        <a:t>Equity</a:t>
                      </a:r>
                    </a:p>
                    <a:p>
                      <a:pPr marL="285750" indent="-285750">
                        <a:buFont typeface="Wingdings" pitchFamily="2" charset="2"/>
                        <a:buChar char="q"/>
                      </a:pPr>
                      <a:r>
                        <a:rPr lang="en-US" sz="1600" dirty="0"/>
                        <a:t>Physical Health and wellness</a:t>
                      </a:r>
                    </a:p>
                    <a:p>
                      <a:pPr marL="285750" indent="-285750">
                        <a:buFont typeface="Wingdings" pitchFamily="2" charset="2"/>
                        <a:buChar char="q"/>
                      </a:pPr>
                      <a:r>
                        <a:rPr lang="en-US" sz="1600" dirty="0"/>
                        <a:t>Data systems and information</a:t>
                      </a:r>
                    </a:p>
                    <a:p>
                      <a:pPr marL="285750" indent="-285750">
                        <a:buFont typeface="Wingdings" pitchFamily="2" charset="2"/>
                        <a:buChar char="q"/>
                      </a:pPr>
                      <a:r>
                        <a:rPr lang="en-US" sz="1600" dirty="0"/>
                        <a:t>School operations</a:t>
                      </a:r>
                    </a:p>
                  </a:txBody>
                  <a:tcP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5" action="ppaction://hlinksldjump"/>
            <a:extLst>
              <a:ext uri="{FF2B5EF4-FFF2-40B4-BE49-F238E27FC236}">
                <a16:creationId xmlns:a16="http://schemas.microsoft.com/office/drawing/2014/main" id="{A361F13A-B921-5E3E-2F35-1070AA76F312}"/>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5" name="Slide 19">
            <a:hlinkClick r:id="" action="ppaction://media"/>
            <a:extLst>
              <a:ext uri="{FF2B5EF4-FFF2-40B4-BE49-F238E27FC236}">
                <a16:creationId xmlns:a16="http://schemas.microsoft.com/office/drawing/2014/main" id="{740C6813-4FD0-E062-D6CF-8C86A6E28F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2679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this Resource: </a:t>
            </a:r>
          </a:p>
        </p:txBody>
      </p:sp>
      <p:sp>
        <p:nvSpPr>
          <p:cNvPr id="3" name="Content Placeholder 2"/>
          <p:cNvSpPr>
            <a:spLocks noGrp="1"/>
          </p:cNvSpPr>
          <p:nvPr>
            <p:ph idx="1"/>
          </p:nvPr>
        </p:nvSpPr>
        <p:spPr>
          <a:xfrm>
            <a:off x="1237483" y="1232942"/>
            <a:ext cx="10525025" cy="4351338"/>
          </a:xfrm>
        </p:spPr>
        <p:txBody>
          <a:bodyPr>
            <a:normAutofit/>
          </a:bodyPr>
          <a:lstStyle/>
          <a:p>
            <a:r>
              <a:rPr lang="en-US" b="1" dirty="0"/>
              <a:t>Intended use</a:t>
            </a:r>
            <a:r>
              <a:rPr lang="en-US" dirty="0"/>
              <a:t>: to prepare coaches and facilitators who will be guiding administration and use of the TFI with school teams.</a:t>
            </a:r>
          </a:p>
          <a:p>
            <a:r>
              <a:rPr lang="en-US" b="1" dirty="0"/>
              <a:t>Resource Components:</a:t>
            </a:r>
          </a:p>
          <a:p>
            <a:pPr lvl="1"/>
            <a:r>
              <a:rPr lang="en-US" u="sng" dirty="0">
                <a:solidFill>
                  <a:schemeClr val="accent1"/>
                </a:solidFill>
                <a:hlinkClick r:id="rId5" action="ppaction://hlinksldjump"/>
              </a:rPr>
              <a:t>Overview of the TFI</a:t>
            </a:r>
            <a:endParaRPr lang="en-US" u="sng" dirty="0">
              <a:solidFill>
                <a:schemeClr val="accent1"/>
              </a:solidFill>
            </a:endParaRPr>
          </a:p>
          <a:p>
            <a:pPr lvl="1"/>
            <a:r>
              <a:rPr lang="en-US" u="sng" dirty="0">
                <a:solidFill>
                  <a:schemeClr val="accent1"/>
                </a:solidFill>
                <a:hlinkClick r:id="rId6" action="ppaction://hlinksldjump"/>
              </a:rPr>
              <a:t>Overview of the Administration Process</a:t>
            </a:r>
            <a:endParaRPr lang="en-US" u="sng" dirty="0">
              <a:solidFill>
                <a:schemeClr val="accent1"/>
              </a:solidFill>
            </a:endParaRPr>
          </a:p>
          <a:p>
            <a:pPr lvl="1"/>
            <a:r>
              <a:rPr lang="en-US" u="sng" dirty="0">
                <a:solidFill>
                  <a:schemeClr val="accent1"/>
                </a:solidFill>
                <a:hlinkClick r:id="rId7" action="ppaction://hlinksldjump"/>
              </a:rPr>
              <a:t>Preparing to complete the 3.0 </a:t>
            </a:r>
            <a:endParaRPr lang="en-US" u="sng" dirty="0">
              <a:solidFill>
                <a:schemeClr val="accent1"/>
              </a:solidFill>
            </a:endParaRPr>
          </a:p>
          <a:p>
            <a:pPr lvl="2"/>
            <a:r>
              <a:rPr lang="en-US" u="sng" dirty="0">
                <a:solidFill>
                  <a:schemeClr val="accent1"/>
                </a:solidFill>
                <a:hlinkClick r:id="rId8" action="ppaction://hlinksldjump"/>
              </a:rPr>
              <a:t>TFI Walkthrough Interview and Observation Form</a:t>
            </a:r>
            <a:endParaRPr lang="en-US" u="sng" dirty="0">
              <a:solidFill>
                <a:schemeClr val="accent1"/>
              </a:solidFill>
            </a:endParaRPr>
          </a:p>
          <a:p>
            <a:pPr lvl="2"/>
            <a:r>
              <a:rPr lang="en-US" u="sng" dirty="0">
                <a:solidFill>
                  <a:schemeClr val="accent1"/>
                </a:solidFill>
                <a:hlinkClick r:id="rId9" action="ppaction://hlinksldjump"/>
              </a:rPr>
              <a:t>Classroom Data Summary Worksheet </a:t>
            </a:r>
            <a:endParaRPr lang="en-US" u="sng" dirty="0">
              <a:solidFill>
                <a:schemeClr val="accent1"/>
              </a:solidFill>
            </a:endParaRPr>
          </a:p>
          <a:p>
            <a:pPr lvl="1"/>
            <a:r>
              <a:rPr lang="en-US" u="sng" dirty="0">
                <a:solidFill>
                  <a:schemeClr val="accent1"/>
                </a:solidFill>
                <a:hlinkClick r:id="rId10" action="ppaction://hlinksldjump"/>
              </a:rPr>
              <a:t>Tier 1 Item Presentation</a:t>
            </a:r>
            <a:endParaRPr lang="en-US" u="sng" dirty="0">
              <a:solidFill>
                <a:schemeClr val="accent1"/>
              </a:solidFill>
            </a:endParaRPr>
          </a:p>
          <a:p>
            <a:pPr lvl="1"/>
            <a:endParaRPr lang="en-US" dirty="0"/>
          </a:p>
          <a:p>
            <a:pPr marL="0" indent="0">
              <a:buNone/>
            </a:pPr>
            <a:endParaRPr lang="en-US" dirty="0"/>
          </a:p>
        </p:txBody>
      </p:sp>
      <p:pic>
        <p:nvPicPr>
          <p:cNvPr id="4" name="Picture 3" descr="OELP Team Meeting | Organisation for Early Literacy Promotion"/>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973123" y="4295760"/>
            <a:ext cx="2675021" cy="2233643"/>
          </a:xfrm>
          <a:prstGeom prst="rect">
            <a:avLst/>
          </a:prstGeom>
        </p:spPr>
      </p:pic>
      <p:sp>
        <p:nvSpPr>
          <p:cNvPr id="6" name="TextBox 5">
            <a:extLst>
              <a:ext uri="{FF2B5EF4-FFF2-40B4-BE49-F238E27FC236}">
                <a16:creationId xmlns:a16="http://schemas.microsoft.com/office/drawing/2014/main" id="{1D239B85-A46A-BB47-2149-D6F27EEADFA4}"/>
              </a:ext>
            </a:extLst>
          </p:cNvPr>
          <p:cNvSpPr txBox="1"/>
          <p:nvPr/>
        </p:nvSpPr>
        <p:spPr>
          <a:xfrm>
            <a:off x="1376548" y="5412582"/>
            <a:ext cx="7939668" cy="923330"/>
          </a:xfrm>
          <a:prstGeom prst="rect">
            <a:avLst/>
          </a:prstGeom>
          <a:noFill/>
        </p:spPr>
        <p:txBody>
          <a:bodyPr wrap="square" rtlCol="0">
            <a:spAutoFit/>
          </a:bodyPr>
          <a:lstStyle/>
          <a:p>
            <a:r>
              <a:rPr lang="en-US" b="1" i="1" dirty="0"/>
              <a:t>Links to resources outside of this presentation: </a:t>
            </a:r>
          </a:p>
          <a:p>
            <a:r>
              <a:rPr lang="en-US" u="sng" dirty="0">
                <a:solidFill>
                  <a:schemeClr val="accent1"/>
                </a:solidFill>
                <a:hlinkClick r:id="rId12"/>
              </a:rPr>
              <a:t>Tiered Fidelity Inventory 3.0 Tier 2 Administration </a:t>
            </a:r>
            <a:endParaRPr lang="en-US" u="sng" dirty="0">
              <a:solidFill>
                <a:schemeClr val="accent1"/>
              </a:solidFill>
            </a:endParaRPr>
          </a:p>
          <a:p>
            <a:r>
              <a:rPr lang="en-US" u="sng" dirty="0">
                <a:solidFill>
                  <a:schemeClr val="accent1"/>
                </a:solidFill>
                <a:hlinkClick r:id="rId13"/>
              </a:rPr>
              <a:t>Tiered Fidelity Inventory 3.0 Tier 3 Administration </a:t>
            </a:r>
            <a:endParaRPr lang="en-US" u="sng" dirty="0">
              <a:solidFill>
                <a:schemeClr val="accent1"/>
              </a:solidFill>
            </a:endParaRPr>
          </a:p>
        </p:txBody>
      </p:sp>
      <p:pic>
        <p:nvPicPr>
          <p:cNvPr id="5" name="Slide 2">
            <a:hlinkClick r:id="" action="ppaction://media"/>
            <a:extLst>
              <a:ext uri="{FF2B5EF4-FFF2-40B4-BE49-F238E27FC236}">
                <a16:creationId xmlns:a16="http://schemas.microsoft.com/office/drawing/2014/main" id="{7E5334C3-EA0A-1675-4C28-0D57634A323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03874" y="609223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9790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4DF4E-348D-8655-5DC2-F893269440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5C1404-D53C-1E7A-BD65-84C1A48CD695}"/>
              </a:ext>
            </a:extLst>
          </p:cNvPr>
          <p:cNvSpPr>
            <a:spLocks noGrp="1"/>
          </p:cNvSpPr>
          <p:nvPr>
            <p:ph type="title"/>
          </p:nvPr>
        </p:nvSpPr>
        <p:spPr/>
        <p:txBody>
          <a:bodyPr>
            <a:normAutofit/>
          </a:bodyPr>
          <a:lstStyle/>
          <a:p>
            <a:r>
              <a:rPr lang="en-US" dirty="0"/>
              <a:t>1.2 Team Operating Procedures</a:t>
            </a:r>
          </a:p>
        </p:txBody>
      </p:sp>
      <p:graphicFrame>
        <p:nvGraphicFramePr>
          <p:cNvPr id="4" name="Content Placeholder 3">
            <a:extLst>
              <a:ext uri="{FF2B5EF4-FFF2-40B4-BE49-F238E27FC236}">
                <a16:creationId xmlns:a16="http://schemas.microsoft.com/office/drawing/2014/main" id="{DABFC342-D03A-7591-BB34-5569BB954B7D}"/>
              </a:ext>
            </a:extLst>
          </p:cNvPr>
          <p:cNvGraphicFramePr>
            <a:graphicFrameLocks noGrp="1"/>
          </p:cNvGraphicFramePr>
          <p:nvPr>
            <p:ph idx="1"/>
            <p:extLst>
              <p:ext uri="{D42A27DB-BD31-4B8C-83A1-F6EECF244321}">
                <p14:modId xmlns:p14="http://schemas.microsoft.com/office/powerpoint/2010/main" val="1738615651"/>
              </p:ext>
            </p:extLst>
          </p:nvPr>
        </p:nvGraphicFramePr>
        <p:xfrm>
          <a:off x="1006892" y="1674158"/>
          <a:ext cx="10515600" cy="4133451"/>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4331">
                <a:tc gridSpan="2">
                  <a:txBody>
                    <a:bodyPr/>
                    <a:lstStyle/>
                    <a:p>
                      <a:r>
                        <a:rPr lang="en-US" sz="2400" dirty="0"/>
                        <a:t>Subscale: Teams</a:t>
                      </a:r>
                    </a:p>
                  </a:txBody>
                  <a:tcPr anchor="ctr"/>
                </a:tc>
                <a:tc hMerge="1">
                  <a:txBody>
                    <a:bodyPr/>
                    <a:lstStyle/>
                    <a:p>
                      <a:endParaRPr lang="en-US"/>
                    </a:p>
                  </a:txBody>
                  <a:tcPr/>
                </a:tc>
                <a:extLst>
                  <a:ext uri="{0D108BD9-81ED-4DB2-BD59-A6C34878D82A}">
                    <a16:rowId xmlns:a16="http://schemas.microsoft.com/office/drawing/2014/main" val="3910577661"/>
                  </a:ext>
                </a:extLst>
              </a:tr>
              <a:tr h="2487531">
                <a:tc gridSpan="2">
                  <a:txBody>
                    <a:bodyPr/>
                    <a:lstStyle/>
                    <a:p>
                      <a:r>
                        <a:rPr lang="en-US" sz="1800" kern="1200" dirty="0">
                          <a:solidFill>
                            <a:schemeClr val="dk1"/>
                          </a:solidFill>
                          <a:effectLst/>
                          <a:latin typeface="+mn-lt"/>
                          <a:ea typeface="+mn-ea"/>
                          <a:cs typeface="+mn-cs"/>
                        </a:rPr>
                        <a:t>Tier 1 leadership team has (a) regular meeting format/agenda that prompts the regular review of Tier 1 practices, systems, and data, (b) minutes available to all staff for review, (c) established and regularly used team norms, (d) defined meeting roles (e.g., timekeeper, facilitator, recorder), (e) regular (e.g., quarterly) two-way data sharing and communication with advanced tiers teams to inform decision making, (f) a current action plan, (g) procedure for evaluating fidelity of team operating procedures (e.g., Team Initiated Problem Solving [TIPS] Fidelity Checklist) at least twice annually, and (h) a formal process to monitor the impact of team norms and procedures on ensuring all team members are able to participate as equal partners.</a:t>
                      </a:r>
                      <a:r>
                        <a:rPr lang="en-US" dirty="0">
                          <a:effectLst/>
                        </a:rPr>
                        <a:t> </a:t>
                      </a:r>
                      <a:endParaRPr lang="en-US" sz="2800" b="1" kern="1200" dirty="0">
                        <a:solidFill>
                          <a:schemeClr val="lt1"/>
                        </a:solidFill>
                        <a:effectLst/>
                      </a:endParaRPr>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088134">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Tier 1 team meeting agendas and minutes</a:t>
                      </a:r>
                    </a:p>
                    <a:p>
                      <a:r>
                        <a:rPr lang="en-US" sz="1800" kern="1200" dirty="0">
                          <a:solidFill>
                            <a:schemeClr val="dk1"/>
                          </a:solidFill>
                          <a:effectLst/>
                          <a:latin typeface="+mn-lt"/>
                          <a:ea typeface="+mn-ea"/>
                          <a:cs typeface="+mn-cs"/>
                        </a:rPr>
                        <a:t>Tier 1 meeting roles descriptions</a:t>
                      </a:r>
                    </a:p>
                    <a:p>
                      <a:r>
                        <a:rPr lang="en-US" sz="1800" kern="1200" dirty="0">
                          <a:solidFill>
                            <a:schemeClr val="dk1"/>
                          </a:solidFill>
                          <a:effectLst/>
                          <a:latin typeface="+mn-lt"/>
                          <a:ea typeface="+mn-ea"/>
                          <a:cs typeface="+mn-cs"/>
                        </a:rPr>
                        <a:t>Tier 1 action plan</a:t>
                      </a:r>
                    </a:p>
                    <a:p>
                      <a:r>
                        <a:rPr lang="en-US" sz="1800" kern="1200" dirty="0">
                          <a:solidFill>
                            <a:schemeClr val="dk1"/>
                          </a:solidFill>
                          <a:effectLst/>
                          <a:latin typeface="+mn-lt"/>
                          <a:ea typeface="+mn-ea"/>
                          <a:cs typeface="+mn-cs"/>
                        </a:rPr>
                        <a:t>Team Initiated Problem Solving (TIPS) fidelity checklist items 1-9</a:t>
                      </a:r>
                      <a:r>
                        <a:rPr lang="en-US" dirty="0">
                          <a:effectLst/>
                        </a:rPr>
                        <a:t> </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4A058D55-ED25-E9CD-FC9E-37843367D21F}"/>
              </a:ext>
            </a:extLst>
          </p:cNvPr>
          <p:cNvSpPr/>
          <p:nvPr/>
        </p:nvSpPr>
        <p:spPr>
          <a:xfrm>
            <a:off x="3037297" y="2313448"/>
            <a:ext cx="6117405" cy="223110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Main Idea:</a:t>
            </a:r>
          </a:p>
          <a:p>
            <a:r>
              <a:rPr lang="en-US" sz="2400" dirty="0">
                <a:solidFill>
                  <a:schemeClr val="tx1"/>
                </a:solidFill>
              </a:rPr>
              <a:t>Specific features are necessary to ensure meetings are effective for action planning and tracking progress.</a:t>
            </a:r>
          </a:p>
        </p:txBody>
      </p:sp>
      <p:sp>
        <p:nvSpPr>
          <p:cNvPr id="6" name="Rounded Rectangle 4">
            <a:hlinkClick r:id="rId5" action="ppaction://hlinksldjump"/>
            <a:extLst>
              <a:ext uri="{FF2B5EF4-FFF2-40B4-BE49-F238E27FC236}">
                <a16:creationId xmlns:a16="http://schemas.microsoft.com/office/drawing/2014/main" id="{4CCE92BF-8860-A7F5-9EA7-6934D5515C43}"/>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7" name="Slide 20">
            <a:hlinkClick r:id="" action="ppaction://media"/>
            <a:extLst>
              <a:ext uri="{FF2B5EF4-FFF2-40B4-BE49-F238E27FC236}">
                <a16:creationId xmlns:a16="http://schemas.microsoft.com/office/drawing/2014/main" id="{F4E8B0FF-F3D1-6718-1AF1-3F7EE19237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34000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252"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0E01B-D9A7-46CB-BEA7-15050D6B1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C3315-88D2-0EA3-7666-05A2B0197FE4}"/>
              </a:ext>
            </a:extLst>
          </p:cNvPr>
          <p:cNvSpPr>
            <a:spLocks noGrp="1"/>
          </p:cNvSpPr>
          <p:nvPr>
            <p:ph type="title"/>
          </p:nvPr>
        </p:nvSpPr>
        <p:spPr/>
        <p:txBody>
          <a:bodyPr>
            <a:normAutofit/>
          </a:bodyPr>
          <a:lstStyle/>
          <a:p>
            <a:r>
              <a:rPr lang="en-US" dirty="0"/>
              <a:t>1.2 Team Operating Procedures</a:t>
            </a:r>
          </a:p>
        </p:txBody>
      </p:sp>
      <p:pic>
        <p:nvPicPr>
          <p:cNvPr id="7" name="Recorded Sound">
            <a:hlinkClick r:id="" action="ppaction://media"/>
            <a:extLst>
              <a:ext uri="{FF2B5EF4-FFF2-40B4-BE49-F238E27FC236}">
                <a16:creationId xmlns:a16="http://schemas.microsoft.com/office/drawing/2014/main" id="{E464CE0B-B4AA-BAA5-FD93-87A7B1ABF9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0F660C9E-C0BD-D13A-92A0-CE54F38B1504}"/>
              </a:ext>
            </a:extLst>
          </p:cNvPr>
          <p:cNvGraphicFramePr>
            <a:graphicFrameLocks/>
          </p:cNvGraphicFramePr>
          <p:nvPr>
            <p:extLst>
              <p:ext uri="{D42A27DB-BD31-4B8C-83A1-F6EECF244321}">
                <p14:modId xmlns:p14="http://schemas.microsoft.com/office/powerpoint/2010/main" val="881361162"/>
              </p:ext>
            </p:extLst>
          </p:nvPr>
        </p:nvGraphicFramePr>
        <p:xfrm>
          <a:off x="677333" y="1377308"/>
          <a:ext cx="10801880" cy="5004462"/>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1057675">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Team </a:t>
                      </a:r>
                      <a:r>
                        <a:rPr lang="en-US" sz="1200" b="1" dirty="0">
                          <a:solidFill>
                            <a:srgbClr val="000000"/>
                          </a:solidFill>
                          <a:effectLst/>
                          <a:latin typeface="+mn-lt"/>
                          <a:ea typeface="Times New Roman" panose="02020603050405020304" pitchFamily="18" charset="0"/>
                        </a:rPr>
                        <a:t>does not</a:t>
                      </a:r>
                      <a:r>
                        <a:rPr lang="en-US" sz="1200" dirty="0">
                          <a:solidFill>
                            <a:srgbClr val="000000"/>
                          </a:solidFill>
                          <a:effectLst/>
                          <a:latin typeface="+mn-lt"/>
                          <a:ea typeface="Times New Roman" panose="02020603050405020304" pitchFamily="18" charset="0"/>
                        </a:rPr>
                        <a:t> meet monthly, use regular meeting format/agenda, minutes, defined roles, or a current action plan.</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Team </a:t>
                      </a:r>
                      <a:r>
                        <a:rPr lang="en-US" sz="1200" b="1" dirty="0">
                          <a:solidFill>
                            <a:srgbClr val="000000"/>
                          </a:solidFill>
                          <a:effectLst/>
                          <a:latin typeface="+mn-lt"/>
                          <a:ea typeface="Times New Roman" panose="02020603050405020304" pitchFamily="18" charset="0"/>
                        </a:rPr>
                        <a:t>meets at least monthly</a:t>
                      </a:r>
                      <a:r>
                        <a:rPr lang="en-US" sz="1200" dirty="0">
                          <a:solidFill>
                            <a:srgbClr val="000000"/>
                          </a:solidFill>
                          <a:effectLst/>
                          <a:latin typeface="+mn-lt"/>
                          <a:ea typeface="Times New Roman" panose="02020603050405020304" pitchFamily="18" charset="0"/>
                        </a:rPr>
                        <a:t> and has </a:t>
                      </a:r>
                      <a:r>
                        <a:rPr lang="en-US" sz="1200" b="1" dirty="0">
                          <a:solidFill>
                            <a:srgbClr val="000000"/>
                          </a:solidFill>
                          <a:effectLst/>
                          <a:latin typeface="+mn-lt"/>
                          <a:ea typeface="Times New Roman" panose="02020603050405020304" pitchFamily="18" charset="0"/>
                        </a:rPr>
                        <a:t>at least three but not all six of the procedures listed a-f.</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Team meets at least monthly and has </a:t>
                      </a:r>
                      <a:r>
                        <a:rPr lang="en-US" sz="1200" b="1" dirty="0">
                          <a:solidFill>
                            <a:srgbClr val="000000"/>
                          </a:solidFill>
                          <a:effectLst/>
                          <a:latin typeface="+mn-lt"/>
                          <a:ea typeface="Times New Roman" panose="02020603050405020304" pitchFamily="18" charset="0"/>
                        </a:rPr>
                        <a:t>at least four but not all six of the procedures listed a-f.</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p>
                      <a:pPr marL="0" marR="0">
                        <a:spcBef>
                          <a:spcPts val="0"/>
                        </a:spcBef>
                        <a:spcAft>
                          <a:spcPts val="0"/>
                        </a:spcAft>
                      </a:pPr>
                      <a:r>
                        <a:rPr lang="en-US" sz="1200" b="1" dirty="0">
                          <a:solidFill>
                            <a:srgbClr val="000000"/>
                          </a:solidFill>
                          <a:effectLst/>
                          <a:latin typeface="+mn-lt"/>
                          <a:ea typeface="Times"/>
                        </a:rPr>
                        <a:t>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Team meets at least monthly and has </a:t>
                      </a:r>
                      <a:r>
                        <a:rPr lang="en-US" sz="1200" b="1" dirty="0">
                          <a:solidFill>
                            <a:srgbClr val="000000"/>
                          </a:solidFill>
                          <a:effectLst/>
                          <a:latin typeface="+mn-lt"/>
                          <a:ea typeface="Times New Roman" panose="02020603050405020304" pitchFamily="18" charset="0"/>
                        </a:rPr>
                        <a:t>at least five but not all six</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of the procedures listed a-f, </a:t>
                      </a:r>
                      <a:r>
                        <a:rPr lang="en-US" sz="1200" dirty="0">
                          <a:solidFill>
                            <a:srgbClr val="000000"/>
                          </a:solidFill>
                          <a:effectLst/>
                          <a:latin typeface="+mn-lt"/>
                          <a:ea typeface="Times New Roman" panose="02020603050405020304" pitchFamily="18" charset="0"/>
                        </a:rPr>
                        <a:t>and </a:t>
                      </a:r>
                      <a:r>
                        <a:rPr lang="en-US" sz="1200" b="1" dirty="0">
                          <a:solidFill>
                            <a:srgbClr val="000000"/>
                          </a:solidFill>
                          <a:effectLst/>
                          <a:latin typeface="+mn-lt"/>
                          <a:ea typeface="Times New Roman" panose="02020603050405020304" pitchFamily="18" charset="0"/>
                        </a:rPr>
                        <a:t>either</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g  or h.</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Team meets at least monthly and has </a:t>
                      </a:r>
                      <a:r>
                        <a:rPr lang="en-US" sz="1200" b="1" dirty="0">
                          <a:solidFill>
                            <a:srgbClr val="000000"/>
                          </a:solidFill>
                          <a:effectLst/>
                          <a:latin typeface="+mn-lt"/>
                          <a:ea typeface="Times New Roman" panose="02020603050405020304" pitchFamily="18" charset="0"/>
                        </a:rPr>
                        <a:t>all eight</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of the procedures listed a-h</a:t>
                      </a:r>
                      <a:r>
                        <a:rPr lang="en-US" sz="12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r>
                        <a:rPr lang="en-US" sz="1600" dirty="0"/>
                        <a:t>Team Assessment:</a:t>
                      </a:r>
                    </a:p>
                    <a:p>
                      <a:pPr marL="457200" indent="-457200">
                        <a:spcAft>
                          <a:spcPts val="600"/>
                        </a:spcAft>
                        <a:buFont typeface="Wingdings" panose="05000000000000000000" pitchFamily="2" charset="2"/>
                        <a:buChar char="q"/>
                      </a:pPr>
                      <a:r>
                        <a:rPr lang="en-US" sz="1600" b="0" dirty="0"/>
                        <a:t>Regular, monthly meetings</a:t>
                      </a:r>
                    </a:p>
                    <a:p>
                      <a:pPr marL="457200" indent="-457200">
                        <a:spcAft>
                          <a:spcPts val="600"/>
                        </a:spcAft>
                        <a:buFont typeface="Wingdings" panose="05000000000000000000" pitchFamily="2" charset="2"/>
                        <a:buChar char="q"/>
                      </a:pPr>
                      <a:r>
                        <a:rPr lang="en-US" sz="1600" b="0" dirty="0"/>
                        <a:t>Use of a meeting format/agenda to prompt review of essential tier 1 components</a:t>
                      </a:r>
                    </a:p>
                    <a:p>
                      <a:pPr marL="457200" indent="-457200">
                        <a:spcAft>
                          <a:spcPts val="600"/>
                        </a:spcAft>
                        <a:buFont typeface="Wingdings" panose="05000000000000000000" pitchFamily="2" charset="2"/>
                        <a:buChar char="q"/>
                      </a:pPr>
                      <a:r>
                        <a:rPr lang="en-US" sz="1600" b="0" dirty="0"/>
                        <a:t>Meeting minutes are accessible to all staff</a:t>
                      </a:r>
                    </a:p>
                    <a:p>
                      <a:pPr marL="457200" indent="-457200">
                        <a:spcAft>
                          <a:spcPts val="600"/>
                        </a:spcAft>
                        <a:buFont typeface="Wingdings" panose="05000000000000000000" pitchFamily="2" charset="2"/>
                        <a:buChar char="q"/>
                      </a:pPr>
                      <a:r>
                        <a:rPr lang="en-US" sz="1600" b="0" dirty="0"/>
                        <a:t>Establishment and use of team norms</a:t>
                      </a:r>
                    </a:p>
                    <a:p>
                      <a:pPr marL="457200" indent="-457200">
                        <a:spcAft>
                          <a:spcPts val="600"/>
                        </a:spcAft>
                        <a:buFont typeface="Wingdings" panose="05000000000000000000" pitchFamily="2" charset="2"/>
                        <a:buChar char="q"/>
                      </a:pPr>
                      <a:r>
                        <a:rPr lang="en-US" sz="1600" b="0" dirty="0"/>
                        <a:t>Defined meeting roles</a:t>
                      </a: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lang="en-US" sz="1600" b="0" dirty="0"/>
                        <a:t>Data sharing with advanced tiers</a:t>
                      </a:r>
                    </a:p>
                    <a:p>
                      <a:pPr marL="457200" indent="-457200">
                        <a:spcAft>
                          <a:spcPts val="600"/>
                        </a:spcAft>
                        <a:buFont typeface="Wingdings" panose="05000000000000000000" pitchFamily="2" charset="2"/>
                        <a:buChar char="q"/>
                      </a:pPr>
                      <a:r>
                        <a:rPr lang="en-US" sz="1600" b="0" dirty="0"/>
                        <a:t>Action plan current to the school year</a:t>
                      </a:r>
                    </a:p>
                    <a:p>
                      <a:pPr marL="457200" indent="-457200">
                        <a:spcAft>
                          <a:spcPts val="600"/>
                        </a:spcAft>
                        <a:buFont typeface="Wingdings" panose="05000000000000000000" pitchFamily="2" charset="2"/>
                        <a:buChar char="q"/>
                      </a:pPr>
                      <a:r>
                        <a:rPr lang="en-US" sz="1600" b="0" dirty="0"/>
                        <a:t>Plan for evaluating fidelity of team operating procedures</a:t>
                      </a:r>
                    </a:p>
                    <a:p>
                      <a:pPr marL="457200" indent="-457200">
                        <a:spcAft>
                          <a:spcPts val="600"/>
                        </a:spcAft>
                        <a:buFont typeface="Wingdings" panose="05000000000000000000" pitchFamily="2" charset="2"/>
                        <a:buChar char="q"/>
                      </a:pPr>
                      <a:r>
                        <a:rPr lang="en-US" sz="1600" b="0" dirty="0"/>
                        <a:t>Minutes taken during and disseminated after each meeting</a:t>
                      </a:r>
                    </a:p>
                    <a:p>
                      <a:pPr marL="457200" indent="-457200">
                        <a:buFont typeface="Wingdings" panose="05000000000000000000" pitchFamily="2" charset="2"/>
                        <a:buChar char="q"/>
                      </a:pPr>
                      <a:r>
                        <a:rPr lang="en-US" sz="1600" b="0" dirty="0"/>
                        <a:t>Plan for monitoring participation of all team members.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8" action="ppaction://hlinksldjump"/>
            <a:extLst>
              <a:ext uri="{FF2B5EF4-FFF2-40B4-BE49-F238E27FC236}">
                <a16:creationId xmlns:a16="http://schemas.microsoft.com/office/drawing/2014/main" id="{FA95FC5C-51BE-5D1A-BFCA-EE26CC21193D}"/>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5" name="Slide 21">
            <a:hlinkClick r:id="" action="ppaction://media"/>
            <a:extLst>
              <a:ext uri="{FF2B5EF4-FFF2-40B4-BE49-F238E27FC236}">
                <a16:creationId xmlns:a16="http://schemas.microsoft.com/office/drawing/2014/main" id="{D3467B65-1008-3F5D-8DCF-E06FE76411A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01368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689" fill="hold"/>
                                        <p:tgtEl>
                                          <p:spTgt spid="5"/>
                                        </p:tgtEl>
                                      </p:cBhvr>
                                    </p:cmd>
                                  </p:childTnLst>
                                </p:cTn>
                              </p:par>
                            </p:childTnLst>
                          </p:cTn>
                        </p:par>
                      </p:childTnLst>
                    </p:cTn>
                  </p:par>
                </p:childTnLst>
              </p:cTn>
              <p:nextCondLst>
                <p:cond evt="onClick" delay="0">
                  <p:tgtEl>
                    <p:spTgt spid="5"/>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0352A-5EDC-B7C2-5D62-4E55A622C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0ACAB-9B0C-7CBB-997E-013ABC1496A7}"/>
              </a:ext>
            </a:extLst>
          </p:cNvPr>
          <p:cNvSpPr>
            <a:spLocks noGrp="1"/>
          </p:cNvSpPr>
          <p:nvPr>
            <p:ph type="title"/>
          </p:nvPr>
        </p:nvSpPr>
        <p:spPr/>
        <p:txBody>
          <a:bodyPr/>
          <a:lstStyle/>
          <a:p>
            <a:r>
              <a:rPr lang="en-US" dirty="0"/>
              <a:t>1.3 Schoolwide Expectations</a:t>
            </a:r>
          </a:p>
        </p:txBody>
      </p:sp>
      <p:graphicFrame>
        <p:nvGraphicFramePr>
          <p:cNvPr id="4" name="Content Placeholder 3">
            <a:extLst>
              <a:ext uri="{FF2B5EF4-FFF2-40B4-BE49-F238E27FC236}">
                <a16:creationId xmlns:a16="http://schemas.microsoft.com/office/drawing/2014/main" id="{32850799-8684-EBB6-7507-2B6DBF6AEBA5}"/>
              </a:ext>
            </a:extLst>
          </p:cNvPr>
          <p:cNvGraphicFramePr>
            <a:graphicFrameLocks noGrp="1"/>
          </p:cNvGraphicFramePr>
          <p:nvPr>
            <p:ph idx="1"/>
            <p:extLst>
              <p:ext uri="{D42A27DB-BD31-4B8C-83A1-F6EECF244321}">
                <p14:modId xmlns:p14="http://schemas.microsoft.com/office/powerpoint/2010/main" val="1092527196"/>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The school has established a set of five or fewer positively stated schoolwide SEB expectations or values that are (a) aligned to the school vision for climate and culture (item 1.11), (b) posted accessibly (e.g., in at least the two most common home languages, developmentally appropriate) around the school, (c) defined in a schoolwide teaching matrix with specific examples by setting and routine, (d) known by staff, (e) aligned to SEB standards or curriculum.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dirty="0"/>
                        <a:t>TFI walkthrough tool</a:t>
                      </a:r>
                    </a:p>
                    <a:p>
                      <a:r>
                        <a:rPr lang="en-US" dirty="0"/>
                        <a:t>SEB standards/ Matrix alignment grid</a:t>
                      </a:r>
                    </a:p>
                    <a:p>
                      <a:r>
                        <a:rPr lang="en-US" dirty="0"/>
                        <a:t>Staff handbook</a:t>
                      </a:r>
                    </a:p>
                    <a:p>
                      <a:r>
                        <a:rPr lang="en-US" dirty="0"/>
                        <a:t>Student handbook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4412DFF0-1C25-E9FA-BAC7-8D944016F012}"/>
              </a:ext>
            </a:extLst>
          </p:cNvPr>
          <p:cNvSpPr/>
          <p:nvPr/>
        </p:nvSpPr>
        <p:spPr>
          <a:xfrm>
            <a:off x="3419455" y="1379517"/>
            <a:ext cx="5353090" cy="284641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Having school-wide, positively stated social-emotional-behavioral (SEB) expectations promotes a positive and equitable social culture.</a:t>
            </a:r>
          </a:p>
          <a:p>
            <a:pPr algn="ctr"/>
            <a:r>
              <a:rPr lang="en-US" b="1" dirty="0">
                <a:solidFill>
                  <a:schemeClr val="tx1"/>
                </a:solidFill>
              </a:rPr>
              <a:t> </a:t>
            </a:r>
            <a:endParaRPr lang="en-US" dirty="0">
              <a:solidFill>
                <a:schemeClr val="tx1"/>
              </a:solidFill>
            </a:endParaRPr>
          </a:p>
          <a:p>
            <a:pPr algn="ctr"/>
            <a:endParaRPr lang="en-US" b="1" dirty="0">
              <a:solidFill>
                <a:schemeClr val="tx1"/>
              </a:solidFill>
            </a:endParaRPr>
          </a:p>
        </p:txBody>
      </p:sp>
      <p:pic>
        <p:nvPicPr>
          <p:cNvPr id="3" name="Picture 2" descr="A close-up of a form&#10;&#10;Description automatically generated">
            <a:extLst>
              <a:ext uri="{FF2B5EF4-FFF2-40B4-BE49-F238E27FC236}">
                <a16:creationId xmlns:a16="http://schemas.microsoft.com/office/drawing/2014/main" id="{DE6296EA-B843-D3B2-7CF2-B64FAF1DBF18}"/>
              </a:ext>
            </a:extLst>
          </p:cNvPr>
          <p:cNvPicPr>
            <a:picLocks noChangeAspect="1"/>
          </p:cNvPicPr>
          <p:nvPr/>
        </p:nvPicPr>
        <p:blipFill>
          <a:blip r:embed="rId5"/>
          <a:stretch>
            <a:fillRect/>
          </a:stretch>
        </p:blipFill>
        <p:spPr>
          <a:xfrm rot="607799">
            <a:off x="9701443" y="3437093"/>
            <a:ext cx="1567305" cy="1953934"/>
          </a:xfrm>
          <a:prstGeom prst="rect">
            <a:avLst/>
          </a:prstGeom>
          <a:ln>
            <a:solidFill>
              <a:schemeClr val="tx1"/>
            </a:solidFill>
          </a:ln>
        </p:spPr>
      </p:pic>
      <p:sp>
        <p:nvSpPr>
          <p:cNvPr id="7" name="Rounded Rectangle 4">
            <a:hlinkClick r:id="rId6" action="ppaction://hlinksldjump"/>
            <a:extLst>
              <a:ext uri="{FF2B5EF4-FFF2-40B4-BE49-F238E27FC236}">
                <a16:creationId xmlns:a16="http://schemas.microsoft.com/office/drawing/2014/main" id="{38CE0AF6-E185-8C0B-EB7B-6B46FDE14211}"/>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pic>
        <p:nvPicPr>
          <p:cNvPr id="8" name="Slide 22">
            <a:hlinkClick r:id="" action="ppaction://media"/>
            <a:extLst>
              <a:ext uri="{FF2B5EF4-FFF2-40B4-BE49-F238E27FC236}">
                <a16:creationId xmlns:a16="http://schemas.microsoft.com/office/drawing/2014/main" id="{C68BD189-95B1-A330-E1CF-B7F681AE2F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78704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211"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TFI Walkthrough: Appendix A</a:t>
            </a:r>
          </a:p>
        </p:txBody>
      </p:sp>
      <p:pic>
        <p:nvPicPr>
          <p:cNvPr id="8" name="Picture 7" descr="A close-up of a form&#10;&#10;Description automatically generated">
            <a:extLst>
              <a:ext uri="{FF2B5EF4-FFF2-40B4-BE49-F238E27FC236}">
                <a16:creationId xmlns:a16="http://schemas.microsoft.com/office/drawing/2014/main" id="{B0CF7C90-BAA6-0169-D541-E9C98F6F1FCA}"/>
              </a:ext>
            </a:extLst>
          </p:cNvPr>
          <p:cNvPicPr>
            <a:picLocks noChangeAspect="1"/>
          </p:cNvPicPr>
          <p:nvPr/>
        </p:nvPicPr>
        <p:blipFill>
          <a:blip r:embed="rId5"/>
          <a:stretch>
            <a:fillRect/>
          </a:stretch>
        </p:blipFill>
        <p:spPr>
          <a:xfrm>
            <a:off x="1241566" y="1227592"/>
            <a:ext cx="4390242" cy="5473246"/>
          </a:xfrm>
          <a:prstGeom prst="rect">
            <a:avLst/>
          </a:prstGeom>
          <a:ln>
            <a:solidFill>
              <a:schemeClr val="tx1"/>
            </a:solidFill>
          </a:ln>
        </p:spPr>
      </p:pic>
      <p:pic>
        <p:nvPicPr>
          <p:cNvPr id="10" name="Picture 9" descr="A close-up of a test&#10;&#10;Description automatically generated">
            <a:extLst>
              <a:ext uri="{FF2B5EF4-FFF2-40B4-BE49-F238E27FC236}">
                <a16:creationId xmlns:a16="http://schemas.microsoft.com/office/drawing/2014/main" id="{3B191D3D-E726-74FC-61BD-D7D139267C3C}"/>
              </a:ext>
            </a:extLst>
          </p:cNvPr>
          <p:cNvPicPr>
            <a:picLocks noChangeAspect="1"/>
          </p:cNvPicPr>
          <p:nvPr/>
        </p:nvPicPr>
        <p:blipFill>
          <a:blip r:embed="rId6"/>
          <a:stretch>
            <a:fillRect/>
          </a:stretch>
        </p:blipFill>
        <p:spPr>
          <a:xfrm>
            <a:off x="6354754" y="1227591"/>
            <a:ext cx="4595680" cy="5473247"/>
          </a:xfrm>
          <a:prstGeom prst="rect">
            <a:avLst/>
          </a:prstGeom>
          <a:ln>
            <a:solidFill>
              <a:schemeClr val="tx1"/>
            </a:solidFill>
          </a:ln>
        </p:spPr>
      </p:pic>
      <p:sp>
        <p:nvSpPr>
          <p:cNvPr id="4" name="Rounded Rectangle 4">
            <a:hlinkClick r:id="rId7" action="ppaction://hlinksldjump"/>
            <a:extLst>
              <a:ext uri="{FF2B5EF4-FFF2-40B4-BE49-F238E27FC236}">
                <a16:creationId xmlns:a16="http://schemas.microsoft.com/office/drawing/2014/main" id="{4621C698-3E7C-C363-5CF5-5896660267C1}"/>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7" action="ppaction://hlinksldjump"/>
              </a:rPr>
              <a:t>Back to ALL ITEMS</a:t>
            </a:r>
            <a:r>
              <a:rPr lang="en-US" sz="1400" b="1" dirty="0">
                <a:solidFill>
                  <a:schemeClr val="tx1"/>
                </a:solidFill>
              </a:rPr>
              <a:t> </a:t>
            </a:r>
          </a:p>
        </p:txBody>
      </p:sp>
      <p:pic>
        <p:nvPicPr>
          <p:cNvPr id="5" name="Slide 23">
            <a:hlinkClick r:id="" action="ppaction://media"/>
            <a:extLst>
              <a:ext uri="{FF2B5EF4-FFF2-40B4-BE49-F238E27FC236}">
                <a16:creationId xmlns:a16="http://schemas.microsoft.com/office/drawing/2014/main" id="{4CDE8232-1434-7740-FC01-F02FC48965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75729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2927B-A92E-4E3A-A718-B18FC7411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910D3-8E8F-9901-A7AD-C5E688A99A36}"/>
              </a:ext>
            </a:extLst>
          </p:cNvPr>
          <p:cNvSpPr>
            <a:spLocks noGrp="1"/>
          </p:cNvSpPr>
          <p:nvPr>
            <p:ph type="title"/>
          </p:nvPr>
        </p:nvSpPr>
        <p:spPr/>
        <p:txBody>
          <a:bodyPr>
            <a:normAutofit/>
          </a:bodyPr>
          <a:lstStyle/>
          <a:p>
            <a:r>
              <a:rPr lang="en-US" dirty="0"/>
              <a:t>1.3 Schoolwide Expectations</a:t>
            </a:r>
          </a:p>
        </p:txBody>
      </p:sp>
      <p:pic>
        <p:nvPicPr>
          <p:cNvPr id="7" name="Recorded Sound">
            <a:hlinkClick r:id="" action="ppaction://media"/>
            <a:extLst>
              <a:ext uri="{FF2B5EF4-FFF2-40B4-BE49-F238E27FC236}">
                <a16:creationId xmlns:a16="http://schemas.microsoft.com/office/drawing/2014/main" id="{33A30925-7373-95FB-1024-F417E462FE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596BA12B-F67D-1446-191C-90BA91D11981}"/>
              </a:ext>
            </a:extLst>
          </p:cNvPr>
          <p:cNvGraphicFramePr>
            <a:graphicFrameLocks/>
          </p:cNvGraphicFramePr>
          <p:nvPr>
            <p:extLst>
              <p:ext uri="{D42A27DB-BD31-4B8C-83A1-F6EECF244321}">
                <p14:modId xmlns:p14="http://schemas.microsoft.com/office/powerpoint/2010/main" val="3609948476"/>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Schoolwide expectations </a:t>
                      </a:r>
                      <a:r>
                        <a:rPr lang="en-US" sz="1200" b="1">
                          <a:solidFill>
                            <a:srgbClr val="000000"/>
                          </a:solidFill>
                          <a:effectLst/>
                          <a:latin typeface="+mn-lt"/>
                          <a:ea typeface="Times New Roman" panose="02020603050405020304" pitchFamily="18" charset="0"/>
                        </a:rPr>
                        <a:t>have not</a:t>
                      </a:r>
                      <a:r>
                        <a:rPr lang="en-US" sz="1200">
                          <a:solidFill>
                            <a:srgbClr val="000000"/>
                          </a:solidFill>
                          <a:effectLst/>
                          <a:latin typeface="+mn-lt"/>
                          <a:ea typeface="Times New Roman" panose="02020603050405020304" pitchFamily="18" charset="0"/>
                        </a:rPr>
                        <a:t> been identified, are not all positive, or are more than five in number.</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a:rPr>
                        <a:t>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Five or fewer positive schoolwide expectations exist </a:t>
                      </a:r>
                      <a:r>
                        <a:rPr lang="en-US" sz="1200">
                          <a:solidFill>
                            <a:srgbClr val="000000"/>
                          </a:solidFill>
                          <a:effectLst/>
                          <a:latin typeface="+mn-lt"/>
                          <a:ea typeface="Times New Roman" panose="02020603050405020304" pitchFamily="18" charset="0"/>
                        </a:rPr>
                        <a:t>but may not be aligned with the school vision, accessibly posted, identified for specific settings and routines (i.e., teaching matrix), or known by staff.</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Five or fewer positive schoolwide expectations exist, </a:t>
                      </a:r>
                      <a:r>
                        <a:rPr lang="en-US" sz="1200" b="1">
                          <a:solidFill>
                            <a:srgbClr val="000000"/>
                          </a:solidFill>
                          <a:effectLst/>
                          <a:latin typeface="+mn-lt"/>
                          <a:ea typeface="Times New Roman" panose="02020603050405020304" pitchFamily="18" charset="0"/>
                        </a:rPr>
                        <a:t>are aligned with the school vision, accessibly posted, and identified for specific settings and routines</a:t>
                      </a:r>
                      <a:r>
                        <a:rPr lang="en-US" sz="1200">
                          <a:solidFill>
                            <a:srgbClr val="000000"/>
                          </a:solidFill>
                          <a:effectLst/>
                          <a:latin typeface="+mn-lt"/>
                          <a:ea typeface="Times New Roman" panose="02020603050405020304" pitchFamily="18" charset="0"/>
                        </a:rPr>
                        <a:t> (i.e., teaching matrix), </a:t>
                      </a:r>
                      <a:r>
                        <a:rPr lang="en-US" sz="1200" b="1">
                          <a:solidFill>
                            <a:srgbClr val="000000"/>
                          </a:solidFill>
                          <a:effectLst/>
                          <a:latin typeface="+mn-lt"/>
                          <a:ea typeface="Times New Roman" panose="02020603050405020304" pitchFamily="18" charset="0"/>
                        </a:rPr>
                        <a:t>and</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at least 80% of staff</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can list at least 67% of the expectations.</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Five or fewer positive schoolwide expectations exist, are aligned with the school vision, accessibly posted, identified for specific settings and routines (i.e., teaching matrix), </a:t>
                      </a:r>
                      <a:r>
                        <a:rPr lang="en-US" sz="1200" b="1" dirty="0">
                          <a:solidFill>
                            <a:srgbClr val="000000"/>
                          </a:solidFill>
                          <a:effectLst/>
                          <a:latin typeface="+mn-lt"/>
                          <a:ea typeface="Times New Roman" panose="02020603050405020304" pitchFamily="18" charset="0"/>
                        </a:rPr>
                        <a:t>and at least 90% of staff can list all of the expectations</a:t>
                      </a:r>
                      <a:r>
                        <a:rPr lang="en-US" sz="1200" dirty="0">
                          <a:solidFill>
                            <a:srgbClr val="000000"/>
                          </a:solidFill>
                          <a:effectLst/>
                          <a:latin typeface="+mn-lt"/>
                          <a:ea typeface="Times New Roman" panose="02020603050405020304" pitchFamily="18" charset="0"/>
                        </a:rPr>
                        <a:t>.</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Five or fewer positive schoolwide expectations exist that are aligned with the school vision, accessibly posted, identified for specific settings and routines (i.e., teaching matrix), and at least 90% of staff can list all of the expectations, </a:t>
                      </a:r>
                      <a:r>
                        <a:rPr lang="en-US" sz="1200" b="1" dirty="0">
                          <a:solidFill>
                            <a:srgbClr val="000000"/>
                          </a:solidFill>
                          <a:effectLst/>
                          <a:latin typeface="+mn-lt"/>
                          <a:ea typeface="Times New Roman" panose="02020603050405020304" pitchFamily="18" charset="0"/>
                        </a:rPr>
                        <a:t>and SEB curriculum or standards are clearly aligned to the schoolwide expectations and explicit within teaching matrix.</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Reflective questions to focus the conversation:</a:t>
                      </a:r>
                    </a:p>
                    <a:p>
                      <a:pPr marL="457200" indent="-457200">
                        <a:spcAft>
                          <a:spcPts val="0"/>
                        </a:spcAft>
                        <a:buFont typeface="Wingdings" panose="05000000000000000000" pitchFamily="2" charset="2"/>
                        <a:buChar char="q"/>
                      </a:pPr>
                      <a:r>
                        <a:rPr lang="en-US" dirty="0"/>
                        <a:t>Has the team identified five or fewer behavioral expectations?</a:t>
                      </a:r>
                    </a:p>
                    <a:p>
                      <a:pPr marL="457200" indent="-457200">
                        <a:spcAft>
                          <a:spcPts val="0"/>
                        </a:spcAft>
                        <a:buFont typeface="Wingdings" panose="05000000000000000000" pitchFamily="2" charset="2"/>
                        <a:buChar char="q"/>
                      </a:pPr>
                      <a:r>
                        <a:rPr lang="en-US" dirty="0"/>
                        <a:t>Do they include examples by location/setting?</a:t>
                      </a:r>
                    </a:p>
                    <a:p>
                      <a:pPr marL="457200" indent="-457200">
                        <a:buFont typeface="Wingdings" panose="05000000000000000000" pitchFamily="2" charset="2"/>
                        <a:buChar char="q"/>
                      </a:pPr>
                      <a:r>
                        <a:rPr lang="en-US" dirty="0"/>
                        <a:t>Are they publicly posted throughout the school and in the two most common home languages?</a:t>
                      </a:r>
                    </a:p>
                    <a:p>
                      <a:pPr marL="457200" indent="-457200">
                        <a:buFont typeface="Wingdings" panose="05000000000000000000" pitchFamily="2" charset="2"/>
                        <a:buChar char="q"/>
                      </a:pPr>
                      <a:r>
                        <a:rPr lang="en-US" dirty="0"/>
                        <a:t>Are staff familiar with the expectations?</a:t>
                      </a:r>
                    </a:p>
                    <a:p>
                      <a:pPr marL="457200" indent="-457200">
                        <a:buFont typeface="Wingdings" panose="05000000000000000000" pitchFamily="2" charset="2"/>
                        <a:buChar char="q"/>
                      </a:pPr>
                      <a:r>
                        <a:rPr lang="en-US" dirty="0"/>
                        <a:t>Is the SEB curriculum aligned with the expectations?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8" action="ppaction://hlinksldjump"/>
            <a:extLst>
              <a:ext uri="{FF2B5EF4-FFF2-40B4-BE49-F238E27FC236}">
                <a16:creationId xmlns:a16="http://schemas.microsoft.com/office/drawing/2014/main" id="{C3D2877F-624A-9A5B-E058-748DCACA7113}"/>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5" name="Slide 24">
            <a:hlinkClick r:id="" action="ppaction://media"/>
            <a:extLst>
              <a:ext uri="{FF2B5EF4-FFF2-40B4-BE49-F238E27FC236}">
                <a16:creationId xmlns:a16="http://schemas.microsoft.com/office/drawing/2014/main" id="{4777A962-B29F-7ED9-2498-659034AE5F8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35533"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5458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9326" fill="hold"/>
                                        <p:tgtEl>
                                          <p:spTgt spid="5"/>
                                        </p:tgtEl>
                                      </p:cBhvr>
                                    </p:cmd>
                                  </p:childTnLst>
                                </p:cTn>
                              </p:par>
                            </p:childTnLst>
                          </p:cTn>
                        </p:par>
                      </p:childTnLst>
                    </p:cTn>
                  </p:par>
                </p:childTnLst>
              </p:cTn>
              <p:nextCondLst>
                <p:cond evt="onClick" delay="0">
                  <p:tgtEl>
                    <p:spTgt spid="5"/>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A29E2-3732-A5F3-5ADE-AE078BB5F6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CA1904-E1F5-6A89-7CBB-52CBA69C0DB4}"/>
              </a:ext>
            </a:extLst>
          </p:cNvPr>
          <p:cNvSpPr>
            <a:spLocks noGrp="1"/>
          </p:cNvSpPr>
          <p:nvPr>
            <p:ph type="title"/>
          </p:nvPr>
        </p:nvSpPr>
        <p:spPr/>
        <p:txBody>
          <a:bodyPr/>
          <a:lstStyle/>
          <a:p>
            <a:r>
              <a:rPr lang="en-US" dirty="0"/>
              <a:t>1.4 Teaching Expectations</a:t>
            </a:r>
          </a:p>
        </p:txBody>
      </p:sp>
      <p:graphicFrame>
        <p:nvGraphicFramePr>
          <p:cNvPr id="4" name="Content Placeholder 3">
            <a:extLst>
              <a:ext uri="{FF2B5EF4-FFF2-40B4-BE49-F238E27FC236}">
                <a16:creationId xmlns:a16="http://schemas.microsoft.com/office/drawing/2014/main" id="{814ED5D5-02FC-823F-885D-149E3C491A7E}"/>
              </a:ext>
            </a:extLst>
          </p:cNvPr>
          <p:cNvGraphicFramePr>
            <a:graphicFrameLocks noGrp="1"/>
          </p:cNvGraphicFramePr>
          <p:nvPr>
            <p:ph idx="1"/>
            <p:extLst>
              <p:ext uri="{D42A27DB-BD31-4B8C-83A1-F6EECF244321}">
                <p14:modId xmlns:p14="http://schemas.microsoft.com/office/powerpoint/2010/main" val="236965051"/>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2000" kern="1200" dirty="0">
                          <a:solidFill>
                            <a:schemeClr val="dk1"/>
                          </a:solidFill>
                          <a:effectLst/>
                          <a:latin typeface="+mn-lt"/>
                          <a:ea typeface="+mn-ea"/>
                          <a:cs typeface="+mn-cs"/>
                        </a:rPr>
                        <a:t>Educators explicitly teach expectations through the established examples and routines reflected in the teaching matrix and integrate active supervision and prompting, reviewing, and reinforcing expectations within existing SEB or academic instruction.</a:t>
                      </a:r>
                      <a:r>
                        <a:rPr lang="en-US" sz="2000" dirty="0">
                          <a:effectLst/>
                        </a:rPr>
                        <a:t> </a:t>
                      </a:r>
                      <a:endParaRPr lang="en-US" sz="20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000" b="0" dirty="0"/>
                        <a:t>Possible Data Sources</a:t>
                      </a:r>
                    </a:p>
                  </a:txBody>
                  <a:tcPr/>
                </a:tc>
                <a:tc>
                  <a:txBody>
                    <a:bodyPr/>
                    <a:lstStyle/>
                    <a:p>
                      <a:r>
                        <a:rPr lang="en-US" dirty="0"/>
                        <a:t>TFI walkthrough tool</a:t>
                      </a:r>
                    </a:p>
                    <a:p>
                      <a:r>
                        <a:rPr lang="en-US" dirty="0"/>
                        <a:t>Lesson plans </a:t>
                      </a:r>
                    </a:p>
                    <a:p>
                      <a:r>
                        <a:rPr lang="en-US" dirty="0"/>
                        <a:t>Professional development calendar</a:t>
                      </a:r>
                    </a:p>
                  </a:txBody>
                  <a:tcPr/>
                </a:tc>
                <a:extLst>
                  <a:ext uri="{0D108BD9-81ED-4DB2-BD59-A6C34878D82A}">
                    <a16:rowId xmlns:a16="http://schemas.microsoft.com/office/drawing/2014/main" val="2594366273"/>
                  </a:ext>
                </a:extLst>
              </a:tr>
            </a:tbl>
          </a:graphicData>
        </a:graphic>
      </p:graphicFrame>
      <p:sp>
        <p:nvSpPr>
          <p:cNvPr id="6" name="Rounded Rectangle 5">
            <a:extLst>
              <a:ext uri="{FF2B5EF4-FFF2-40B4-BE49-F238E27FC236}">
                <a16:creationId xmlns:a16="http://schemas.microsoft.com/office/drawing/2014/main" id="{40538573-957B-CD3A-09F5-AE45AC3B39BA}"/>
              </a:ext>
            </a:extLst>
          </p:cNvPr>
          <p:cNvSpPr/>
          <p:nvPr/>
        </p:nvSpPr>
        <p:spPr>
          <a:xfrm>
            <a:off x="3334265" y="2477530"/>
            <a:ext cx="5523470" cy="190294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Main Idea:</a:t>
            </a:r>
          </a:p>
          <a:p>
            <a:pPr algn="ctr"/>
            <a:r>
              <a:rPr lang="en-US" sz="2400" dirty="0">
                <a:solidFill>
                  <a:schemeClr val="tx1"/>
                </a:solidFill>
              </a:rPr>
              <a:t>Teaching expected behaviors is critical in establishing a positive school culture.</a:t>
            </a:r>
          </a:p>
        </p:txBody>
      </p:sp>
      <p:pic>
        <p:nvPicPr>
          <p:cNvPr id="3" name="Picture 2" descr="A close-up of a form&#10;&#10;Description automatically generated">
            <a:extLst>
              <a:ext uri="{FF2B5EF4-FFF2-40B4-BE49-F238E27FC236}">
                <a16:creationId xmlns:a16="http://schemas.microsoft.com/office/drawing/2014/main" id="{CE98986E-2633-CA5E-5D01-6D94968BAF5A}"/>
              </a:ext>
            </a:extLst>
          </p:cNvPr>
          <p:cNvPicPr>
            <a:picLocks noChangeAspect="1"/>
          </p:cNvPicPr>
          <p:nvPr/>
        </p:nvPicPr>
        <p:blipFill>
          <a:blip r:embed="rId5"/>
          <a:stretch>
            <a:fillRect/>
          </a:stretch>
        </p:blipFill>
        <p:spPr>
          <a:xfrm rot="607799">
            <a:off x="9500428" y="2801375"/>
            <a:ext cx="1907243" cy="2377730"/>
          </a:xfrm>
          <a:prstGeom prst="rect">
            <a:avLst/>
          </a:prstGeom>
          <a:ln>
            <a:solidFill>
              <a:schemeClr val="tx1"/>
            </a:solidFill>
          </a:ln>
        </p:spPr>
      </p:pic>
      <p:sp>
        <p:nvSpPr>
          <p:cNvPr id="7" name="Rounded Rectangle 4">
            <a:hlinkClick r:id="rId6" action="ppaction://hlinksldjump"/>
            <a:extLst>
              <a:ext uri="{FF2B5EF4-FFF2-40B4-BE49-F238E27FC236}">
                <a16:creationId xmlns:a16="http://schemas.microsoft.com/office/drawing/2014/main" id="{BE9DE982-909D-084B-E20A-E58ACF4680FF}"/>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pic>
        <p:nvPicPr>
          <p:cNvPr id="8" name="Slide 25">
            <a:hlinkClick r:id="" action="ppaction://media"/>
            <a:extLst>
              <a:ext uri="{FF2B5EF4-FFF2-40B4-BE49-F238E27FC236}">
                <a16:creationId xmlns:a16="http://schemas.microsoft.com/office/drawing/2014/main" id="{7E09C2E0-51E9-4E4C-51ED-415414646B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8476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501"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12935-6097-7C87-6546-845FD50B0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94365-FACF-E7B4-C132-62B72D0D698D}"/>
              </a:ext>
            </a:extLst>
          </p:cNvPr>
          <p:cNvSpPr>
            <a:spLocks noGrp="1"/>
          </p:cNvSpPr>
          <p:nvPr>
            <p:ph type="title"/>
          </p:nvPr>
        </p:nvSpPr>
        <p:spPr/>
        <p:txBody>
          <a:bodyPr/>
          <a:lstStyle/>
          <a:p>
            <a:r>
              <a:rPr lang="en-US" dirty="0"/>
              <a:t>1.4 Teaching Expectations</a:t>
            </a:r>
          </a:p>
        </p:txBody>
      </p:sp>
      <p:pic>
        <p:nvPicPr>
          <p:cNvPr id="7" name="Recorded Sound">
            <a:hlinkClick r:id="" action="ppaction://media"/>
            <a:extLst>
              <a:ext uri="{FF2B5EF4-FFF2-40B4-BE49-F238E27FC236}">
                <a16:creationId xmlns:a16="http://schemas.microsoft.com/office/drawing/2014/main" id="{FEB0B8C3-E2C8-F591-524D-1BDFE4868D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1BEF449C-8252-4321-5BA8-9C67E038E6DD}"/>
              </a:ext>
            </a:extLst>
          </p:cNvPr>
          <p:cNvGraphicFramePr>
            <a:graphicFrameLocks/>
          </p:cNvGraphicFramePr>
          <p:nvPr>
            <p:extLst>
              <p:ext uri="{D42A27DB-BD31-4B8C-83A1-F6EECF244321}">
                <p14:modId xmlns:p14="http://schemas.microsoft.com/office/powerpoint/2010/main" val="2209605120"/>
              </p:ext>
            </p:extLst>
          </p:nvPr>
        </p:nvGraphicFramePr>
        <p:xfrm>
          <a:off x="243068" y="1217651"/>
          <a:ext cx="11771455" cy="5036374"/>
        </p:xfrm>
        <a:graphic>
          <a:graphicData uri="http://schemas.openxmlformats.org/drawingml/2006/table">
            <a:tbl>
              <a:tblPr firstRow="1" bandRow="1">
                <a:tableStyleId>{7DF18680-E054-41AD-8BC1-D1AEF772440D}</a:tableStyleId>
              </a:tblPr>
              <a:tblGrid>
                <a:gridCol w="1724880">
                  <a:extLst>
                    <a:ext uri="{9D8B030D-6E8A-4147-A177-3AD203B41FA5}">
                      <a16:colId xmlns:a16="http://schemas.microsoft.com/office/drawing/2014/main" val="3936969952"/>
                    </a:ext>
                  </a:extLst>
                </a:gridCol>
                <a:gridCol w="1958009">
                  <a:extLst>
                    <a:ext uri="{9D8B030D-6E8A-4147-A177-3AD203B41FA5}">
                      <a16:colId xmlns:a16="http://schemas.microsoft.com/office/drawing/2014/main" val="1320994650"/>
                    </a:ext>
                  </a:extLst>
                </a:gridCol>
                <a:gridCol w="2126973">
                  <a:extLst>
                    <a:ext uri="{9D8B030D-6E8A-4147-A177-3AD203B41FA5}">
                      <a16:colId xmlns:a16="http://schemas.microsoft.com/office/drawing/2014/main" val="2791826052"/>
                    </a:ext>
                  </a:extLst>
                </a:gridCol>
                <a:gridCol w="2892287">
                  <a:extLst>
                    <a:ext uri="{9D8B030D-6E8A-4147-A177-3AD203B41FA5}">
                      <a16:colId xmlns:a16="http://schemas.microsoft.com/office/drawing/2014/main" val="2509091742"/>
                    </a:ext>
                  </a:extLst>
                </a:gridCol>
                <a:gridCol w="306930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dirty="0">
                          <a:solidFill>
                            <a:srgbClr val="000000"/>
                          </a:solidFill>
                          <a:effectLst/>
                          <a:latin typeface="+mj-lt"/>
                          <a:ea typeface="Times New Roman" panose="02020603050405020304" pitchFamily="18" charset="0"/>
                        </a:rPr>
                        <a:t>Schoolwide expectations </a:t>
                      </a:r>
                      <a:r>
                        <a:rPr lang="en-US" sz="1200" b="0" dirty="0">
                          <a:solidFill>
                            <a:srgbClr val="000000"/>
                          </a:solidFill>
                          <a:effectLst/>
                          <a:latin typeface="+mj-lt"/>
                          <a:ea typeface="Times New Roman" panose="02020603050405020304" pitchFamily="18" charset="0"/>
                        </a:rPr>
                        <a:t>are not </a:t>
                      </a:r>
                      <a:r>
                        <a:rPr lang="en-US" sz="1200" dirty="0">
                          <a:solidFill>
                            <a:srgbClr val="000000"/>
                          </a:solidFill>
                          <a:effectLst/>
                          <a:latin typeface="+mj-lt"/>
                          <a:ea typeface="Times New Roman" panose="02020603050405020304" pitchFamily="18" charset="0"/>
                        </a:rPr>
                        <a:t>taught.</a:t>
                      </a:r>
                      <a:endParaRPr lang="en-US" sz="1200" dirty="0">
                        <a:effectLst/>
                        <a:latin typeface="+mj-lt"/>
                        <a:ea typeface="Times New Roman" panose="02020603050405020304" pitchFamily="18" charset="0"/>
                      </a:endParaRPr>
                    </a:p>
                    <a:p>
                      <a:pPr marL="0" marR="0">
                        <a:spcBef>
                          <a:spcPts val="0"/>
                        </a:spcBef>
                        <a:spcAft>
                          <a:spcPts val="0"/>
                        </a:spcAft>
                      </a:pPr>
                      <a:r>
                        <a:rPr lang="en-US" sz="1200" dirty="0">
                          <a:solidFill>
                            <a:srgbClr val="000000"/>
                          </a:solidFill>
                          <a:effectLst/>
                          <a:latin typeface="+mj-lt"/>
                          <a:ea typeface="Times"/>
                        </a:rPr>
                        <a:t> </a:t>
                      </a:r>
                      <a:endParaRPr lang="en-US" sz="12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j-lt"/>
                          <a:ea typeface="Times New Roman" panose="02020603050405020304" pitchFamily="18" charset="0"/>
                        </a:rPr>
                        <a:t>Schoolwide expectations are </a:t>
                      </a:r>
                      <a:r>
                        <a:rPr lang="en-US" sz="1200" b="1" dirty="0">
                          <a:solidFill>
                            <a:srgbClr val="000000"/>
                          </a:solidFill>
                          <a:effectLst/>
                          <a:latin typeface="+mj-lt"/>
                          <a:ea typeface="Times New Roman" panose="02020603050405020304" pitchFamily="18" charset="0"/>
                        </a:rPr>
                        <a:t>taught informally or inconsistently.</a:t>
                      </a:r>
                      <a:endParaRPr lang="en-US" sz="12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a:solidFill>
                            <a:srgbClr val="000000"/>
                          </a:solidFill>
                          <a:effectLst/>
                          <a:latin typeface="+mj-lt"/>
                          <a:ea typeface="Times New Roman" panose="02020603050405020304" pitchFamily="18" charset="0"/>
                        </a:rPr>
                        <a:t>A written process for scheduled delivery of lesson plans </a:t>
                      </a:r>
                      <a:r>
                        <a:rPr lang="en-US" sz="1200">
                          <a:solidFill>
                            <a:srgbClr val="000000"/>
                          </a:solidFill>
                          <a:effectLst/>
                          <a:latin typeface="+mj-lt"/>
                          <a:ea typeface="Times New Roman" panose="02020603050405020304" pitchFamily="18" charset="0"/>
                        </a:rPr>
                        <a:t>is used to directly teach, practice, actively supervise, and prompt academic/SEB competencies and routines </a:t>
                      </a:r>
                      <a:r>
                        <a:rPr lang="en-US" sz="1200" b="1">
                          <a:solidFill>
                            <a:srgbClr val="000000"/>
                          </a:solidFill>
                          <a:effectLst/>
                          <a:latin typeface="+mj-lt"/>
                          <a:ea typeface="Times New Roman" panose="02020603050405020304" pitchFamily="18" charset="0"/>
                        </a:rPr>
                        <a:t>as defined in the schoolwide teaching matrix across</a:t>
                      </a:r>
                      <a:r>
                        <a:rPr lang="en-US" sz="1200">
                          <a:solidFill>
                            <a:srgbClr val="000000"/>
                          </a:solidFill>
                          <a:effectLst/>
                          <a:latin typeface="+mj-lt"/>
                          <a:ea typeface="Times New Roman" panose="02020603050405020304" pitchFamily="18" charset="0"/>
                        </a:rPr>
                        <a:t> </a:t>
                      </a:r>
                      <a:r>
                        <a:rPr lang="en-US" sz="1200" b="1">
                          <a:solidFill>
                            <a:srgbClr val="000000"/>
                          </a:solidFill>
                          <a:effectLst/>
                          <a:latin typeface="+mj-lt"/>
                          <a:ea typeface="Times New Roman" panose="02020603050405020304" pitchFamily="18" charset="0"/>
                        </a:rPr>
                        <a:t>all settings</a:t>
                      </a:r>
                      <a:r>
                        <a:rPr lang="en-US" sz="1200">
                          <a:solidFill>
                            <a:srgbClr val="000000"/>
                          </a:solidFill>
                          <a:effectLst/>
                          <a:latin typeface="+mj-lt"/>
                          <a:ea typeface="Times New Roman" panose="02020603050405020304" pitchFamily="18" charset="0"/>
                        </a:rPr>
                        <a:t>, </a:t>
                      </a:r>
                      <a:r>
                        <a:rPr lang="en-US" sz="1200" b="1">
                          <a:solidFill>
                            <a:srgbClr val="000000"/>
                          </a:solidFill>
                          <a:effectLst/>
                          <a:latin typeface="+mj-lt"/>
                          <a:ea typeface="Times New Roman" panose="02020603050405020304" pitchFamily="18" charset="0"/>
                        </a:rPr>
                        <a:t>and</a:t>
                      </a:r>
                      <a:r>
                        <a:rPr lang="en-US" sz="1200">
                          <a:solidFill>
                            <a:srgbClr val="000000"/>
                          </a:solidFill>
                          <a:effectLst/>
                          <a:latin typeface="+mj-lt"/>
                          <a:ea typeface="Times New Roman" panose="02020603050405020304" pitchFamily="18" charset="0"/>
                        </a:rPr>
                        <a:t> </a:t>
                      </a:r>
                      <a:r>
                        <a:rPr lang="en-US" sz="1200" b="1">
                          <a:solidFill>
                            <a:srgbClr val="000000"/>
                          </a:solidFill>
                          <a:effectLst/>
                          <a:latin typeface="+mj-lt"/>
                          <a:ea typeface="Times New Roman" panose="02020603050405020304" pitchFamily="18" charset="0"/>
                        </a:rPr>
                        <a:t>at least 80% of students</a:t>
                      </a:r>
                      <a:r>
                        <a:rPr lang="en-US" sz="1200">
                          <a:solidFill>
                            <a:srgbClr val="000000"/>
                          </a:solidFill>
                          <a:effectLst/>
                          <a:latin typeface="+mj-lt"/>
                          <a:ea typeface="Times New Roman" panose="02020603050405020304" pitchFamily="18" charset="0"/>
                        </a:rPr>
                        <a:t> can list at least 100% of the expectations </a:t>
                      </a:r>
                      <a:r>
                        <a:rPr lang="en-US" sz="1200" b="1">
                          <a:solidFill>
                            <a:srgbClr val="000000"/>
                          </a:solidFill>
                          <a:effectLst/>
                          <a:latin typeface="+mj-lt"/>
                          <a:ea typeface="Times New Roman" panose="02020603050405020304" pitchFamily="18" charset="0"/>
                        </a:rPr>
                        <a:t>and give an example</a:t>
                      </a:r>
                      <a:r>
                        <a:rPr lang="en-US" sz="1200">
                          <a:solidFill>
                            <a:srgbClr val="000000"/>
                          </a:solidFill>
                          <a:effectLst/>
                          <a:latin typeface="+mj-lt"/>
                          <a:ea typeface="Times New Roman" panose="02020603050405020304" pitchFamily="18" charset="0"/>
                        </a:rPr>
                        <a:t> of at least one expectation within a particular setting or routine. </a:t>
                      </a:r>
                      <a:endParaRPr lang="en-US" sz="120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j-lt"/>
                          <a:ea typeface="Times New Roman" panose="02020603050405020304" pitchFamily="18" charset="0"/>
                        </a:rPr>
                        <a:t>A written process for scheduled delivery of  lesson plans is used to directly teach, practice,  actively supervise and prompt, academic/SEB competencies and routines as defined in the schoolwide teaching matrix across all settings, at least 80% of students can list at least all of the expectations and give an example of at least one expectation within a particular setting or routine, </a:t>
                      </a:r>
                      <a:r>
                        <a:rPr lang="en-US" sz="1200" b="1" dirty="0">
                          <a:solidFill>
                            <a:srgbClr val="000000"/>
                          </a:solidFill>
                          <a:effectLst/>
                          <a:latin typeface="+mj-lt"/>
                          <a:ea typeface="Times New Roman" panose="02020603050405020304" pitchFamily="18" charset="0"/>
                        </a:rPr>
                        <a:t>and</a:t>
                      </a:r>
                      <a:r>
                        <a:rPr lang="en-US" sz="1200" dirty="0">
                          <a:solidFill>
                            <a:srgbClr val="000000"/>
                          </a:solidFill>
                          <a:effectLst/>
                          <a:latin typeface="+mj-lt"/>
                          <a:ea typeface="Times New Roman" panose="02020603050405020304" pitchFamily="18" charset="0"/>
                        </a:rPr>
                        <a:t> </a:t>
                      </a:r>
                      <a:r>
                        <a:rPr lang="en-US" sz="1200" b="1" dirty="0">
                          <a:solidFill>
                            <a:srgbClr val="000000"/>
                          </a:solidFill>
                          <a:effectLst/>
                          <a:latin typeface="+mj-lt"/>
                          <a:ea typeface="Times New Roman" panose="02020603050405020304" pitchFamily="18" charset="0"/>
                        </a:rPr>
                        <a:t>at least 50% of educators</a:t>
                      </a:r>
                      <a:r>
                        <a:rPr lang="en-US" sz="1200" dirty="0">
                          <a:solidFill>
                            <a:srgbClr val="000000"/>
                          </a:solidFill>
                          <a:effectLst/>
                          <a:latin typeface="+mj-lt"/>
                          <a:ea typeface="Times New Roman" panose="02020603050405020304" pitchFamily="18" charset="0"/>
                        </a:rPr>
                        <a:t> </a:t>
                      </a:r>
                      <a:r>
                        <a:rPr lang="en-US" sz="1200" b="1" dirty="0">
                          <a:solidFill>
                            <a:srgbClr val="000000"/>
                          </a:solidFill>
                          <a:effectLst/>
                          <a:latin typeface="+mj-lt"/>
                          <a:ea typeface="Times New Roman" panose="02020603050405020304" pitchFamily="18" charset="0"/>
                        </a:rPr>
                        <a:t>can give an example of how schoolwide expectations are monitored, prompted, reviewed, or reinforced within SEB or academic instruction.</a:t>
                      </a:r>
                      <a:endParaRPr lang="en-US" sz="12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j-lt"/>
                          <a:ea typeface="Times New Roman" panose="02020603050405020304" pitchFamily="18" charset="0"/>
                        </a:rPr>
                        <a:t>A written process for scheduled delivery of  lesson plans is used to directly teach, practice, actively supervise and prompt, academic/SEB competencies and routines as defined in the schoolwide teaching matrix across all settings, at least 80% of students can list all of the expectations and give an example of at least one expectation within a particular setting or routine, </a:t>
                      </a:r>
                      <a:r>
                        <a:rPr lang="en-US" sz="1200" b="1" dirty="0">
                          <a:solidFill>
                            <a:srgbClr val="000000"/>
                          </a:solidFill>
                          <a:effectLst/>
                          <a:latin typeface="+mj-lt"/>
                          <a:ea typeface="Times New Roman" panose="02020603050405020304" pitchFamily="18" charset="0"/>
                        </a:rPr>
                        <a:t>and</a:t>
                      </a:r>
                      <a:r>
                        <a:rPr lang="en-US" sz="1200" dirty="0">
                          <a:solidFill>
                            <a:srgbClr val="000000"/>
                          </a:solidFill>
                          <a:effectLst/>
                          <a:latin typeface="+mj-lt"/>
                          <a:ea typeface="Times New Roman" panose="02020603050405020304" pitchFamily="18" charset="0"/>
                        </a:rPr>
                        <a:t> </a:t>
                      </a:r>
                      <a:r>
                        <a:rPr lang="en-US" sz="1200" b="1" dirty="0">
                          <a:solidFill>
                            <a:srgbClr val="000000"/>
                          </a:solidFill>
                          <a:effectLst/>
                          <a:latin typeface="+mj-lt"/>
                          <a:ea typeface="Times New Roman" panose="02020603050405020304" pitchFamily="18" charset="0"/>
                        </a:rPr>
                        <a:t>at least 80% of educators</a:t>
                      </a:r>
                      <a:r>
                        <a:rPr lang="en-US" sz="1200" dirty="0">
                          <a:solidFill>
                            <a:srgbClr val="000000"/>
                          </a:solidFill>
                          <a:effectLst/>
                          <a:latin typeface="+mj-lt"/>
                          <a:ea typeface="Times New Roman" panose="02020603050405020304" pitchFamily="18" charset="0"/>
                        </a:rPr>
                        <a:t> can give an example of how schoolwide expectations are monitored, prompted, reviewed, or reinforced within SEB or academic instruction.</a:t>
                      </a:r>
                      <a:endParaRPr lang="en-US" sz="12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Reflective questions to focus the conversation:</a:t>
                      </a:r>
                    </a:p>
                    <a:p>
                      <a:pPr marL="457200" indent="-457200">
                        <a:spcAft>
                          <a:spcPts val="600"/>
                        </a:spcAft>
                        <a:buFont typeface="Wingdings" panose="05000000000000000000" pitchFamily="2" charset="2"/>
                        <a:buChar char="q"/>
                      </a:pPr>
                      <a:r>
                        <a:rPr lang="en-US" dirty="0"/>
                        <a:t>Are regularly scheduled times identified for teaching expectations at least once per school year?</a:t>
                      </a:r>
                    </a:p>
                    <a:p>
                      <a:pPr marL="457200" indent="-457200">
                        <a:spcAft>
                          <a:spcPts val="600"/>
                        </a:spcAft>
                        <a:buFont typeface="Wingdings" panose="05000000000000000000" pitchFamily="2" charset="2"/>
                        <a:buChar char="q"/>
                      </a:pPr>
                      <a:r>
                        <a:rPr lang="en-US" dirty="0"/>
                        <a:t>Is there a documented teaching schedule?</a:t>
                      </a:r>
                    </a:p>
                    <a:p>
                      <a:pPr marL="457200" indent="-457200">
                        <a:buFont typeface="Wingdings" panose="05000000000000000000" pitchFamily="2" charset="2"/>
                        <a:buChar char="q"/>
                      </a:pPr>
                      <a:r>
                        <a:rPr lang="en-US" dirty="0"/>
                        <a:t>Are the behavioral expectations taught to all students across all school settings (e.g., cafeteria, hallways, classrooms, etc.)?</a:t>
                      </a:r>
                    </a:p>
                    <a:p>
                      <a:pPr marL="457200" indent="-457200">
                        <a:buFont typeface="Wingdings" panose="05000000000000000000" pitchFamily="2" charset="2"/>
                        <a:buChar char="q"/>
                      </a:pPr>
                      <a:r>
                        <a:rPr lang="en-US" dirty="0"/>
                        <a:t>Are students fluent in the schoolwide expectations?</a:t>
                      </a:r>
                    </a:p>
                    <a:p>
                      <a:pPr marL="457200" indent="-457200">
                        <a:buFont typeface="Wingdings" panose="05000000000000000000" pitchFamily="2" charset="2"/>
                        <a:buChar char="q"/>
                      </a:pPr>
                      <a:r>
                        <a:rPr lang="en-US" dirty="0"/>
                        <a:t>Are the adults fluent in the system for teaching, promoting, and reinforcing schoolwide expectations?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8" action="ppaction://hlinksldjump"/>
            <a:extLst>
              <a:ext uri="{FF2B5EF4-FFF2-40B4-BE49-F238E27FC236}">
                <a16:creationId xmlns:a16="http://schemas.microsoft.com/office/drawing/2014/main" id="{AD9BADA5-3737-8C73-6BE5-28664C5EEE3B}"/>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5" name="Slide 26">
            <a:hlinkClick r:id="" action="ppaction://media"/>
            <a:extLst>
              <a:ext uri="{FF2B5EF4-FFF2-40B4-BE49-F238E27FC236}">
                <a16:creationId xmlns:a16="http://schemas.microsoft.com/office/drawing/2014/main" id="{9A425384-9DD7-8CE5-8955-C3587D1F7FF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78810" y="5624605"/>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686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2722" fill="hold"/>
                                        <p:tgtEl>
                                          <p:spTgt spid="5"/>
                                        </p:tgtEl>
                                      </p:cBhvr>
                                    </p:cmd>
                                  </p:childTnLst>
                                </p:cTn>
                              </p:par>
                            </p:childTnLst>
                          </p:cTn>
                        </p:par>
                      </p:childTnLst>
                    </p:cTn>
                  </p:par>
                </p:childTnLst>
              </p:cTn>
              <p:nextCondLst>
                <p:cond evt="onClick" delay="0">
                  <p:tgtEl>
                    <p:spTgt spid="5"/>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A9EBA-6C1D-F101-F1FD-467036298C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50275-4560-A1C2-CFB0-99D85E110FC4}"/>
              </a:ext>
            </a:extLst>
          </p:cNvPr>
          <p:cNvSpPr>
            <a:spLocks noGrp="1"/>
          </p:cNvSpPr>
          <p:nvPr>
            <p:ph type="title"/>
          </p:nvPr>
        </p:nvSpPr>
        <p:spPr>
          <a:xfrm>
            <a:off x="253092" y="14515"/>
            <a:ext cx="9805307" cy="942974"/>
          </a:xfrm>
        </p:spPr>
        <p:txBody>
          <a:bodyPr>
            <a:normAutofit/>
          </a:bodyPr>
          <a:lstStyle/>
          <a:p>
            <a:r>
              <a:rPr lang="en-US" dirty="0"/>
              <a:t>1.5 Schoolwide Acknowledgement</a:t>
            </a:r>
          </a:p>
        </p:txBody>
      </p:sp>
      <p:graphicFrame>
        <p:nvGraphicFramePr>
          <p:cNvPr id="4" name="Content Placeholder 3">
            <a:extLst>
              <a:ext uri="{FF2B5EF4-FFF2-40B4-BE49-F238E27FC236}">
                <a16:creationId xmlns:a16="http://schemas.microsoft.com/office/drawing/2014/main" id="{A9E0FB19-8AF0-75BB-88D2-5D054410DEC0}"/>
              </a:ext>
            </a:extLst>
          </p:cNvPr>
          <p:cNvGraphicFramePr>
            <a:graphicFrameLocks noGrp="1"/>
          </p:cNvGraphicFramePr>
          <p:nvPr>
            <p:ph idx="1"/>
            <p:extLst>
              <p:ext uri="{D42A27DB-BD31-4B8C-83A1-F6EECF244321}">
                <p14:modId xmlns:p14="http://schemas.microsoft.com/office/powerpoint/2010/main" val="113045543"/>
              </p:ext>
            </p:extLst>
          </p:nvPr>
        </p:nvGraphicFramePr>
        <p:xfrm>
          <a:off x="1006892" y="1134898"/>
          <a:ext cx="10515600" cy="3819493"/>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Practices</a:t>
                      </a:r>
                    </a:p>
                  </a:txBody>
                  <a:tcPr anchor="ctr"/>
                </a:tc>
                <a:tc hMerge="1">
                  <a:txBody>
                    <a:bodyPr/>
                    <a:lstStyle/>
                    <a:p>
                      <a:endParaRPr lang="en-US"/>
                    </a:p>
                  </a:txBody>
                  <a:tcPr/>
                </a:tc>
                <a:extLst>
                  <a:ext uri="{0D108BD9-81ED-4DB2-BD59-A6C34878D82A}">
                    <a16:rowId xmlns:a16="http://schemas.microsoft.com/office/drawing/2014/main" val="3910577661"/>
                  </a:ext>
                </a:extLst>
              </a:tr>
              <a:tr h="1978416">
                <a:tc gridSpan="2">
                  <a:txBody>
                    <a:bodyPr/>
                    <a:lstStyle/>
                    <a:p>
                      <a:r>
                        <a:rPr lang="en-US" sz="1800" kern="1200" dirty="0">
                          <a:solidFill>
                            <a:schemeClr val="dk1"/>
                          </a:solidFill>
                          <a:effectLst/>
                          <a:latin typeface="+mn-lt"/>
                          <a:ea typeface="+mn-ea"/>
                          <a:cs typeface="+mn-cs"/>
                        </a:rPr>
                        <a:t>Educators consistently and equitably implement a written process for delivering behavior-specific praise that is (a) linked to schoolwide expectations, (b) used across settings, (c) documented (e.g., electronically tracked, count of tokens) and (d) differentiated to meet students’ needs to acknowledge students’ academic and SEB skills in a manner valued by students.</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dirty="0"/>
                        <a:t>TFI walkthrough tool</a:t>
                      </a:r>
                    </a:p>
                    <a:p>
                      <a:r>
                        <a:rPr lang="en-US" dirty="0"/>
                        <a:t>School handbook or documentation of acknowledgement system</a:t>
                      </a:r>
                    </a:p>
                    <a:p>
                      <a:r>
                        <a:rPr lang="en-US" dirty="0"/>
                        <a:t>Data on staff acknowledgement (e.g., feedback collected via Be+ app, count of positive/praise tickets)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D8431DD0-79B3-1438-B88C-025CB59B19C8}"/>
              </a:ext>
            </a:extLst>
          </p:cNvPr>
          <p:cNvSpPr/>
          <p:nvPr/>
        </p:nvSpPr>
        <p:spPr>
          <a:xfrm>
            <a:off x="2256117" y="1706429"/>
            <a:ext cx="7679765" cy="342537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Students will sustain positive behavior only if there are regular strategies for continuous re-teaching and reinforcement of contextually appropriate behavior. </a:t>
            </a:r>
          </a:p>
          <a:p>
            <a:pPr algn="ctr"/>
            <a:r>
              <a:rPr lang="en-US" sz="2800" dirty="0">
                <a:solidFill>
                  <a:schemeClr val="tx1"/>
                </a:solidFill>
              </a:rPr>
              <a:t>Formal systems prompt teachers/staff to provide positive feedback.</a:t>
            </a:r>
          </a:p>
          <a:p>
            <a:pPr algn="ctr"/>
            <a:endParaRPr lang="en-US" b="1" dirty="0">
              <a:solidFill>
                <a:schemeClr val="tx1"/>
              </a:solidFill>
            </a:endParaRPr>
          </a:p>
          <a:p>
            <a:pPr algn="ctr"/>
            <a:r>
              <a:rPr lang="en-US" b="1" dirty="0">
                <a:solidFill>
                  <a:schemeClr val="tx1"/>
                </a:solidFill>
              </a:rPr>
              <a:t> </a:t>
            </a:r>
          </a:p>
          <a:p>
            <a:pPr algn="ctr"/>
            <a:endParaRPr lang="en-US" dirty="0">
              <a:solidFill>
                <a:schemeClr val="tx1"/>
              </a:solidFill>
            </a:endParaRPr>
          </a:p>
        </p:txBody>
      </p:sp>
      <p:pic>
        <p:nvPicPr>
          <p:cNvPr id="3" name="Picture 2" descr="A close-up of a form&#10;&#10;Description automatically generated">
            <a:extLst>
              <a:ext uri="{FF2B5EF4-FFF2-40B4-BE49-F238E27FC236}">
                <a16:creationId xmlns:a16="http://schemas.microsoft.com/office/drawing/2014/main" id="{36708B74-14D7-1DE8-86DB-1580F1947BB3}"/>
              </a:ext>
            </a:extLst>
          </p:cNvPr>
          <p:cNvPicPr>
            <a:picLocks noChangeAspect="1"/>
          </p:cNvPicPr>
          <p:nvPr/>
        </p:nvPicPr>
        <p:blipFill>
          <a:blip r:embed="rId5"/>
          <a:stretch>
            <a:fillRect/>
          </a:stretch>
        </p:blipFill>
        <p:spPr>
          <a:xfrm rot="607799">
            <a:off x="9695954" y="4619760"/>
            <a:ext cx="1169106" cy="1457506"/>
          </a:xfrm>
          <a:prstGeom prst="rect">
            <a:avLst/>
          </a:prstGeom>
          <a:ln>
            <a:solidFill>
              <a:schemeClr val="tx1"/>
            </a:solidFill>
          </a:ln>
        </p:spPr>
      </p:pic>
      <p:sp>
        <p:nvSpPr>
          <p:cNvPr id="7" name="Rounded Rectangle 4">
            <a:hlinkClick r:id="rId6" action="ppaction://hlinksldjump"/>
            <a:extLst>
              <a:ext uri="{FF2B5EF4-FFF2-40B4-BE49-F238E27FC236}">
                <a16:creationId xmlns:a16="http://schemas.microsoft.com/office/drawing/2014/main" id="{961B2DE4-5105-79F6-F85F-2CC023C06FC7}"/>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pic>
        <p:nvPicPr>
          <p:cNvPr id="8" name="Slide 27">
            <a:hlinkClick r:id="" action="ppaction://media"/>
            <a:extLst>
              <a:ext uri="{FF2B5EF4-FFF2-40B4-BE49-F238E27FC236}">
                <a16:creationId xmlns:a16="http://schemas.microsoft.com/office/drawing/2014/main" id="{0FD25EA3-09CA-7F51-775F-D3FEA355F4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8811"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03671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306"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A3FD7-4308-11C0-C0D0-125E0B941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5AC56-AA50-C9BC-6047-96DF9BE1FC7F}"/>
              </a:ext>
            </a:extLst>
          </p:cNvPr>
          <p:cNvSpPr>
            <a:spLocks noGrp="1"/>
          </p:cNvSpPr>
          <p:nvPr>
            <p:ph type="title"/>
          </p:nvPr>
        </p:nvSpPr>
        <p:spPr/>
        <p:txBody>
          <a:bodyPr>
            <a:normAutofit/>
          </a:bodyPr>
          <a:lstStyle/>
          <a:p>
            <a:r>
              <a:rPr lang="en-US" dirty="0"/>
              <a:t>1.5 Schoolwide Acknowledgement</a:t>
            </a:r>
          </a:p>
        </p:txBody>
      </p:sp>
      <p:pic>
        <p:nvPicPr>
          <p:cNvPr id="7" name="Recorded Sound">
            <a:hlinkClick r:id="" action="ppaction://media"/>
            <a:extLst>
              <a:ext uri="{FF2B5EF4-FFF2-40B4-BE49-F238E27FC236}">
                <a16:creationId xmlns:a16="http://schemas.microsoft.com/office/drawing/2014/main" id="{B93EB523-E60B-E6CC-ECC5-380BC1E740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77BBC2A4-2DE9-9BAB-4D2A-1281160AFD7A}"/>
              </a:ext>
            </a:extLst>
          </p:cNvPr>
          <p:cNvGraphicFramePr>
            <a:graphicFrameLocks/>
          </p:cNvGraphicFramePr>
          <p:nvPr>
            <p:extLst>
              <p:ext uri="{D42A27DB-BD31-4B8C-83A1-F6EECF244321}">
                <p14:modId xmlns:p14="http://schemas.microsoft.com/office/powerpoint/2010/main" val="1506282159"/>
              </p:ext>
            </p:extLst>
          </p:nvPr>
        </p:nvGraphicFramePr>
        <p:xfrm>
          <a:off x="677333" y="1377308"/>
          <a:ext cx="10801880" cy="531069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No written process</a:t>
                      </a:r>
                      <a:r>
                        <a:rPr lang="en-US" sz="1200">
                          <a:solidFill>
                            <a:srgbClr val="000000"/>
                          </a:solidFill>
                          <a:effectLst/>
                          <a:latin typeface="+mn-lt"/>
                          <a:ea typeface="Times New Roman" panose="02020603050405020304" pitchFamily="18" charset="0"/>
                        </a:rPr>
                        <a:t> for acknowledging students is used; very few (&lt;20%) educators consistently and equitably acknowledge students, OR very few (&lt;20%) students experience acknowledgement in a manner they value.</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dirty="0">
                          <a:solidFill>
                            <a:srgbClr val="000000"/>
                          </a:solidFill>
                          <a:effectLst/>
                          <a:latin typeface="+mn-lt"/>
                          <a:ea typeface="Times New Roman" panose="02020603050405020304" pitchFamily="18" charset="0"/>
                        </a:rPr>
                        <a:t>A written process for delivering acknowledgement with at least two of the four features a-d is used</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and</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few (20-40%) educators</a:t>
                      </a:r>
                      <a:r>
                        <a:rPr lang="en-US" sz="1200" dirty="0">
                          <a:solidFill>
                            <a:srgbClr val="000000"/>
                          </a:solidFill>
                          <a:effectLst/>
                          <a:latin typeface="+mn-lt"/>
                          <a:ea typeface="Times New Roman" panose="02020603050405020304" pitchFamily="18" charset="0"/>
                        </a:rPr>
                        <a:t> consistently and equitably acknowledge students, </a:t>
                      </a:r>
                      <a:r>
                        <a:rPr lang="en-US" sz="1200" b="1" dirty="0">
                          <a:solidFill>
                            <a:srgbClr val="000000"/>
                          </a:solidFill>
                          <a:effectLst/>
                          <a:latin typeface="+mn-lt"/>
                          <a:ea typeface="Times New Roman" panose="02020603050405020304" pitchFamily="18" charset="0"/>
                        </a:rPr>
                        <a:t>or</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few (20-40%) students</a:t>
                      </a:r>
                      <a:r>
                        <a:rPr lang="en-US" sz="1200" dirty="0">
                          <a:solidFill>
                            <a:srgbClr val="000000"/>
                          </a:solidFill>
                          <a:effectLst/>
                          <a:latin typeface="+mn-lt"/>
                          <a:ea typeface="Times New Roman" panose="02020603050405020304" pitchFamily="18" charset="0"/>
                        </a:rPr>
                        <a:t> experience acknowledgement in a manner they value.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A written process for delivering acknowledgement with </a:t>
                      </a:r>
                      <a:r>
                        <a:rPr lang="en-US" sz="1200" b="1" dirty="0">
                          <a:solidFill>
                            <a:srgbClr val="000000"/>
                          </a:solidFill>
                          <a:effectLst/>
                          <a:latin typeface="+mn-lt"/>
                          <a:ea typeface="Times New Roman" panose="02020603050405020304" pitchFamily="18" charset="0"/>
                        </a:rPr>
                        <a:t>all four features</a:t>
                      </a:r>
                      <a:r>
                        <a:rPr lang="en-US" sz="1200" dirty="0">
                          <a:solidFill>
                            <a:srgbClr val="000000"/>
                          </a:solidFill>
                          <a:effectLst/>
                          <a:latin typeface="+mn-lt"/>
                          <a:ea typeface="Times New Roman" panose="02020603050405020304" pitchFamily="18" charset="0"/>
                        </a:rPr>
                        <a:t> a-d is used </a:t>
                      </a:r>
                      <a:r>
                        <a:rPr lang="en-US" sz="1200" b="1" dirty="0">
                          <a:solidFill>
                            <a:srgbClr val="000000"/>
                          </a:solidFill>
                          <a:effectLst/>
                          <a:latin typeface="+mn-lt"/>
                          <a:ea typeface="Times New Roman" panose="02020603050405020304" pitchFamily="18" charset="0"/>
                        </a:rPr>
                        <a:t>and some (40-60%) educators</a:t>
                      </a:r>
                      <a:r>
                        <a:rPr lang="en-US" sz="1200" dirty="0">
                          <a:solidFill>
                            <a:srgbClr val="000000"/>
                          </a:solidFill>
                          <a:effectLst/>
                          <a:latin typeface="+mn-lt"/>
                          <a:ea typeface="Times New Roman" panose="02020603050405020304" pitchFamily="18" charset="0"/>
                        </a:rPr>
                        <a:t> consistently and equitably acknowledge students, </a:t>
                      </a:r>
                      <a:r>
                        <a:rPr lang="en-US" sz="1200" b="1" dirty="0">
                          <a:solidFill>
                            <a:srgbClr val="000000"/>
                          </a:solidFill>
                          <a:effectLst/>
                          <a:latin typeface="+mn-lt"/>
                          <a:ea typeface="Times New Roman" panose="02020603050405020304" pitchFamily="18" charset="0"/>
                        </a:rPr>
                        <a:t>or some (40-60%) students</a:t>
                      </a:r>
                      <a:r>
                        <a:rPr lang="en-US" sz="1200" dirty="0">
                          <a:solidFill>
                            <a:srgbClr val="000000"/>
                          </a:solidFill>
                          <a:effectLst/>
                          <a:latin typeface="+mn-lt"/>
                          <a:ea typeface="Times New Roman" panose="02020603050405020304" pitchFamily="18" charset="0"/>
                        </a:rPr>
                        <a:t> experience acknowledgement in a manner they value.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A written process for delivering acknowledgement with all 4 features a-d is used </a:t>
                      </a:r>
                      <a:r>
                        <a:rPr lang="en-US" sz="1200" b="1">
                          <a:solidFill>
                            <a:srgbClr val="000000"/>
                          </a:solidFill>
                          <a:effectLst/>
                          <a:latin typeface="+mn-lt"/>
                          <a:ea typeface="Times New Roman" panose="02020603050405020304" pitchFamily="18" charset="0"/>
                        </a:rPr>
                        <a:t>and most (60-80%) educators</a:t>
                      </a:r>
                      <a:r>
                        <a:rPr lang="en-US" sz="1200">
                          <a:solidFill>
                            <a:srgbClr val="000000"/>
                          </a:solidFill>
                          <a:effectLst/>
                          <a:latin typeface="+mn-lt"/>
                          <a:ea typeface="Times New Roman" panose="02020603050405020304" pitchFamily="18" charset="0"/>
                        </a:rPr>
                        <a:t> consistently and equitably acknowledge students, </a:t>
                      </a:r>
                      <a:r>
                        <a:rPr lang="en-US" sz="1200" b="1">
                          <a:solidFill>
                            <a:srgbClr val="000000"/>
                          </a:solidFill>
                          <a:effectLst/>
                          <a:latin typeface="+mn-lt"/>
                          <a:ea typeface="Times New Roman" panose="02020603050405020304" pitchFamily="18" charset="0"/>
                        </a:rPr>
                        <a:t>or most (60-80%) students</a:t>
                      </a:r>
                      <a:r>
                        <a:rPr lang="en-US" sz="1200">
                          <a:solidFill>
                            <a:srgbClr val="000000"/>
                          </a:solidFill>
                          <a:effectLst/>
                          <a:latin typeface="+mn-lt"/>
                          <a:ea typeface="Times New Roman" panose="02020603050405020304" pitchFamily="18" charset="0"/>
                        </a:rPr>
                        <a:t> experience acknowledgement in a manner they value.</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A written process for delivering acknowledgement with all 4 features a-d is used and </a:t>
                      </a:r>
                      <a:r>
                        <a:rPr lang="en-US" sz="1200" b="1" dirty="0">
                          <a:solidFill>
                            <a:srgbClr val="000000"/>
                          </a:solidFill>
                          <a:effectLst/>
                          <a:latin typeface="+mn-lt"/>
                          <a:ea typeface="Times New Roman" panose="02020603050405020304" pitchFamily="18" charset="0"/>
                        </a:rPr>
                        <a:t>almost all (&gt;80%) educators</a:t>
                      </a:r>
                      <a:r>
                        <a:rPr lang="en-US" sz="1200" dirty="0">
                          <a:solidFill>
                            <a:srgbClr val="000000"/>
                          </a:solidFill>
                          <a:effectLst/>
                          <a:latin typeface="+mn-lt"/>
                          <a:ea typeface="Times New Roman" panose="02020603050405020304" pitchFamily="18" charset="0"/>
                        </a:rPr>
                        <a:t> consistently and equitably acknowledge students, </a:t>
                      </a:r>
                      <a:r>
                        <a:rPr lang="en-US" sz="1200" b="1" dirty="0">
                          <a:solidFill>
                            <a:srgbClr val="000000"/>
                          </a:solidFill>
                          <a:effectLst/>
                          <a:latin typeface="+mn-lt"/>
                          <a:ea typeface="Times New Roman" panose="02020603050405020304" pitchFamily="18" charset="0"/>
                        </a:rPr>
                        <a:t>and almost all (&gt;80%) students</a:t>
                      </a:r>
                      <a:r>
                        <a:rPr lang="en-US" sz="1200" dirty="0">
                          <a:solidFill>
                            <a:srgbClr val="000000"/>
                          </a:solidFill>
                          <a:effectLst/>
                          <a:latin typeface="+mn-lt"/>
                          <a:ea typeface="Times New Roman" panose="02020603050405020304" pitchFamily="18" charset="0"/>
                        </a:rPr>
                        <a:t> experience acknowledgement in a manner they value. </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indent="-342900">
                        <a:spcAft>
                          <a:spcPts val="600"/>
                        </a:spcAft>
                        <a:buFont typeface="Wingdings" panose="05000000000000000000" pitchFamily="2" charset="2"/>
                        <a:buChar char="q"/>
                      </a:pPr>
                      <a:r>
                        <a:rPr lang="en-US" sz="2400" b="0" dirty="0"/>
                        <a:t>Are the acknowledgements linked to the school-wide expectations?</a:t>
                      </a:r>
                    </a:p>
                    <a:p>
                      <a:pPr marL="342900" indent="-342900">
                        <a:spcAft>
                          <a:spcPts val="600"/>
                        </a:spcAft>
                        <a:buFont typeface="Wingdings" panose="05000000000000000000" pitchFamily="2" charset="2"/>
                        <a:buChar char="q"/>
                      </a:pPr>
                      <a:r>
                        <a:rPr lang="en-US" sz="2400" b="0" dirty="0"/>
                        <a:t>Are they distributed across all school settings?</a:t>
                      </a:r>
                    </a:p>
                    <a:p>
                      <a:pPr marL="342900" indent="-342900">
                        <a:buFont typeface="Wingdings" panose="05000000000000000000" pitchFamily="2" charset="2"/>
                        <a:buChar char="q"/>
                      </a:pPr>
                      <a:r>
                        <a:rPr lang="en-US" sz="2400" b="0" dirty="0"/>
                        <a:t>When interviewed, do 80% or more of staff provide and 80% or more of students receive frequent acknowledgement?</a:t>
                      </a:r>
                    </a:p>
                    <a:p>
                      <a:pPr marL="342900" indent="-342900">
                        <a:buFont typeface="Wingdings" panose="05000000000000000000" pitchFamily="2" charset="2"/>
                        <a:buChar char="q"/>
                      </a:pPr>
                      <a:r>
                        <a:rPr lang="en-US" sz="2400" b="0" dirty="0"/>
                        <a:t>Do students value how they are acknowledged?</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8" action="ppaction://hlinksldjump"/>
            <a:extLst>
              <a:ext uri="{FF2B5EF4-FFF2-40B4-BE49-F238E27FC236}">
                <a16:creationId xmlns:a16="http://schemas.microsoft.com/office/drawing/2014/main" id="{CBA22052-01DF-0FEB-69CB-4ECD864B3B30}"/>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5" name="Slide 28">
            <a:hlinkClick r:id="" action="ppaction://media"/>
            <a:extLst>
              <a:ext uri="{FF2B5EF4-FFF2-40B4-BE49-F238E27FC236}">
                <a16:creationId xmlns:a16="http://schemas.microsoft.com/office/drawing/2014/main" id="{E374AEB1-8943-D79C-E584-5CD2C334CDE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2485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6866" fill="hold"/>
                                        <p:tgtEl>
                                          <p:spTgt spid="5"/>
                                        </p:tgtEl>
                                      </p:cBhvr>
                                    </p:cmd>
                                  </p:childTnLst>
                                </p:cTn>
                              </p:par>
                            </p:childTnLst>
                          </p:cTn>
                        </p:par>
                      </p:childTnLst>
                    </p:cTn>
                  </p:par>
                </p:childTnLst>
              </p:cTn>
              <p:nextCondLst>
                <p:cond evt="onClick" delay="0">
                  <p:tgtEl>
                    <p:spTgt spid="5"/>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2B8F0-5A33-66FD-7073-F4495925F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20E33C-8F69-F605-254C-036EC46BC901}"/>
              </a:ext>
            </a:extLst>
          </p:cNvPr>
          <p:cNvSpPr>
            <a:spLocks noGrp="1"/>
          </p:cNvSpPr>
          <p:nvPr>
            <p:ph type="title"/>
          </p:nvPr>
        </p:nvSpPr>
        <p:spPr>
          <a:xfrm>
            <a:off x="311150" y="1"/>
            <a:ext cx="11008142" cy="942974"/>
          </a:xfrm>
        </p:spPr>
        <p:txBody>
          <a:bodyPr>
            <a:normAutofit/>
          </a:bodyPr>
          <a:lstStyle/>
          <a:p>
            <a:r>
              <a:rPr lang="en-US" sz="3600" dirty="0"/>
              <a:t>1.6 Contextually Inappropriate Behavior Definitions</a:t>
            </a:r>
          </a:p>
        </p:txBody>
      </p:sp>
      <p:graphicFrame>
        <p:nvGraphicFramePr>
          <p:cNvPr id="4" name="Content Placeholder 3">
            <a:extLst>
              <a:ext uri="{FF2B5EF4-FFF2-40B4-BE49-F238E27FC236}">
                <a16:creationId xmlns:a16="http://schemas.microsoft.com/office/drawing/2014/main" id="{100BE8F3-D95B-E105-6124-86EB4B535855}"/>
              </a:ext>
            </a:extLst>
          </p:cNvPr>
          <p:cNvGraphicFramePr>
            <a:graphicFrameLocks noGrp="1"/>
          </p:cNvGraphicFramePr>
          <p:nvPr>
            <p:ph idx="1"/>
            <p:extLst>
              <p:ext uri="{D42A27DB-BD31-4B8C-83A1-F6EECF244321}">
                <p14:modId xmlns:p14="http://schemas.microsoft.com/office/powerpoint/2010/main" val="3969461073"/>
              </p:ext>
            </p:extLst>
          </p:nvPr>
        </p:nvGraphicFramePr>
        <p:xfrm>
          <a:off x="1006892" y="1134898"/>
          <a:ext cx="10515600" cy="4419600"/>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Practices</a:t>
                      </a:r>
                    </a:p>
                  </a:txBody>
                  <a:tcPr anchor="ctr"/>
                </a:tc>
                <a:tc hMerge="1">
                  <a:txBody>
                    <a:bodyPr/>
                    <a:lstStyle/>
                    <a:p>
                      <a:endParaRPr lang="en-US"/>
                    </a:p>
                  </a:txBody>
                  <a:tcPr/>
                </a:tc>
                <a:extLst>
                  <a:ext uri="{0D108BD9-81ED-4DB2-BD59-A6C34878D82A}">
                    <a16:rowId xmlns:a16="http://schemas.microsoft.com/office/drawing/2014/main" val="3910577661"/>
                  </a:ext>
                </a:extLst>
              </a:tr>
              <a:tr h="1949388">
                <a:tc gridSpan="2">
                  <a:txBody>
                    <a:bodyPr/>
                    <a:lstStyle/>
                    <a:p>
                      <a:r>
                        <a:rPr lang="en-US" sz="1800" kern="1200" dirty="0">
                          <a:solidFill>
                            <a:schemeClr val="dk1"/>
                          </a:solidFill>
                          <a:effectLst/>
                          <a:latin typeface="+mn-lt"/>
                          <a:ea typeface="+mn-ea"/>
                          <a:cs typeface="+mn-cs"/>
                        </a:rPr>
                        <a:t>The school has established, documented, and shared with staff, students and families clear definitions and a continuum of major to minor contextually inappropriate behaviors that interfere with academic and SEB access and success (e.g., T-chart of office-supported versus staff-supported behaviors), including examples and non-examples to clarify situational appropriateness, clear definitions of crisis behaviors, and reviewed to ensure behaviors deemed unacceptable in the school context are grounded in purpose. </a:t>
                      </a:r>
                      <a:endParaRPr lang="en-US" sz="1800" b="1" kern="1200" dirty="0">
                        <a:solidFill>
                          <a:schemeClr val="lt1"/>
                        </a:solidFill>
                        <a:effectLst/>
                      </a:endParaRPr>
                    </a:p>
                    <a:p>
                      <a:endParaRPr lang="en-US" sz="32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TFI walkthrough tool</a:t>
                      </a:r>
                    </a:p>
                    <a:p>
                      <a:r>
                        <a:rPr lang="en-US" sz="1800" kern="1200" dirty="0">
                          <a:solidFill>
                            <a:schemeClr val="dk1"/>
                          </a:solidFill>
                          <a:effectLst/>
                          <a:latin typeface="+mn-lt"/>
                          <a:ea typeface="+mn-ea"/>
                          <a:cs typeface="+mn-cs"/>
                        </a:rPr>
                        <a:t>Staff handbook</a:t>
                      </a:r>
                    </a:p>
                    <a:p>
                      <a:r>
                        <a:rPr lang="en-US" sz="1800" kern="1200" dirty="0">
                          <a:solidFill>
                            <a:schemeClr val="dk1"/>
                          </a:solidFill>
                          <a:effectLst/>
                          <a:latin typeface="+mn-lt"/>
                          <a:ea typeface="+mn-ea"/>
                          <a:cs typeface="+mn-cs"/>
                        </a:rPr>
                        <a:t>Student handbook</a:t>
                      </a:r>
                    </a:p>
                    <a:p>
                      <a:r>
                        <a:rPr lang="en-US" sz="1800" kern="1200" dirty="0">
                          <a:solidFill>
                            <a:schemeClr val="dk1"/>
                          </a:solidFill>
                          <a:effectLst/>
                          <a:latin typeface="+mn-lt"/>
                          <a:ea typeface="+mn-ea"/>
                          <a:cs typeface="+mn-cs"/>
                        </a:rPr>
                        <a:t>School policy</a:t>
                      </a:r>
                    </a:p>
                    <a:p>
                      <a:r>
                        <a:rPr lang="en-US" sz="1800" kern="1200" dirty="0">
                          <a:solidFill>
                            <a:schemeClr val="dk1"/>
                          </a:solidFill>
                          <a:effectLst/>
                          <a:latin typeface="+mn-lt"/>
                          <a:ea typeface="+mn-ea"/>
                          <a:cs typeface="+mn-cs"/>
                        </a:rPr>
                        <a:t>Discipline flowchart</a:t>
                      </a:r>
                    </a:p>
                    <a:p>
                      <a:r>
                        <a:rPr lang="en-US" sz="1800" kern="1200" dirty="0">
                          <a:solidFill>
                            <a:schemeClr val="dk1"/>
                          </a:solidFill>
                          <a:effectLst/>
                          <a:latin typeface="+mn-lt"/>
                          <a:ea typeface="+mn-ea"/>
                          <a:cs typeface="+mn-cs"/>
                        </a:rPr>
                        <a:t>Cultural Responsiveness Field Guide- Schoolwide expectations and matrix examination activity </a:t>
                      </a:r>
                      <a:endParaRPr lang="en-US" sz="2400" dirty="0"/>
                    </a:p>
                  </a:txBody>
                  <a:tcPr anchor="ctr"/>
                </a:tc>
                <a:extLst>
                  <a:ext uri="{0D108BD9-81ED-4DB2-BD59-A6C34878D82A}">
                    <a16:rowId xmlns:a16="http://schemas.microsoft.com/office/drawing/2014/main" val="2594366273"/>
                  </a:ext>
                </a:extLst>
              </a:tr>
            </a:tbl>
          </a:graphicData>
        </a:graphic>
      </p:graphicFrame>
      <p:sp>
        <p:nvSpPr>
          <p:cNvPr id="6" name="Rounded Rectangle 5">
            <a:extLst>
              <a:ext uri="{FF2B5EF4-FFF2-40B4-BE49-F238E27FC236}">
                <a16:creationId xmlns:a16="http://schemas.microsoft.com/office/drawing/2014/main" id="{FBBA056A-5979-E286-E8F9-D387651AD3CA}"/>
              </a:ext>
            </a:extLst>
          </p:cNvPr>
          <p:cNvSpPr/>
          <p:nvPr/>
        </p:nvSpPr>
        <p:spPr>
          <a:xfrm>
            <a:off x="2935516" y="2169185"/>
            <a:ext cx="6320967" cy="23510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Main Idea: </a:t>
            </a:r>
          </a:p>
          <a:p>
            <a:pPr algn="ctr"/>
            <a:r>
              <a:rPr lang="en-US" sz="2400" dirty="0">
                <a:solidFill>
                  <a:schemeClr val="tx1"/>
                </a:solidFill>
              </a:rPr>
              <a:t>Operational definitions of and consistent processes for responding to contextually inappropriate behavior improves the “predictability” of  expectations in the school. </a:t>
            </a:r>
          </a:p>
        </p:txBody>
      </p:sp>
      <p:pic>
        <p:nvPicPr>
          <p:cNvPr id="3" name="Picture 2" descr="A close-up of a form&#10;&#10;Description automatically generated">
            <a:extLst>
              <a:ext uri="{FF2B5EF4-FFF2-40B4-BE49-F238E27FC236}">
                <a16:creationId xmlns:a16="http://schemas.microsoft.com/office/drawing/2014/main" id="{8559AFAF-39F5-EAE8-24E1-3150EE0FAAE1}"/>
              </a:ext>
            </a:extLst>
          </p:cNvPr>
          <p:cNvPicPr>
            <a:picLocks noChangeAspect="1"/>
          </p:cNvPicPr>
          <p:nvPr/>
        </p:nvPicPr>
        <p:blipFill>
          <a:blip r:embed="rId5"/>
          <a:stretch>
            <a:fillRect/>
          </a:stretch>
        </p:blipFill>
        <p:spPr>
          <a:xfrm rot="607799">
            <a:off x="10279499" y="3067510"/>
            <a:ext cx="1169106" cy="1457506"/>
          </a:xfrm>
          <a:prstGeom prst="rect">
            <a:avLst/>
          </a:prstGeom>
          <a:ln>
            <a:solidFill>
              <a:schemeClr val="tx1"/>
            </a:solidFill>
          </a:ln>
        </p:spPr>
      </p:pic>
      <p:sp>
        <p:nvSpPr>
          <p:cNvPr id="7" name="Rounded Rectangle 4">
            <a:hlinkClick r:id="rId6" action="ppaction://hlinksldjump"/>
            <a:extLst>
              <a:ext uri="{FF2B5EF4-FFF2-40B4-BE49-F238E27FC236}">
                <a16:creationId xmlns:a16="http://schemas.microsoft.com/office/drawing/2014/main" id="{44271CBE-ADF2-9E07-14A5-2EE375E58A45}"/>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pic>
        <p:nvPicPr>
          <p:cNvPr id="8" name="Slide 29">
            <a:hlinkClick r:id="" action="ppaction://media"/>
            <a:extLst>
              <a:ext uri="{FF2B5EF4-FFF2-40B4-BE49-F238E27FC236}">
                <a16:creationId xmlns:a16="http://schemas.microsoft.com/office/drawing/2014/main" id="{2DC0A69E-B590-03EB-D00D-202255FD5C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33446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447"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7450B-3904-4395-B9FC-C86836C83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E1602-2F82-8982-6FB4-C12A4A2CBBCB}"/>
              </a:ext>
            </a:extLst>
          </p:cNvPr>
          <p:cNvSpPr>
            <a:spLocks noGrp="1"/>
          </p:cNvSpPr>
          <p:nvPr>
            <p:ph type="title"/>
          </p:nvPr>
        </p:nvSpPr>
        <p:spPr/>
        <p:txBody>
          <a:bodyPr/>
          <a:lstStyle/>
          <a:p>
            <a:r>
              <a:rPr lang="en-US" dirty="0"/>
              <a:t>Overview of the TFI</a:t>
            </a:r>
          </a:p>
        </p:txBody>
      </p:sp>
      <p:sp>
        <p:nvSpPr>
          <p:cNvPr id="6" name="Content Placeholder 5">
            <a:extLst>
              <a:ext uri="{FF2B5EF4-FFF2-40B4-BE49-F238E27FC236}">
                <a16:creationId xmlns:a16="http://schemas.microsoft.com/office/drawing/2014/main" id="{76794989-14C5-9910-A2EB-53E8C50BCD09}"/>
              </a:ext>
            </a:extLst>
          </p:cNvPr>
          <p:cNvSpPr>
            <a:spLocks noGrp="1"/>
          </p:cNvSpPr>
          <p:nvPr>
            <p:ph idx="1"/>
          </p:nvPr>
        </p:nvSpPr>
        <p:spPr>
          <a:xfrm>
            <a:off x="838200" y="1825625"/>
            <a:ext cx="10287000" cy="4351338"/>
          </a:xfrm>
        </p:spPr>
        <p:txBody>
          <a:bodyPr>
            <a:normAutofit lnSpcReduction="10000"/>
          </a:bodyPr>
          <a:lstStyle/>
          <a:p>
            <a:pPr marL="0" indent="0">
              <a:buNone/>
            </a:pPr>
            <a:r>
              <a:rPr lang="en-US" dirty="0"/>
              <a:t>The Tiered Fidelity Inventory 3.0 is a measure of the extent to which school teams are applying core features of school-wide PBIS (SWPBIS).</a:t>
            </a:r>
          </a:p>
          <a:p>
            <a:pPr marL="0" indent="0">
              <a:buNone/>
            </a:pPr>
            <a:endParaRPr lang="en-US" dirty="0"/>
          </a:p>
          <a:p>
            <a:pPr marL="0" indent="0">
              <a:buNone/>
            </a:pPr>
            <a:r>
              <a:rPr lang="en-US" dirty="0"/>
              <a:t>The TFI 3.0 has three scales:</a:t>
            </a:r>
          </a:p>
          <a:p>
            <a:pPr marL="0" indent="0">
              <a:buNone/>
            </a:pPr>
            <a:endParaRPr lang="en-US" dirty="0"/>
          </a:p>
          <a:p>
            <a:pPr lvl="1">
              <a:lnSpc>
                <a:spcPct val="110000"/>
              </a:lnSpc>
              <a:spcBef>
                <a:spcPts val="0"/>
              </a:spcBef>
              <a:spcAft>
                <a:spcPts val="2400"/>
              </a:spcAft>
            </a:pPr>
            <a:r>
              <a:rPr lang="en-US" dirty="0"/>
              <a:t>Tier I: 20 Items</a:t>
            </a:r>
          </a:p>
          <a:p>
            <a:pPr lvl="1">
              <a:lnSpc>
                <a:spcPct val="110000"/>
              </a:lnSpc>
              <a:spcBef>
                <a:spcPts val="0"/>
              </a:spcBef>
              <a:spcAft>
                <a:spcPts val="2400"/>
              </a:spcAft>
            </a:pPr>
            <a:r>
              <a:rPr lang="en-US" dirty="0"/>
              <a:t>Tier II: 15 Items</a:t>
            </a:r>
          </a:p>
          <a:p>
            <a:pPr lvl="1">
              <a:lnSpc>
                <a:spcPct val="110000"/>
              </a:lnSpc>
              <a:spcBef>
                <a:spcPts val="0"/>
              </a:spcBef>
              <a:spcAft>
                <a:spcPts val="2400"/>
              </a:spcAft>
            </a:pPr>
            <a:r>
              <a:rPr lang="en-US" dirty="0"/>
              <a:t>Tier III: 19 Items</a:t>
            </a:r>
          </a:p>
          <a:p>
            <a:pPr marL="0" indent="0">
              <a:buNone/>
            </a:pPr>
            <a:endParaRPr lang="en-US" dirty="0"/>
          </a:p>
        </p:txBody>
      </p:sp>
      <p:pic>
        <p:nvPicPr>
          <p:cNvPr id="3" name="Picture 2">
            <a:extLst>
              <a:ext uri="{FF2B5EF4-FFF2-40B4-BE49-F238E27FC236}">
                <a16:creationId xmlns:a16="http://schemas.microsoft.com/office/drawing/2014/main" id="{1EDF9F9D-CD7D-167B-876F-42A2AADE7513}"/>
              </a:ext>
            </a:extLst>
          </p:cNvPr>
          <p:cNvPicPr>
            <a:picLocks noChangeAspect="1"/>
          </p:cNvPicPr>
          <p:nvPr/>
        </p:nvPicPr>
        <p:blipFill>
          <a:blip r:embed="rId5"/>
          <a:stretch>
            <a:fillRect/>
          </a:stretch>
        </p:blipFill>
        <p:spPr>
          <a:xfrm>
            <a:off x="6096000" y="2110083"/>
            <a:ext cx="3426117" cy="4502269"/>
          </a:xfrm>
          <a:prstGeom prst="rect">
            <a:avLst/>
          </a:prstGeom>
        </p:spPr>
      </p:pic>
      <p:pic>
        <p:nvPicPr>
          <p:cNvPr id="4" name="Slide 3">
            <a:hlinkClick r:id="" action="ppaction://media"/>
            <a:extLst>
              <a:ext uri="{FF2B5EF4-FFF2-40B4-BE49-F238E27FC236}">
                <a16:creationId xmlns:a16="http://schemas.microsoft.com/office/drawing/2014/main" id="{BDEB9DDF-9D2A-1A22-F2CF-FD8C237C65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933281"/>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2382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7EEEF-AC97-6C19-CFD6-F472EADBF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13592-28DE-E243-1439-5BAF1138EF38}"/>
              </a:ext>
            </a:extLst>
          </p:cNvPr>
          <p:cNvSpPr>
            <a:spLocks noGrp="1"/>
          </p:cNvSpPr>
          <p:nvPr>
            <p:ph type="title"/>
          </p:nvPr>
        </p:nvSpPr>
        <p:spPr>
          <a:xfrm>
            <a:off x="354692" y="0"/>
            <a:ext cx="10355266" cy="942974"/>
          </a:xfrm>
        </p:spPr>
        <p:txBody>
          <a:bodyPr>
            <a:noAutofit/>
          </a:bodyPr>
          <a:lstStyle/>
          <a:p>
            <a:r>
              <a:rPr lang="en-US" sz="3600" dirty="0"/>
              <a:t>1.6 Contextually Inappropriate Behavior Definitions</a:t>
            </a:r>
          </a:p>
        </p:txBody>
      </p:sp>
      <p:pic>
        <p:nvPicPr>
          <p:cNvPr id="7" name="Recorded Sound">
            <a:hlinkClick r:id="" action="ppaction://media"/>
            <a:extLst>
              <a:ext uri="{FF2B5EF4-FFF2-40B4-BE49-F238E27FC236}">
                <a16:creationId xmlns:a16="http://schemas.microsoft.com/office/drawing/2014/main" id="{AF6489BF-F8D2-AB15-B4A0-C13B03700C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D7EE9D35-748A-B090-EA53-72AB68B0653A}"/>
              </a:ext>
            </a:extLst>
          </p:cNvPr>
          <p:cNvGraphicFramePr>
            <a:graphicFrameLocks/>
          </p:cNvGraphicFramePr>
          <p:nvPr>
            <p:extLst>
              <p:ext uri="{D42A27DB-BD31-4B8C-83A1-F6EECF244321}">
                <p14:modId xmlns:p14="http://schemas.microsoft.com/office/powerpoint/2010/main" val="646391224"/>
              </p:ext>
            </p:extLst>
          </p:nvPr>
        </p:nvGraphicFramePr>
        <p:xfrm>
          <a:off x="677333" y="1377308"/>
          <a:ext cx="10801880" cy="509733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Definitions </a:t>
                      </a:r>
                      <a:r>
                        <a:rPr lang="en-US" sz="1200" b="1" dirty="0">
                          <a:solidFill>
                            <a:srgbClr val="000000"/>
                          </a:solidFill>
                          <a:effectLst/>
                          <a:latin typeface="+mn-lt"/>
                          <a:ea typeface="Times New Roman" panose="02020603050405020304" pitchFamily="18" charset="0"/>
                          <a:cs typeface="Times New Roman" panose="02020603050405020304" pitchFamily="18" charset="0"/>
                        </a:rPr>
                        <a:t>do not</a:t>
                      </a:r>
                      <a:r>
                        <a:rPr lang="en-US" sz="1200" dirty="0">
                          <a:solidFill>
                            <a:srgbClr val="000000"/>
                          </a:solidFill>
                          <a:effectLst/>
                          <a:latin typeface="+mn-lt"/>
                          <a:ea typeface="Times New Roman" panose="02020603050405020304" pitchFamily="18" charset="0"/>
                          <a:cs typeface="Times New Roman" panose="02020603050405020304" pitchFamily="18" charset="0"/>
                        </a:rPr>
                        <a:t> exist or are not clearly documented.</a:t>
                      </a:r>
                      <a:endParaRPr lang="en-US" sz="1200" dirty="0">
                        <a:effectLst/>
                        <a:latin typeface="+mn-lt"/>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dirty="0">
                          <a:solidFill>
                            <a:srgbClr val="000000"/>
                          </a:solidFill>
                          <a:effectLst/>
                          <a:latin typeface="+mn-lt"/>
                          <a:ea typeface="Calibri" panose="020F0502020204030204" pitchFamily="34" charset="0"/>
                          <a:cs typeface="Times New Roman" panose="02020603050405020304" pitchFamily="18" charset="0"/>
                        </a:rPr>
                        <a:t>Definitions and documentation exist</a:t>
                      </a:r>
                      <a:r>
                        <a:rPr lang="en-US" sz="1200" dirty="0">
                          <a:solidFill>
                            <a:srgbClr val="000000"/>
                          </a:solidFill>
                          <a:effectLst/>
                          <a:latin typeface="+mn-lt"/>
                          <a:ea typeface="Calibri" panose="020F0502020204030204" pitchFamily="34" charset="0"/>
                          <a:cs typeface="Times New Roman" panose="02020603050405020304" pitchFamily="18" charset="0"/>
                        </a:rPr>
                        <a:t> but are not clear or not organized by office vs. staff supported. </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Calibri" panose="020F0502020204030204" pitchFamily="34" charset="0"/>
                          <a:cs typeface="Times New Roman" panose="02020603050405020304" pitchFamily="18" charset="0"/>
                        </a:rPr>
                        <a:t>Definitions of contextually inappropriate behavior are </a:t>
                      </a:r>
                      <a:r>
                        <a:rPr lang="en-US" sz="1200" b="1" dirty="0">
                          <a:solidFill>
                            <a:srgbClr val="000000"/>
                          </a:solidFill>
                          <a:effectLst/>
                          <a:latin typeface="+mn-lt"/>
                          <a:ea typeface="Calibri" panose="020F0502020204030204" pitchFamily="34" charset="0"/>
                          <a:cs typeface="Times New Roman" panose="02020603050405020304" pitchFamily="18" charset="0"/>
                        </a:rPr>
                        <a:t>clear</a:t>
                      </a:r>
                      <a:r>
                        <a:rPr lang="en-US" sz="1200" dirty="0">
                          <a:solidFill>
                            <a:srgbClr val="000000"/>
                          </a:solidFill>
                          <a:effectLst/>
                          <a:latin typeface="+mn-lt"/>
                          <a:ea typeface="Calibri" panose="020F0502020204030204" pitchFamily="34" charset="0"/>
                          <a:cs typeface="Times New Roman" panose="02020603050405020304" pitchFamily="18" charset="0"/>
                        </a:rPr>
                        <a:t> (i.e., include examples and non-examples to clarify situational variability), </a:t>
                      </a:r>
                      <a:r>
                        <a:rPr lang="en-US" sz="1200" b="1" dirty="0">
                          <a:solidFill>
                            <a:srgbClr val="000000"/>
                          </a:solidFill>
                          <a:effectLst/>
                          <a:latin typeface="+mn-lt"/>
                          <a:ea typeface="Calibri" panose="020F0502020204030204" pitchFamily="34" charset="0"/>
                          <a:cs typeface="Times New Roman" panose="02020603050405020304" pitchFamily="18" charset="0"/>
                        </a:rPr>
                        <a:t>documented</a:t>
                      </a:r>
                      <a:r>
                        <a:rPr lang="en-US" sz="1200" dirty="0">
                          <a:solidFill>
                            <a:srgbClr val="000000"/>
                          </a:solidFill>
                          <a:effectLst/>
                          <a:latin typeface="+mn-lt"/>
                          <a:ea typeface="Calibri" panose="020F0502020204030204" pitchFamily="34" charset="0"/>
                          <a:cs typeface="Times New Roman" panose="02020603050405020304" pitchFamily="18" charset="0"/>
                        </a:rPr>
                        <a:t>, </a:t>
                      </a:r>
                      <a:r>
                        <a:rPr lang="en-US" sz="1200" b="1" dirty="0">
                          <a:solidFill>
                            <a:srgbClr val="000000"/>
                          </a:solidFill>
                          <a:effectLst/>
                          <a:latin typeface="+mn-lt"/>
                          <a:ea typeface="Calibri" panose="020F0502020204030204" pitchFamily="34" charset="0"/>
                          <a:cs typeface="Times New Roman" panose="02020603050405020304" pitchFamily="18" charset="0"/>
                        </a:rPr>
                        <a:t>trained</a:t>
                      </a:r>
                      <a:r>
                        <a:rPr lang="en-US" sz="1200" dirty="0">
                          <a:solidFill>
                            <a:srgbClr val="000000"/>
                          </a:solidFill>
                          <a:effectLst/>
                          <a:latin typeface="+mn-lt"/>
                          <a:ea typeface="Calibri" panose="020F0502020204030204" pitchFamily="34" charset="0"/>
                          <a:cs typeface="Times New Roman" panose="02020603050405020304" pitchFamily="18" charset="0"/>
                        </a:rPr>
                        <a:t>, and </a:t>
                      </a:r>
                      <a:r>
                        <a:rPr lang="en-US" sz="1200" b="1" dirty="0">
                          <a:solidFill>
                            <a:srgbClr val="000000"/>
                          </a:solidFill>
                          <a:effectLst/>
                          <a:latin typeface="+mn-lt"/>
                          <a:ea typeface="Calibri" panose="020F0502020204030204" pitchFamily="34" charset="0"/>
                          <a:cs typeface="Times New Roman" panose="02020603050405020304" pitchFamily="18" charset="0"/>
                        </a:rPr>
                        <a:t>shared</a:t>
                      </a:r>
                      <a:r>
                        <a:rPr lang="en-US" sz="1200" dirty="0">
                          <a:solidFill>
                            <a:srgbClr val="000000"/>
                          </a:solidFill>
                          <a:effectLst/>
                          <a:latin typeface="+mn-lt"/>
                          <a:ea typeface="Calibri" panose="020F0502020204030204" pitchFamily="34" charset="0"/>
                          <a:cs typeface="Times New Roman" panose="02020603050405020304" pitchFamily="18" charset="0"/>
                        </a:rPr>
                        <a:t> with families, </a:t>
                      </a:r>
                      <a:r>
                        <a:rPr lang="en-US" sz="1200" b="1" dirty="0">
                          <a:solidFill>
                            <a:srgbClr val="000000"/>
                          </a:solidFill>
                          <a:effectLst/>
                          <a:latin typeface="+mn-lt"/>
                          <a:ea typeface="Calibri" panose="020F0502020204030204" pitchFamily="34" charset="0"/>
                          <a:cs typeface="Times New Roman" panose="02020603050405020304" pitchFamily="18" charset="0"/>
                        </a:rPr>
                        <a:t>and</a:t>
                      </a:r>
                      <a:r>
                        <a:rPr lang="en-US" sz="1200" dirty="0">
                          <a:solidFill>
                            <a:srgbClr val="000000"/>
                          </a:solidFill>
                          <a:effectLst/>
                          <a:latin typeface="+mn-lt"/>
                          <a:ea typeface="Calibri" panose="020F0502020204030204" pitchFamily="34" charset="0"/>
                          <a:cs typeface="Times New Roman" panose="02020603050405020304" pitchFamily="18" charset="0"/>
                        </a:rPr>
                        <a:t> </a:t>
                      </a:r>
                      <a:r>
                        <a:rPr lang="en-US" sz="1200" b="1" dirty="0">
                          <a:solidFill>
                            <a:srgbClr val="000000"/>
                          </a:solidFill>
                          <a:effectLst/>
                          <a:latin typeface="+mn-lt"/>
                          <a:ea typeface="Calibri" panose="020F0502020204030204" pitchFamily="34" charset="0"/>
                          <a:cs typeface="Times New Roman" panose="02020603050405020304" pitchFamily="18" charset="0"/>
                        </a:rPr>
                        <a:t>80% of staff</a:t>
                      </a:r>
                      <a:r>
                        <a:rPr lang="en-US" sz="1200" dirty="0">
                          <a:solidFill>
                            <a:srgbClr val="000000"/>
                          </a:solidFill>
                          <a:effectLst/>
                          <a:latin typeface="+mn-lt"/>
                          <a:ea typeface="Calibri" panose="020F0502020204030204" pitchFamily="34" charset="0"/>
                          <a:cs typeface="Times New Roman" panose="02020603050405020304" pitchFamily="18" charset="0"/>
                        </a:rPr>
                        <a:t> agree about what behaviors are office vs. staff supported.</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Calibri" panose="020F0502020204030204" pitchFamily="34" charset="0"/>
                          <a:cs typeface="Times New Roman" panose="02020603050405020304" pitchFamily="18" charset="0"/>
                        </a:rPr>
                        <a:t>Definitions of contextually inappropriate behavior are clear, documented, trained, and shared with families, 80% of staff agree about what behaviors are office vs. staff supported including</a:t>
                      </a:r>
                      <a:r>
                        <a:rPr lang="en-US" sz="1200" b="1" dirty="0">
                          <a:solidFill>
                            <a:srgbClr val="000000"/>
                          </a:solidFill>
                          <a:effectLst/>
                          <a:latin typeface="+mn-lt"/>
                          <a:ea typeface="Calibri" panose="020F0502020204030204" pitchFamily="34" charset="0"/>
                          <a:cs typeface="Times New Roman" panose="02020603050405020304" pitchFamily="18" charset="0"/>
                        </a:rPr>
                        <a:t> either clearly defined</a:t>
                      </a:r>
                      <a:r>
                        <a:rPr lang="en-US" sz="1200" dirty="0">
                          <a:solidFill>
                            <a:srgbClr val="000000"/>
                          </a:solidFill>
                          <a:effectLst/>
                          <a:latin typeface="+mn-lt"/>
                          <a:ea typeface="Calibri" panose="020F0502020204030204" pitchFamily="34" charset="0"/>
                          <a:cs typeface="Times New Roman" panose="02020603050405020304" pitchFamily="18" charset="0"/>
                        </a:rPr>
                        <a:t> </a:t>
                      </a:r>
                      <a:r>
                        <a:rPr lang="en-US" sz="1200" b="1" dirty="0">
                          <a:solidFill>
                            <a:srgbClr val="000000"/>
                          </a:solidFill>
                          <a:effectLst/>
                          <a:latin typeface="+mn-lt"/>
                          <a:ea typeface="Times"/>
                          <a:cs typeface="Times New Roman" panose="02020603050405020304" pitchFamily="18" charset="0"/>
                        </a:rPr>
                        <a:t>crisis behaviors or </a:t>
                      </a:r>
                      <a:r>
                        <a:rPr lang="en-US" sz="1200" b="1" dirty="0">
                          <a:solidFill>
                            <a:srgbClr val="000000"/>
                          </a:solidFill>
                          <a:effectLst/>
                          <a:latin typeface="+mn-lt"/>
                          <a:ea typeface="Calibri" panose="020F0502020204030204" pitchFamily="34" charset="0"/>
                          <a:cs typeface="Times New Roman" panose="02020603050405020304" pitchFamily="18" charset="0"/>
                        </a:rPr>
                        <a:t>behaviors determined to be unacceptable in the school setting are grounded in actual purpose</a:t>
                      </a:r>
                      <a:r>
                        <a:rPr lang="en-US" sz="1200" dirty="0">
                          <a:solidFill>
                            <a:srgbClr val="000000"/>
                          </a:solidFill>
                          <a:effectLst/>
                          <a:latin typeface="+mn-lt"/>
                          <a:ea typeface="Calibri" panose="020F0502020204030204" pitchFamily="34" charset="0"/>
                          <a:cs typeface="Times New Roman" panose="02020603050405020304" pitchFamily="18" charset="0"/>
                        </a:rPr>
                        <a:t> (i.e., to keep students safe, to enable learning).</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Calibri" panose="020F0502020204030204" pitchFamily="34" charset="0"/>
                          <a:cs typeface="Times New Roman" panose="02020603050405020304" pitchFamily="18" charset="0"/>
                        </a:rPr>
                        <a:t>Definitions of contextually inappropriate behavior are clear, documented, trained, and shared with families, 80% of staff agree about what behaviors are office vs. staff supported</a:t>
                      </a:r>
                      <a:r>
                        <a:rPr lang="en-US" sz="1200" dirty="0">
                          <a:solidFill>
                            <a:srgbClr val="000000"/>
                          </a:solidFill>
                          <a:effectLst/>
                          <a:latin typeface="+mn-lt"/>
                          <a:ea typeface="Times"/>
                          <a:cs typeface="Times New Roman" panose="02020603050405020304" pitchFamily="18" charset="0"/>
                        </a:rPr>
                        <a:t> including clearly defined crisis behaviors, </a:t>
                      </a:r>
                      <a:r>
                        <a:rPr lang="en-US" sz="1200" b="1" dirty="0">
                          <a:solidFill>
                            <a:srgbClr val="000000"/>
                          </a:solidFill>
                          <a:effectLst/>
                          <a:latin typeface="+mn-lt"/>
                          <a:ea typeface="Times"/>
                          <a:cs typeface="Times New Roman" panose="02020603050405020304" pitchFamily="18" charset="0"/>
                        </a:rPr>
                        <a:t>and</a:t>
                      </a:r>
                      <a:r>
                        <a:rPr lang="en-US" sz="1200" dirty="0">
                          <a:solidFill>
                            <a:srgbClr val="000000"/>
                          </a:solidFill>
                          <a:effectLst/>
                          <a:latin typeface="+mn-lt"/>
                          <a:ea typeface="Times"/>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Calibri" panose="020F0502020204030204" pitchFamily="34" charset="0"/>
                          <a:cs typeface="Times New Roman" panose="02020603050405020304" pitchFamily="18" charset="0"/>
                        </a:rPr>
                        <a:t>behaviors determined to be unacceptable in the school setting are grounded in actual purpose (i.e., to keep students safe, to enable learning).</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Reflective questions to focus the conversation:</a:t>
                      </a:r>
                    </a:p>
                    <a:p>
                      <a:pPr marL="342900" indent="-342900">
                        <a:spcAft>
                          <a:spcPts val="600"/>
                        </a:spcAft>
                        <a:buFont typeface="Wingdings" panose="05000000000000000000" pitchFamily="2" charset="2"/>
                        <a:buChar char="q"/>
                      </a:pPr>
                      <a:r>
                        <a:rPr lang="en-US" sz="2000" b="0" dirty="0"/>
                        <a:t>Are contextually inappropriate behavior definitions written down and documented?</a:t>
                      </a:r>
                    </a:p>
                    <a:p>
                      <a:pPr marL="342900" indent="-342900">
                        <a:spcAft>
                          <a:spcPts val="600"/>
                        </a:spcAft>
                        <a:buFont typeface="Wingdings" panose="05000000000000000000" pitchFamily="2" charset="2"/>
                        <a:buChar char="q"/>
                      </a:pPr>
                      <a:r>
                        <a:rPr lang="en-US" sz="2000" b="0" dirty="0"/>
                        <a:t>Are crisis behaviors clearly defined?</a:t>
                      </a:r>
                    </a:p>
                    <a:p>
                      <a:pPr marL="342900" indent="-342900">
                        <a:spcAft>
                          <a:spcPts val="600"/>
                        </a:spcAft>
                        <a:buFont typeface="Wingdings" panose="05000000000000000000" pitchFamily="2" charset="2"/>
                        <a:buChar char="q"/>
                      </a:pPr>
                      <a:r>
                        <a:rPr lang="en-US" sz="2000" b="0" dirty="0"/>
                        <a:t>Do the definitions clearly differentiate between staff-managed and office-managed behaviors?</a:t>
                      </a:r>
                    </a:p>
                    <a:p>
                      <a:pPr marL="342900" indent="-342900">
                        <a:spcAft>
                          <a:spcPts val="600"/>
                        </a:spcAft>
                        <a:buFont typeface="Wingdings" panose="05000000000000000000" pitchFamily="2" charset="2"/>
                        <a:buChar char="q"/>
                      </a:pPr>
                      <a:r>
                        <a:rPr lang="en-US" sz="2000" b="0" dirty="0"/>
                        <a:t>Are all staff and faculty members trained and fluent on the definitions?</a:t>
                      </a:r>
                    </a:p>
                    <a:p>
                      <a:pPr marL="342900" indent="-342900">
                        <a:buFont typeface="Wingdings" panose="05000000000000000000" pitchFamily="2" charset="2"/>
                        <a:buChar char="q"/>
                      </a:pPr>
                      <a:r>
                        <a:rPr lang="en-US" sz="2000" b="0" dirty="0"/>
                        <a:t>Are the definitions shared with families?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8" action="ppaction://hlinksldjump"/>
            <a:extLst>
              <a:ext uri="{FF2B5EF4-FFF2-40B4-BE49-F238E27FC236}">
                <a16:creationId xmlns:a16="http://schemas.microsoft.com/office/drawing/2014/main" id="{FAC0F656-E81D-C5EE-3CBA-DB275A8A5901}"/>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5" name="Slide 30">
            <a:hlinkClick r:id="" action="ppaction://media"/>
            <a:extLst>
              <a:ext uri="{FF2B5EF4-FFF2-40B4-BE49-F238E27FC236}">
                <a16:creationId xmlns:a16="http://schemas.microsoft.com/office/drawing/2014/main" id="{1B8BE76C-F614-F9EF-8312-311CF074635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63313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6658" fill="hold"/>
                                        <p:tgtEl>
                                          <p:spTgt spid="5"/>
                                        </p:tgtEl>
                                      </p:cBhvr>
                                    </p:cmd>
                                  </p:childTnLst>
                                </p:cTn>
                              </p:par>
                            </p:childTnLst>
                          </p:cTn>
                        </p:par>
                      </p:childTnLst>
                    </p:cTn>
                  </p:par>
                </p:childTnLst>
              </p:cTn>
              <p:nextCondLst>
                <p:cond evt="onClick" delay="0">
                  <p:tgtEl>
                    <p:spTgt spid="5"/>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1C36C-71FE-E349-85A1-861679DB2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C89218-474F-E554-4C05-DF84477C7446}"/>
              </a:ext>
            </a:extLst>
          </p:cNvPr>
          <p:cNvSpPr>
            <a:spLocks noGrp="1"/>
          </p:cNvSpPr>
          <p:nvPr>
            <p:ph type="title"/>
          </p:nvPr>
        </p:nvSpPr>
        <p:spPr>
          <a:xfrm>
            <a:off x="245408" y="0"/>
            <a:ext cx="10298793" cy="942974"/>
          </a:xfrm>
        </p:spPr>
        <p:txBody>
          <a:bodyPr>
            <a:noAutofit/>
          </a:bodyPr>
          <a:lstStyle/>
          <a:p>
            <a:r>
              <a:rPr lang="en-US" sz="3600" dirty="0"/>
              <a:t>1.7 Responses to Contextually Inappropriate Behavior</a:t>
            </a:r>
          </a:p>
        </p:txBody>
      </p:sp>
      <p:graphicFrame>
        <p:nvGraphicFramePr>
          <p:cNvPr id="4" name="Content Placeholder 3">
            <a:extLst>
              <a:ext uri="{FF2B5EF4-FFF2-40B4-BE49-F238E27FC236}">
                <a16:creationId xmlns:a16="http://schemas.microsoft.com/office/drawing/2014/main" id="{8ED2C260-E7A1-41C3-794D-FF6E61246B8F}"/>
              </a:ext>
            </a:extLst>
          </p:cNvPr>
          <p:cNvGraphicFramePr>
            <a:graphicFrameLocks noGrp="1"/>
          </p:cNvGraphicFramePr>
          <p:nvPr>
            <p:ph idx="1"/>
            <p:extLst>
              <p:ext uri="{D42A27DB-BD31-4B8C-83A1-F6EECF244321}">
                <p14:modId xmlns:p14="http://schemas.microsoft.com/office/powerpoint/2010/main" val="3546345841"/>
              </p:ext>
            </p:extLst>
          </p:nvPr>
        </p:nvGraphicFramePr>
        <p:xfrm>
          <a:off x="1006892" y="1294555"/>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Educators consistently and equitably implement a continuum of functionally-relevant, instructional, and restorative responses to contextually inappropriate behavior (e.g., response flowchart) that (a) reminds or (re)teaches expectations, as appropriate, to promote student SEB growth and wellness; (b) prioritizes student access to classroom instruction; and (c) emphasizes de-escalation and safety planning (e.g., a standard protocol for temporarily supporting students in crisis until more intensive supports can be implemented), when necessary, to reduce the need for crisis responses. </a:t>
                      </a:r>
                      <a:endParaRPr lang="en-US" sz="2400" b="0" kern="1200" dirty="0">
                        <a:solidFill>
                          <a:schemeClr val="tx1"/>
                        </a:solidFill>
                        <a:effectLst/>
                      </a:endParaRPr>
                    </a:p>
                    <a:p>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TFI walkthrough interview</a:t>
                      </a:r>
                    </a:p>
                    <a:p>
                      <a:r>
                        <a:rPr lang="en-US" sz="1800" kern="1200" dirty="0">
                          <a:solidFill>
                            <a:schemeClr val="dk1"/>
                          </a:solidFill>
                          <a:effectLst/>
                          <a:latin typeface="+mn-lt"/>
                          <a:ea typeface="+mn-ea"/>
                          <a:cs typeface="+mn-cs"/>
                        </a:rPr>
                        <a:t>Discipline policy</a:t>
                      </a:r>
                    </a:p>
                    <a:p>
                      <a:r>
                        <a:rPr lang="en-US" sz="1800" kern="1200" dirty="0">
                          <a:solidFill>
                            <a:schemeClr val="dk1"/>
                          </a:solidFill>
                          <a:effectLst/>
                          <a:latin typeface="+mn-lt"/>
                          <a:ea typeface="+mn-ea"/>
                          <a:cs typeface="+mn-cs"/>
                        </a:rPr>
                        <a:t>Student handbook</a:t>
                      </a:r>
                    </a:p>
                    <a:p>
                      <a:r>
                        <a:rPr lang="en-US" sz="1800" kern="1200" dirty="0">
                          <a:solidFill>
                            <a:schemeClr val="dk1"/>
                          </a:solidFill>
                          <a:effectLst/>
                          <a:latin typeface="+mn-lt"/>
                          <a:ea typeface="+mn-ea"/>
                          <a:cs typeface="+mn-cs"/>
                        </a:rPr>
                        <a:t>Code of conduct</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09EA1D57-3415-6164-9460-4F6F10D88EA0}"/>
              </a:ext>
            </a:extLst>
          </p:cNvPr>
          <p:cNvSpPr/>
          <p:nvPr/>
        </p:nvSpPr>
        <p:spPr>
          <a:xfrm>
            <a:off x="3078816" y="2238438"/>
            <a:ext cx="6034368" cy="268675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The adults’ response to contextually inappropriate behaviors help guide future patterns of behavior. </a:t>
            </a:r>
          </a:p>
          <a:p>
            <a:pPr algn="ctr"/>
            <a:r>
              <a:rPr lang="en-US" b="1" dirty="0">
                <a:solidFill>
                  <a:schemeClr val="tx1"/>
                </a:solidFill>
              </a:rPr>
              <a:t> </a:t>
            </a:r>
          </a:p>
          <a:p>
            <a:pPr algn="ctr"/>
            <a:endParaRPr lang="en-US" dirty="0">
              <a:solidFill>
                <a:schemeClr val="tx1"/>
              </a:solidFill>
            </a:endParaRPr>
          </a:p>
        </p:txBody>
      </p:sp>
      <p:pic>
        <p:nvPicPr>
          <p:cNvPr id="3" name="Picture 2" descr="A close-up of a form&#10;&#10;Description automatically generated">
            <a:extLst>
              <a:ext uri="{FF2B5EF4-FFF2-40B4-BE49-F238E27FC236}">
                <a16:creationId xmlns:a16="http://schemas.microsoft.com/office/drawing/2014/main" id="{3B8C8EFD-FB45-F05B-E2DF-F59F63E5D71F}"/>
              </a:ext>
            </a:extLst>
          </p:cNvPr>
          <p:cNvPicPr>
            <a:picLocks noChangeAspect="1"/>
          </p:cNvPicPr>
          <p:nvPr/>
        </p:nvPicPr>
        <p:blipFill>
          <a:blip r:embed="rId5"/>
          <a:stretch>
            <a:fillRect/>
          </a:stretch>
        </p:blipFill>
        <p:spPr>
          <a:xfrm rot="607799">
            <a:off x="9428004" y="3692291"/>
            <a:ext cx="1412290" cy="1760680"/>
          </a:xfrm>
          <a:prstGeom prst="rect">
            <a:avLst/>
          </a:prstGeom>
          <a:ln>
            <a:solidFill>
              <a:schemeClr val="tx1"/>
            </a:solidFill>
          </a:ln>
        </p:spPr>
      </p:pic>
      <p:sp>
        <p:nvSpPr>
          <p:cNvPr id="7" name="Rounded Rectangle 4">
            <a:hlinkClick r:id="rId6" action="ppaction://hlinksldjump"/>
            <a:extLst>
              <a:ext uri="{FF2B5EF4-FFF2-40B4-BE49-F238E27FC236}">
                <a16:creationId xmlns:a16="http://schemas.microsoft.com/office/drawing/2014/main" id="{B8EB124A-0CF8-C6C6-2752-17768722916C}"/>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pic>
        <p:nvPicPr>
          <p:cNvPr id="8" name="Slide 31">
            <a:hlinkClick r:id="" action="ppaction://media"/>
            <a:extLst>
              <a:ext uri="{FF2B5EF4-FFF2-40B4-BE49-F238E27FC236}">
                <a16:creationId xmlns:a16="http://schemas.microsoft.com/office/drawing/2014/main" id="{24CAE5F1-24AB-CE7A-640B-C1CCA411CB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0106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525"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88C38-9803-F698-93DB-9F8657E5E6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2865C-9580-C16A-1D24-5FB017D3F15E}"/>
              </a:ext>
            </a:extLst>
          </p:cNvPr>
          <p:cNvSpPr>
            <a:spLocks noGrp="1"/>
          </p:cNvSpPr>
          <p:nvPr>
            <p:ph type="title"/>
          </p:nvPr>
        </p:nvSpPr>
        <p:spPr>
          <a:xfrm>
            <a:off x="209549" y="0"/>
            <a:ext cx="10355265" cy="942974"/>
          </a:xfrm>
        </p:spPr>
        <p:txBody>
          <a:bodyPr>
            <a:noAutofit/>
          </a:bodyPr>
          <a:lstStyle/>
          <a:p>
            <a:r>
              <a:rPr lang="en-US" sz="3600" dirty="0"/>
              <a:t>1.7 Responses to Contextually Inappropriate Behavior</a:t>
            </a:r>
          </a:p>
        </p:txBody>
      </p:sp>
      <p:pic>
        <p:nvPicPr>
          <p:cNvPr id="7" name="Recorded Sound">
            <a:hlinkClick r:id="" action="ppaction://media"/>
            <a:extLst>
              <a:ext uri="{FF2B5EF4-FFF2-40B4-BE49-F238E27FC236}">
                <a16:creationId xmlns:a16="http://schemas.microsoft.com/office/drawing/2014/main" id="{BCE9EA22-4562-913F-9E00-C3BD36A729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E3448431-EA68-8B02-B58F-784521714F0E}"/>
              </a:ext>
            </a:extLst>
          </p:cNvPr>
          <p:cNvGraphicFramePr>
            <a:graphicFrameLocks/>
          </p:cNvGraphicFramePr>
          <p:nvPr>
            <p:extLst>
              <p:ext uri="{D42A27DB-BD31-4B8C-83A1-F6EECF244321}">
                <p14:modId xmlns:p14="http://schemas.microsoft.com/office/powerpoint/2010/main" val="968608564"/>
              </p:ext>
            </p:extLst>
          </p:nvPr>
        </p:nvGraphicFramePr>
        <p:xfrm>
          <a:off x="209548" y="1377308"/>
          <a:ext cx="11804975" cy="5507382"/>
        </p:xfrm>
        <a:graphic>
          <a:graphicData uri="http://schemas.openxmlformats.org/drawingml/2006/table">
            <a:tbl>
              <a:tblPr firstRow="1" bandRow="1">
                <a:tableStyleId>{7DF18680-E054-41AD-8BC1-D1AEF772440D}</a:tableStyleId>
              </a:tblPr>
              <a:tblGrid>
                <a:gridCol w="1688826">
                  <a:extLst>
                    <a:ext uri="{9D8B030D-6E8A-4147-A177-3AD203B41FA5}">
                      <a16:colId xmlns:a16="http://schemas.microsoft.com/office/drawing/2014/main" val="3936969952"/>
                    </a:ext>
                  </a:extLst>
                </a:gridCol>
                <a:gridCol w="2007704">
                  <a:extLst>
                    <a:ext uri="{9D8B030D-6E8A-4147-A177-3AD203B41FA5}">
                      <a16:colId xmlns:a16="http://schemas.microsoft.com/office/drawing/2014/main" val="1320994650"/>
                    </a:ext>
                  </a:extLst>
                </a:gridCol>
                <a:gridCol w="2315818">
                  <a:extLst>
                    <a:ext uri="{9D8B030D-6E8A-4147-A177-3AD203B41FA5}">
                      <a16:colId xmlns:a16="http://schemas.microsoft.com/office/drawing/2014/main" val="2791826052"/>
                    </a:ext>
                  </a:extLst>
                </a:gridCol>
                <a:gridCol w="2514600">
                  <a:extLst>
                    <a:ext uri="{9D8B030D-6E8A-4147-A177-3AD203B41FA5}">
                      <a16:colId xmlns:a16="http://schemas.microsoft.com/office/drawing/2014/main" val="2509091742"/>
                    </a:ext>
                  </a:extLst>
                </a:gridCol>
                <a:gridCol w="3278027">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Continuum includes </a:t>
                      </a:r>
                      <a:r>
                        <a:rPr lang="en-US" sz="1200" b="1">
                          <a:solidFill>
                            <a:srgbClr val="000000"/>
                          </a:solidFill>
                          <a:effectLst/>
                          <a:latin typeface="+mn-lt"/>
                          <a:ea typeface="Times New Roman" panose="02020603050405020304" pitchFamily="18" charset="0"/>
                        </a:rPr>
                        <a:t>only reactive and punitive</a:t>
                      </a:r>
                      <a:r>
                        <a:rPr lang="en-US" sz="1200">
                          <a:solidFill>
                            <a:srgbClr val="000000"/>
                          </a:solidFill>
                          <a:effectLst/>
                          <a:latin typeface="+mn-lt"/>
                          <a:ea typeface="Times New Roman" panose="02020603050405020304" pitchFamily="18" charset="0"/>
                        </a:rPr>
                        <a:t> consequences.</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a:rPr>
                        <a:t>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Continuum includes and emphasizes</a:t>
                      </a:r>
                      <a:r>
                        <a:rPr lang="en-US" sz="1200" b="1">
                          <a:solidFill>
                            <a:srgbClr val="000000"/>
                          </a:solidFill>
                          <a:effectLst/>
                          <a:latin typeface="+mn-lt"/>
                          <a:ea typeface="Times New Roman" panose="02020603050405020304" pitchFamily="18" charset="0"/>
                        </a:rPr>
                        <a:t> functionally-relevant</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instructional, and restorative responses.</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a:rPr>
                        <a:t>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Continuum includes and emphasizes functionally-relevant, instructional, and restorative responses, </a:t>
                      </a:r>
                      <a:r>
                        <a:rPr lang="en-US" sz="1200" b="1">
                          <a:solidFill>
                            <a:srgbClr val="000000"/>
                          </a:solidFill>
                          <a:effectLst/>
                          <a:latin typeface="+mn-lt"/>
                          <a:ea typeface="Times New Roman" panose="02020603050405020304" pitchFamily="18" charset="0"/>
                        </a:rPr>
                        <a:t>and</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at least 70% of staff members report consistent and equitable use,</a:t>
                      </a:r>
                      <a:r>
                        <a:rPr lang="en-US" sz="1200" b="1">
                          <a:solidFill>
                            <a:srgbClr val="000000"/>
                          </a:solidFill>
                          <a:effectLst/>
                          <a:latin typeface="+mn-lt"/>
                          <a:ea typeface="Times"/>
                        </a:rPr>
                        <a:t> and</a:t>
                      </a:r>
                      <a:r>
                        <a:rPr lang="en-US" sz="1200">
                          <a:solidFill>
                            <a:srgbClr val="000000"/>
                          </a:solidFill>
                          <a:effectLst/>
                          <a:latin typeface="+mn-lt"/>
                          <a:ea typeface="Times"/>
                        </a:rPr>
                        <a:t> </a:t>
                      </a:r>
                      <a:r>
                        <a:rPr lang="en-US" sz="1200" b="1">
                          <a:solidFill>
                            <a:srgbClr val="000000"/>
                          </a:solidFill>
                          <a:effectLst/>
                          <a:latin typeface="+mn-lt"/>
                          <a:ea typeface="Times New Roman" panose="02020603050405020304" pitchFamily="18" charset="0"/>
                        </a:rPr>
                        <a:t>policies restrict the use of out-of-school suspensions only to behaviors with safety concerns.</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Continuum includes and emphasizes functionally-relevant, instructional, and restorative responses, at least 70% of staff members report consistent and equitable use,</a:t>
                      </a:r>
                      <a:r>
                        <a:rPr lang="en-US" sz="1200" dirty="0">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policies restrict the use of out-of-school suspensions only to behaviors with safety concerns, </a:t>
                      </a:r>
                      <a:r>
                        <a:rPr lang="en-US" sz="1200" b="1" dirty="0">
                          <a:solidFill>
                            <a:srgbClr val="000000"/>
                          </a:solidFill>
                          <a:effectLst/>
                          <a:latin typeface="+mn-lt"/>
                          <a:ea typeface="Times New Roman" panose="02020603050405020304" pitchFamily="18" charset="0"/>
                        </a:rPr>
                        <a:t>and</a:t>
                      </a:r>
                      <a:endParaRPr lang="en-US" sz="1200" dirty="0">
                        <a:effectLst/>
                        <a:latin typeface="+mn-lt"/>
                        <a:ea typeface="Times New Roman" panose="02020603050405020304" pitchFamily="18" charset="0"/>
                      </a:endParaRPr>
                    </a:p>
                    <a:p>
                      <a:pPr marL="0" marR="0">
                        <a:spcBef>
                          <a:spcPts val="0"/>
                        </a:spcBef>
                        <a:spcAft>
                          <a:spcPts val="0"/>
                        </a:spcAft>
                      </a:pPr>
                      <a:r>
                        <a:rPr lang="en-US" sz="1200" b="1" dirty="0">
                          <a:solidFill>
                            <a:srgbClr val="000000"/>
                          </a:solidFill>
                          <a:effectLst/>
                          <a:latin typeface="+mn-lt"/>
                          <a:ea typeface="Times"/>
                        </a:rPr>
                        <a:t>a standard protocol for supporting students in crisis until more intensive supports can be put in place exists with all staff</a:t>
                      </a:r>
                      <a:r>
                        <a:rPr lang="en-US" sz="1200" b="1" dirty="0">
                          <a:solidFill>
                            <a:srgbClr val="000000"/>
                          </a:solidFill>
                          <a:effectLst/>
                          <a:latin typeface="+mn-lt"/>
                          <a:ea typeface="Times New Roman" panose="02020603050405020304" pitchFamily="18" charset="0"/>
                        </a:rPr>
                        <a:t> trained and supported to deescalate</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crisis behaviors effectively. </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Continuum includes and emphasizes functionally-relevant, instructional, and restorative responses, at least 70% of staff members report consistent and equitable use,</a:t>
                      </a:r>
                      <a:r>
                        <a:rPr lang="en-US" sz="1200" b="1" dirty="0">
                          <a:solidFill>
                            <a:srgbClr val="000000"/>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policies restrict the use of out-of-school suspensions only to behaviors with safety concerns, </a:t>
                      </a:r>
                      <a:r>
                        <a:rPr lang="en-US" sz="1200" dirty="0">
                          <a:solidFill>
                            <a:srgbClr val="000000"/>
                          </a:solidFill>
                          <a:effectLst/>
                          <a:latin typeface="+mn-lt"/>
                          <a:ea typeface="Times"/>
                        </a:rPr>
                        <a:t>a standard protocol for supporting students in crisis until more intensive supports can be put in place exists with all staff</a:t>
                      </a:r>
                      <a:r>
                        <a:rPr lang="en-US" sz="1200" dirty="0">
                          <a:solidFill>
                            <a:srgbClr val="000000"/>
                          </a:solidFill>
                          <a:effectLst/>
                          <a:latin typeface="+mn-lt"/>
                          <a:ea typeface="Times New Roman" panose="02020603050405020304" pitchFamily="18" charset="0"/>
                        </a:rPr>
                        <a:t> trained and supported to deescalate crisis behaviors effectively,</a:t>
                      </a:r>
                      <a:r>
                        <a:rPr lang="en-US" sz="1200" b="1" dirty="0">
                          <a:solidFill>
                            <a:srgbClr val="000000"/>
                          </a:solidFill>
                          <a:effectLst/>
                          <a:latin typeface="+mn-lt"/>
                          <a:ea typeface="Times New Roman" panose="02020603050405020304" pitchFamily="18" charset="0"/>
                        </a:rPr>
                        <a:t> and</a:t>
                      </a:r>
                      <a:endParaRPr lang="en-US" sz="1200" dirty="0">
                        <a:effectLst/>
                        <a:latin typeface="+mn-lt"/>
                        <a:ea typeface="Times New Roman" panose="02020603050405020304" pitchFamily="18" charset="0"/>
                      </a:endParaRPr>
                    </a:p>
                    <a:p>
                      <a:pPr marL="0" marR="0">
                        <a:spcBef>
                          <a:spcPts val="0"/>
                        </a:spcBef>
                        <a:spcAft>
                          <a:spcPts val="0"/>
                        </a:spcAft>
                      </a:pPr>
                      <a:r>
                        <a:rPr lang="en-US" sz="1200" b="1" dirty="0">
                          <a:solidFill>
                            <a:srgbClr val="000000"/>
                          </a:solidFill>
                          <a:effectLst/>
                          <a:latin typeface="+mn-lt"/>
                          <a:ea typeface="Times"/>
                        </a:rPr>
                        <a:t>restrictive procedures such as restraint are eliminated or if used/allowed, actively monitored for reduction.</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Reflective questions to focus the conversation:</a:t>
                      </a:r>
                    </a:p>
                    <a:p>
                      <a:pPr marL="342900" indent="-342900">
                        <a:spcAft>
                          <a:spcPts val="600"/>
                        </a:spcAft>
                        <a:buFont typeface="Wingdings" panose="05000000000000000000" pitchFamily="2" charset="2"/>
                        <a:buChar char="q"/>
                      </a:pPr>
                      <a:r>
                        <a:rPr lang="en-US" dirty="0"/>
                        <a:t>Are disciplinary practices proactive and preventative?</a:t>
                      </a:r>
                    </a:p>
                    <a:p>
                      <a:pPr marL="342900" indent="-342900">
                        <a:spcAft>
                          <a:spcPts val="600"/>
                        </a:spcAft>
                        <a:buFont typeface="Wingdings" panose="05000000000000000000" pitchFamily="2" charset="2"/>
                        <a:buChar char="q"/>
                      </a:pPr>
                      <a:r>
                        <a:rPr lang="en-US" dirty="0"/>
                        <a:t>Do responses help keep children in school and in the classroom, or is there a reliance on exclusionary practices?</a:t>
                      </a:r>
                    </a:p>
                    <a:p>
                      <a:pPr marL="342900" indent="-342900">
                        <a:spcAft>
                          <a:spcPts val="600"/>
                        </a:spcAft>
                        <a:buFont typeface="Wingdings" panose="05000000000000000000" pitchFamily="2" charset="2"/>
                        <a:buChar char="q"/>
                      </a:pPr>
                      <a:r>
                        <a:rPr lang="en-US" dirty="0"/>
                        <a:t>Are responses consistent across staff members?</a:t>
                      </a:r>
                    </a:p>
                    <a:p>
                      <a:pPr marL="342900" indent="-342900">
                        <a:spcAft>
                          <a:spcPts val="600"/>
                        </a:spcAft>
                        <a:buFont typeface="Wingdings" panose="05000000000000000000" pitchFamily="2" charset="2"/>
                        <a:buChar char="q"/>
                      </a:pPr>
                      <a:r>
                        <a:rPr lang="en-US" dirty="0"/>
                        <a:t>Is there clear documentation of discipline procedures?</a:t>
                      </a:r>
                    </a:p>
                    <a:p>
                      <a:pPr marL="342900" indent="-342900">
                        <a:buFont typeface="Wingdings" panose="05000000000000000000" pitchFamily="2" charset="2"/>
                        <a:buChar char="q"/>
                      </a:pPr>
                      <a:r>
                        <a:rPr lang="en-US" dirty="0"/>
                        <a:t>Do administrators report consistent use of proactive, preventative approaches?</a:t>
                      </a:r>
                    </a:p>
                    <a:p>
                      <a:pPr marL="342900" indent="-342900">
                        <a:buFont typeface="Wingdings" panose="05000000000000000000" pitchFamily="2" charset="2"/>
                        <a:buChar char="q"/>
                      </a:pPr>
                      <a:r>
                        <a:rPr lang="en-US" dirty="0"/>
                        <a:t>Is there a plan for supporting students when they are in crisis?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8" action="ppaction://hlinksldjump"/>
            <a:extLst>
              <a:ext uri="{FF2B5EF4-FFF2-40B4-BE49-F238E27FC236}">
                <a16:creationId xmlns:a16="http://schemas.microsoft.com/office/drawing/2014/main" id="{D0C178DE-0366-FB1F-9F34-D9BD1B7E2431}"/>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5" name="Slide 32">
            <a:hlinkClick r:id="" action="ppaction://media"/>
            <a:extLst>
              <a:ext uri="{FF2B5EF4-FFF2-40B4-BE49-F238E27FC236}">
                <a16:creationId xmlns:a16="http://schemas.microsoft.com/office/drawing/2014/main" id="{D3097BCE-58CA-A5EB-41AC-8280D2BAE12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7998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56C65-CFCB-313F-B592-892CD77E8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725547-1CC9-BC2F-D9B9-64A96BCBE3B0}"/>
              </a:ext>
            </a:extLst>
          </p:cNvPr>
          <p:cNvSpPr>
            <a:spLocks noGrp="1"/>
          </p:cNvSpPr>
          <p:nvPr>
            <p:ph type="title"/>
          </p:nvPr>
        </p:nvSpPr>
        <p:spPr/>
        <p:txBody>
          <a:bodyPr>
            <a:normAutofit fontScale="90000"/>
          </a:bodyPr>
          <a:lstStyle/>
          <a:p>
            <a:r>
              <a:rPr lang="en-US" sz="4400" dirty="0"/>
              <a:t>1.8 Crisis &amp; Emergency Response Plan Linked to Schoolwide Supports</a:t>
            </a:r>
            <a:endParaRPr lang="en-US" dirty="0"/>
          </a:p>
        </p:txBody>
      </p:sp>
      <p:graphicFrame>
        <p:nvGraphicFramePr>
          <p:cNvPr id="4" name="Content Placeholder 3">
            <a:extLst>
              <a:ext uri="{FF2B5EF4-FFF2-40B4-BE49-F238E27FC236}">
                <a16:creationId xmlns:a16="http://schemas.microsoft.com/office/drawing/2014/main" id="{0BE14C50-9575-A94C-CC04-F0CD0328C52A}"/>
              </a:ext>
            </a:extLst>
          </p:cNvPr>
          <p:cNvGraphicFramePr>
            <a:graphicFrameLocks noGrp="1"/>
          </p:cNvGraphicFramePr>
          <p:nvPr>
            <p:ph idx="1"/>
            <p:extLst>
              <p:ext uri="{D42A27DB-BD31-4B8C-83A1-F6EECF244321}">
                <p14:modId xmlns:p14="http://schemas.microsoft.com/office/powerpoint/2010/main" val="695719921"/>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Schoolwide expectations are explicitly defined for crisis response routines within the schoolwide matrix and the documented crisis and emergency response plan (e.g., evacuation, lockdown or shelter in place) includes plans to prompt and reinforce expectations during crisis drill activities and strategies to support student and staff wellness before, during, and after crisis drill or response.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dirty="0"/>
                        <a:t>Crisis response plan documentation </a:t>
                      </a:r>
                    </a:p>
                    <a:p>
                      <a:r>
                        <a:rPr lang="en-US" dirty="0"/>
                        <a:t>Staff and student wellness plans</a:t>
                      </a:r>
                    </a:p>
                    <a:p>
                      <a:r>
                        <a:rPr lang="en-US" dirty="0"/>
                        <a:t>Team action plan </a:t>
                      </a: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4E3C14EA-7394-EB3F-79BD-1E40CC87A5B8}"/>
              </a:ext>
            </a:extLst>
          </p:cNvPr>
          <p:cNvSpPr/>
          <p:nvPr/>
        </p:nvSpPr>
        <p:spPr>
          <a:xfrm>
            <a:off x="2545473" y="1943994"/>
            <a:ext cx="6912851" cy="228698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Staff and student wellbeing can be supported during crisis  by proactively establishing, explicitly teaching, and reinforcing clear expectations and supports. </a:t>
            </a:r>
          </a:p>
          <a:p>
            <a:pPr algn="ctr"/>
            <a:r>
              <a:rPr lang="en-US" b="1" dirty="0">
                <a:solidFill>
                  <a:schemeClr val="tx1"/>
                </a:solidFill>
              </a:rPr>
              <a:t> </a:t>
            </a:r>
          </a:p>
          <a:p>
            <a:pPr algn="ctr"/>
            <a:endParaRPr lang="en-US" dirty="0">
              <a:solidFill>
                <a:schemeClr val="tx1"/>
              </a:solidFill>
            </a:endParaRPr>
          </a:p>
        </p:txBody>
      </p:sp>
      <p:sp>
        <p:nvSpPr>
          <p:cNvPr id="6" name="Rounded Rectangle 4">
            <a:hlinkClick r:id="rId5" action="ppaction://hlinksldjump"/>
            <a:extLst>
              <a:ext uri="{FF2B5EF4-FFF2-40B4-BE49-F238E27FC236}">
                <a16:creationId xmlns:a16="http://schemas.microsoft.com/office/drawing/2014/main" id="{A5F0B230-9688-B742-5C15-742448C5AEBB}"/>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7" name="Slide 33">
            <a:hlinkClick r:id="" action="ppaction://media"/>
            <a:extLst>
              <a:ext uri="{FF2B5EF4-FFF2-40B4-BE49-F238E27FC236}">
                <a16:creationId xmlns:a16="http://schemas.microsoft.com/office/drawing/2014/main" id="{806DE3D1-292F-AC5D-1FA5-B251B39C09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9176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696"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661B8-3FDE-1F66-B9F5-F8D932B97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25D40B-6A57-940B-649A-3B45E3B94D11}"/>
              </a:ext>
            </a:extLst>
          </p:cNvPr>
          <p:cNvSpPr>
            <a:spLocks noGrp="1"/>
          </p:cNvSpPr>
          <p:nvPr>
            <p:ph type="title"/>
          </p:nvPr>
        </p:nvSpPr>
        <p:spPr/>
        <p:txBody>
          <a:bodyPr>
            <a:noAutofit/>
          </a:bodyPr>
          <a:lstStyle/>
          <a:p>
            <a:r>
              <a:rPr lang="en-US" sz="3800" dirty="0"/>
              <a:t>1.8 Crisis &amp; Emergency Response Plan Linked to Schoolwide Supports</a:t>
            </a:r>
          </a:p>
        </p:txBody>
      </p:sp>
      <p:pic>
        <p:nvPicPr>
          <p:cNvPr id="7" name="Recorded Sound">
            <a:hlinkClick r:id="" action="ppaction://media"/>
            <a:extLst>
              <a:ext uri="{FF2B5EF4-FFF2-40B4-BE49-F238E27FC236}">
                <a16:creationId xmlns:a16="http://schemas.microsoft.com/office/drawing/2014/main" id="{AB948E10-216B-9D7E-D34C-0AAD513831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D84797E5-D50F-0D94-A5C1-30DF43A80018}"/>
              </a:ext>
            </a:extLst>
          </p:cNvPr>
          <p:cNvGraphicFramePr>
            <a:graphicFrameLocks/>
          </p:cNvGraphicFramePr>
          <p:nvPr>
            <p:extLst>
              <p:ext uri="{D42A27DB-BD31-4B8C-83A1-F6EECF244321}">
                <p14:modId xmlns:p14="http://schemas.microsoft.com/office/powerpoint/2010/main" val="138513632"/>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rPr>
                        <a:t>No</a:t>
                      </a:r>
                      <a:r>
                        <a:rPr lang="en-US" sz="1200" dirty="0">
                          <a:solidFill>
                            <a:srgbClr val="000000"/>
                          </a:solidFill>
                          <a:effectLst/>
                          <a:latin typeface="Calibri" panose="020F0502020204030204" pitchFamily="34" charset="0"/>
                          <a:ea typeface="Calibri" panose="020F0502020204030204" pitchFamily="34" charset="0"/>
                        </a:rPr>
                        <a:t> </a:t>
                      </a:r>
                      <a:r>
                        <a:rPr lang="en-US" sz="1200" b="1" dirty="0">
                          <a:solidFill>
                            <a:srgbClr val="000000"/>
                          </a:solidFill>
                          <a:effectLst/>
                          <a:latin typeface="Calibri" panose="020F0502020204030204" pitchFamily="34" charset="0"/>
                          <a:ea typeface="Calibri" panose="020F0502020204030204" pitchFamily="34" charset="0"/>
                        </a:rPr>
                        <a:t>crisis response plan exists </a:t>
                      </a:r>
                      <a:r>
                        <a:rPr lang="en-US" sz="1200" dirty="0">
                          <a:solidFill>
                            <a:srgbClr val="000000"/>
                          </a:solidFill>
                          <a:effectLst/>
                          <a:latin typeface="Calibri" panose="020F0502020204030204" pitchFamily="34" charset="0"/>
                          <a:ea typeface="Calibri" panose="020F0502020204030204" pitchFamily="34" charset="0"/>
                        </a:rPr>
                        <a:t>or</a:t>
                      </a:r>
                      <a:r>
                        <a:rPr lang="en-US" sz="1200" b="1" dirty="0">
                          <a:solidFill>
                            <a:srgbClr val="000000"/>
                          </a:solidFill>
                          <a:effectLst/>
                          <a:latin typeface="Calibri" panose="020F0502020204030204" pitchFamily="34" charset="0"/>
                          <a:ea typeface="Calibri" panose="020F0502020204030204" pitchFamily="34" charset="0"/>
                        </a:rPr>
                        <a:t> no</a:t>
                      </a:r>
                      <a:r>
                        <a:rPr lang="en-US" sz="1200" dirty="0">
                          <a:solidFill>
                            <a:srgbClr val="000000"/>
                          </a:solidFill>
                          <a:effectLst/>
                          <a:latin typeface="Calibri" panose="020F0502020204030204" pitchFamily="34" charset="0"/>
                          <a:ea typeface="Calibri" panose="020F0502020204030204" pitchFamily="34" charset="0"/>
                        </a:rPr>
                        <a:t> </a:t>
                      </a:r>
                      <a:r>
                        <a:rPr lang="en-US" sz="1200" b="1" dirty="0">
                          <a:solidFill>
                            <a:srgbClr val="000000"/>
                          </a:solidFill>
                          <a:effectLst/>
                          <a:latin typeface="Calibri" panose="020F0502020204030204" pitchFamily="34" charset="0"/>
                          <a:ea typeface="Calibri" panose="020F0502020204030204" pitchFamily="34" charset="0"/>
                        </a:rPr>
                        <a:t>evidence of alignment </a:t>
                      </a:r>
                      <a:r>
                        <a:rPr lang="en-US" sz="1200" dirty="0">
                          <a:solidFill>
                            <a:srgbClr val="000000"/>
                          </a:solidFill>
                          <a:effectLst/>
                          <a:latin typeface="Calibri" panose="020F0502020204030204" pitchFamily="34" charset="0"/>
                          <a:ea typeface="Calibri" panose="020F0502020204030204" pitchFamily="34" charset="0"/>
                        </a:rPr>
                        <a:t>to school-wide expectations evident.</a:t>
                      </a:r>
                      <a:endParaRPr lang="en-US" sz="12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A crisis response plan is </a:t>
                      </a:r>
                      <a:r>
                        <a:rPr lang="en-US" sz="1200" b="1" dirty="0">
                          <a:solidFill>
                            <a:srgbClr val="000000"/>
                          </a:solidFill>
                          <a:effectLst/>
                          <a:latin typeface="Calibri" panose="020F0502020204030204" pitchFamily="34" charset="0"/>
                          <a:ea typeface="Calibri" panose="020F0502020204030204" pitchFamily="34" charset="0"/>
                        </a:rPr>
                        <a:t>clearly documented, and procedures are informally linked to schoolwide expectations</a:t>
                      </a:r>
                      <a:r>
                        <a:rPr lang="en-US"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Schoolwide expectations are explicitly defined for crisis response routines </a:t>
                      </a:r>
                      <a:r>
                        <a:rPr lang="en-US" sz="1200" b="1">
                          <a:solidFill>
                            <a:srgbClr val="000000"/>
                          </a:solidFill>
                          <a:effectLst/>
                          <a:latin typeface="Calibri" panose="020F0502020204030204" pitchFamily="34" charset="0"/>
                          <a:ea typeface="Calibri" panose="020F0502020204030204" pitchFamily="34" charset="0"/>
                        </a:rPr>
                        <a:t>within the school-wide matrix, expectations are actively taught, prompted, and reinforced during crisis drill activities.</a:t>
                      </a:r>
                      <a:r>
                        <a:rPr lang="en-US" sz="1200">
                          <a:solidFill>
                            <a:srgbClr val="000000"/>
                          </a:solidFill>
                          <a:effectLst/>
                          <a:latin typeface="Calibri" panose="020F0502020204030204" pitchFamily="34" charset="0"/>
                          <a:ea typeface="Calibri" panose="020F0502020204030204" pitchFamily="34" charset="0"/>
                        </a:rPr>
                        <a:t> </a:t>
                      </a:r>
                      <a:endParaRPr lang="en-US" sz="12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Schoolwide expectations are explicitly defined for crisis response routines within the schoolwide matrix, expectations are actively taught, prompted, and reinforced during crisis drill activities, </a:t>
                      </a:r>
                      <a:r>
                        <a:rPr lang="en-US" sz="1200" b="1">
                          <a:solidFill>
                            <a:srgbClr val="000000"/>
                          </a:solidFill>
                          <a:effectLst/>
                          <a:latin typeface="Calibri" panose="020F0502020204030204" pitchFamily="34" charset="0"/>
                          <a:ea typeface="Calibri" panose="020F0502020204030204" pitchFamily="34" charset="0"/>
                        </a:rPr>
                        <a:t>and crisis response plan includes strategies to promote student and staff wellness before, during, and after crisis drill or response. </a:t>
                      </a:r>
                      <a:endParaRPr lang="en-US" sz="12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Schoolwide expectations are explicitly defined for crisis response routines within the schoolwide matrix, expectations are actively taught, prompted, and reinforced during crisis drill activities, and crisis response plan includes </a:t>
                      </a:r>
                      <a:r>
                        <a:rPr lang="en-US" sz="1200" b="1" dirty="0">
                          <a:solidFill>
                            <a:srgbClr val="000000"/>
                          </a:solidFill>
                          <a:effectLst/>
                          <a:latin typeface="Calibri" panose="020F0502020204030204" pitchFamily="34" charset="0"/>
                          <a:ea typeface="Calibri" panose="020F0502020204030204" pitchFamily="34" charset="0"/>
                        </a:rPr>
                        <a:t>differentiated</a:t>
                      </a:r>
                      <a:r>
                        <a:rPr lang="en-US" sz="1200" dirty="0">
                          <a:solidFill>
                            <a:srgbClr val="000000"/>
                          </a:solidFill>
                          <a:effectLst/>
                          <a:latin typeface="Calibri" panose="020F0502020204030204" pitchFamily="34" charset="0"/>
                          <a:ea typeface="Calibri" panose="020F0502020204030204" pitchFamily="34" charset="0"/>
                        </a:rPr>
                        <a:t> strategies to promote student and staff wellness before, during, and after crisis drill or response.</a:t>
                      </a:r>
                      <a:endParaRPr lang="en-US" sz="12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Are the expectations and procedures for crisis or emergency routines identified within the schoolwide matrix?</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Are those expectations explicitly taught and reinforced?</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Are there supports in place for student and staff wellness?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8" action="ppaction://hlinksldjump"/>
            <a:extLst>
              <a:ext uri="{FF2B5EF4-FFF2-40B4-BE49-F238E27FC236}">
                <a16:creationId xmlns:a16="http://schemas.microsoft.com/office/drawing/2014/main" id="{AB9B0956-6E30-932D-B91B-6593535C7AEC}"/>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5" name="Slide 34">
            <a:hlinkClick r:id="" action="ppaction://media"/>
            <a:extLst>
              <a:ext uri="{FF2B5EF4-FFF2-40B4-BE49-F238E27FC236}">
                <a16:creationId xmlns:a16="http://schemas.microsoft.com/office/drawing/2014/main" id="{CB26C361-E30A-D084-C260-9620F4E5A05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35531"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173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6424" fill="hold"/>
                                        <p:tgtEl>
                                          <p:spTgt spid="5"/>
                                        </p:tgtEl>
                                      </p:cBhvr>
                                    </p:cmd>
                                  </p:childTnLst>
                                </p:cTn>
                              </p:par>
                            </p:childTnLst>
                          </p:cTn>
                        </p:par>
                      </p:childTnLst>
                    </p:cTn>
                  </p:par>
                </p:childTnLst>
              </p:cTn>
              <p:nextCondLst>
                <p:cond evt="onClick" delay="0">
                  <p:tgtEl>
                    <p:spTgt spid="5"/>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8495F-3925-D00E-B7AD-38621DE18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9E5A44-E859-085C-B30E-AD7D35B9A11D}"/>
              </a:ext>
            </a:extLst>
          </p:cNvPr>
          <p:cNvSpPr>
            <a:spLocks noGrp="1"/>
          </p:cNvSpPr>
          <p:nvPr>
            <p:ph type="title"/>
          </p:nvPr>
        </p:nvSpPr>
        <p:spPr/>
        <p:txBody>
          <a:bodyPr>
            <a:normAutofit fontScale="90000"/>
          </a:bodyPr>
          <a:lstStyle/>
          <a:p>
            <a:r>
              <a:rPr lang="en-US" dirty="0"/>
              <a:t>1.9 Schoolwide Practices used in Classrooms</a:t>
            </a:r>
          </a:p>
        </p:txBody>
      </p:sp>
      <p:graphicFrame>
        <p:nvGraphicFramePr>
          <p:cNvPr id="4" name="Content Placeholder 3">
            <a:extLst>
              <a:ext uri="{FF2B5EF4-FFF2-40B4-BE49-F238E27FC236}">
                <a16:creationId xmlns:a16="http://schemas.microsoft.com/office/drawing/2014/main" id="{DEE141D0-AE3D-CEFC-A4D4-7EBB8740B81A}"/>
              </a:ext>
            </a:extLst>
          </p:cNvPr>
          <p:cNvGraphicFramePr>
            <a:graphicFrameLocks noGrp="1"/>
          </p:cNvGraphicFramePr>
          <p:nvPr>
            <p:ph idx="1"/>
            <p:extLst>
              <p:ext uri="{D42A27DB-BD31-4B8C-83A1-F6EECF244321}">
                <p14:modId xmlns:p14="http://schemas.microsoft.com/office/powerpoint/2010/main" val="1886892330"/>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dirty="0"/>
                        <a:t>Educators implement foundational Tier 1 practices (explicitly teach, prompt, and review schoolwide expectations as described in 1.4; implement schoolwide acknowledgements as described in 1.5; and respond to challenging behavior as described in 1.7) across all classroom locations and routines and integrate these supports within all academic and SEB instruction in a culturally responsive manner. </a:t>
                      </a: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TFI walkthrough tool</a:t>
                      </a:r>
                    </a:p>
                    <a:p>
                      <a:pPr algn="l"/>
                      <a:endParaRPr lang="en-US" sz="2400" dirty="0"/>
                    </a:p>
                  </a:txBody>
                  <a:tcPr/>
                </a:tc>
                <a:extLst>
                  <a:ext uri="{0D108BD9-81ED-4DB2-BD59-A6C34878D82A}">
                    <a16:rowId xmlns:a16="http://schemas.microsoft.com/office/drawing/2014/main" val="2594366273"/>
                  </a:ext>
                </a:extLst>
              </a:tr>
            </a:tbl>
          </a:graphicData>
        </a:graphic>
      </p:graphicFrame>
      <p:pic>
        <p:nvPicPr>
          <p:cNvPr id="3" name="Picture 2" descr="A close-up of a form&#10;&#10;Description automatically generated">
            <a:extLst>
              <a:ext uri="{FF2B5EF4-FFF2-40B4-BE49-F238E27FC236}">
                <a16:creationId xmlns:a16="http://schemas.microsoft.com/office/drawing/2014/main" id="{5EFF699E-0A1F-0ADB-013A-839722DCE1BA}"/>
              </a:ext>
            </a:extLst>
          </p:cNvPr>
          <p:cNvPicPr>
            <a:picLocks noChangeAspect="1"/>
          </p:cNvPicPr>
          <p:nvPr/>
        </p:nvPicPr>
        <p:blipFill>
          <a:blip r:embed="rId5"/>
          <a:stretch>
            <a:fillRect/>
          </a:stretch>
        </p:blipFill>
        <p:spPr>
          <a:xfrm rot="607799">
            <a:off x="9830742" y="3608402"/>
            <a:ext cx="1582869" cy="1973338"/>
          </a:xfrm>
          <a:prstGeom prst="rect">
            <a:avLst/>
          </a:prstGeom>
          <a:ln>
            <a:solidFill>
              <a:schemeClr val="tx1"/>
            </a:solidFill>
          </a:ln>
        </p:spPr>
      </p:pic>
      <p:sp>
        <p:nvSpPr>
          <p:cNvPr id="7" name="Rounded Rectangle 4">
            <a:hlinkClick r:id="rId6" action="ppaction://hlinksldjump"/>
            <a:extLst>
              <a:ext uri="{FF2B5EF4-FFF2-40B4-BE49-F238E27FC236}">
                <a16:creationId xmlns:a16="http://schemas.microsoft.com/office/drawing/2014/main" id="{994EAD0B-BD7F-2F17-50E9-D0546E1F9624}"/>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pic>
        <p:nvPicPr>
          <p:cNvPr id="8" name="Slide 35">
            <a:hlinkClick r:id="" action="ppaction://media"/>
            <a:extLst>
              <a:ext uri="{FF2B5EF4-FFF2-40B4-BE49-F238E27FC236}">
                <a16:creationId xmlns:a16="http://schemas.microsoft.com/office/drawing/2014/main" id="{DB60F14A-87FC-C092-333F-7DC0971C95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31129"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a:extLst>
              <a:ext uri="{FF2B5EF4-FFF2-40B4-BE49-F238E27FC236}">
                <a16:creationId xmlns:a16="http://schemas.microsoft.com/office/drawing/2014/main" id="{564450D1-4D69-AC40-6551-6D51600DBAA1}"/>
              </a:ext>
            </a:extLst>
          </p:cNvPr>
          <p:cNvSpPr/>
          <p:nvPr/>
        </p:nvSpPr>
        <p:spPr>
          <a:xfrm>
            <a:off x="2452079" y="2294384"/>
            <a:ext cx="7755037" cy="2611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PBIS expectations need to be integrated into classroom systems. This improves consistency in behavior support practices across all adults.</a:t>
            </a:r>
          </a:p>
          <a:p>
            <a:pPr algn="ctr"/>
            <a:r>
              <a:rPr lang="en-US" b="1" dirty="0">
                <a:solidFill>
                  <a:schemeClr val="tx1"/>
                </a:solidFill>
              </a:rPr>
              <a:t> </a:t>
            </a:r>
          </a:p>
          <a:p>
            <a:pPr algn="ctr"/>
            <a:endParaRPr lang="en-US" dirty="0">
              <a:solidFill>
                <a:schemeClr val="tx1"/>
              </a:solidFill>
            </a:endParaRPr>
          </a:p>
        </p:txBody>
      </p:sp>
    </p:spTree>
    <p:extLst>
      <p:ext uri="{BB962C8B-B14F-4D97-AF65-F5344CB8AC3E}">
        <p14:creationId xmlns:p14="http://schemas.microsoft.com/office/powerpoint/2010/main" val="535815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952"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B12FF-9083-954D-F50F-E95D7F788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A7B8D-1DA4-54E9-6A8B-04DC99C95324}"/>
              </a:ext>
            </a:extLst>
          </p:cNvPr>
          <p:cNvSpPr>
            <a:spLocks noGrp="1"/>
          </p:cNvSpPr>
          <p:nvPr>
            <p:ph type="title"/>
          </p:nvPr>
        </p:nvSpPr>
        <p:spPr/>
        <p:txBody>
          <a:bodyPr>
            <a:normAutofit fontScale="90000"/>
          </a:bodyPr>
          <a:lstStyle/>
          <a:p>
            <a:r>
              <a:rPr lang="en-US" dirty="0"/>
              <a:t>1.9 Schoolwide Practices used in Classrooms</a:t>
            </a:r>
          </a:p>
        </p:txBody>
      </p:sp>
      <p:pic>
        <p:nvPicPr>
          <p:cNvPr id="7" name="Recorded Sound">
            <a:hlinkClick r:id="" action="ppaction://media"/>
            <a:extLst>
              <a:ext uri="{FF2B5EF4-FFF2-40B4-BE49-F238E27FC236}">
                <a16:creationId xmlns:a16="http://schemas.microsoft.com/office/drawing/2014/main" id="{16E32560-BD73-F996-D532-4B696E651C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AE6A02E3-4362-221A-AD0C-E5CA3760BF12}"/>
              </a:ext>
            </a:extLst>
          </p:cNvPr>
          <p:cNvGraphicFramePr>
            <a:graphicFrameLocks/>
          </p:cNvGraphicFramePr>
          <p:nvPr>
            <p:extLst>
              <p:ext uri="{D42A27DB-BD31-4B8C-83A1-F6EECF244321}">
                <p14:modId xmlns:p14="http://schemas.microsoft.com/office/powerpoint/2010/main" val="932478145"/>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b="1" dirty="0">
                          <a:solidFill>
                            <a:srgbClr val="000000"/>
                          </a:solidFill>
                          <a:effectLst/>
                          <a:latin typeface="+mn-lt"/>
                          <a:ea typeface="Times New Roman" panose="02020603050405020304" pitchFamily="18" charset="0"/>
                        </a:rPr>
                        <a:t>No or very few (&lt;20%)</a:t>
                      </a:r>
                      <a:r>
                        <a:rPr lang="en-US" sz="1200" dirty="0">
                          <a:solidFill>
                            <a:srgbClr val="000000"/>
                          </a:solidFill>
                          <a:effectLst/>
                          <a:latin typeface="+mn-lt"/>
                          <a:ea typeface="Times New Roman" panose="02020603050405020304" pitchFamily="18" charset="0"/>
                        </a:rPr>
                        <a:t> educators consistently implement all foundational Tier 1 practices (schoolwide expectations, acknowledgements, and responses) in a culturally-responsive manner</a:t>
                      </a:r>
                      <a:r>
                        <a:rPr lang="en-US" sz="1200" b="1" dirty="0">
                          <a:solidFill>
                            <a:srgbClr val="000000"/>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in the classroom.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Few (20-39%)</a:t>
                      </a:r>
                      <a:r>
                        <a:rPr lang="en-US" sz="1200">
                          <a:solidFill>
                            <a:srgbClr val="000000"/>
                          </a:solidFill>
                          <a:effectLst/>
                          <a:latin typeface="+mn-lt"/>
                          <a:ea typeface="Times New Roman" panose="02020603050405020304" pitchFamily="18" charset="0"/>
                        </a:rPr>
                        <a:t> educators consistently implement all foundational Tier 1 practices (schoolwide expectations, acknowledgements, and responses) in a culturally-responsive manner</a:t>
                      </a:r>
                      <a:r>
                        <a:rPr lang="en-US" sz="1200" b="1">
                          <a:solidFill>
                            <a:srgbClr val="000000"/>
                          </a:solidFill>
                          <a:effectLst/>
                          <a:latin typeface="+mn-lt"/>
                          <a:ea typeface="Times New Roman" panose="02020603050405020304" pitchFamily="18" charset="0"/>
                        </a:rPr>
                        <a:t> </a:t>
                      </a:r>
                      <a:r>
                        <a:rPr lang="en-US" sz="1200">
                          <a:solidFill>
                            <a:srgbClr val="000000"/>
                          </a:solidFill>
                          <a:effectLst/>
                          <a:latin typeface="+mn-lt"/>
                          <a:ea typeface="Times New Roman" panose="02020603050405020304" pitchFamily="18" charset="0"/>
                        </a:rPr>
                        <a:t>in the classroom.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Some (40-60%)</a:t>
                      </a:r>
                      <a:r>
                        <a:rPr lang="en-US" sz="1200">
                          <a:solidFill>
                            <a:srgbClr val="000000"/>
                          </a:solidFill>
                          <a:effectLst/>
                          <a:latin typeface="+mn-lt"/>
                          <a:ea typeface="Times New Roman" panose="02020603050405020304" pitchFamily="18" charset="0"/>
                        </a:rPr>
                        <a:t> educators are consistently implementing all foundational Tier 1 practices (schoolwide expectations, acknowledgements, and responses) in a culturally-responsive manner</a:t>
                      </a:r>
                      <a:r>
                        <a:rPr lang="en-US" sz="1200" b="1">
                          <a:solidFill>
                            <a:srgbClr val="000000"/>
                          </a:solidFill>
                          <a:effectLst/>
                          <a:latin typeface="+mn-lt"/>
                          <a:ea typeface="Times New Roman" panose="02020603050405020304" pitchFamily="18" charset="0"/>
                        </a:rPr>
                        <a:t> </a:t>
                      </a:r>
                      <a:r>
                        <a:rPr lang="en-US" sz="1200">
                          <a:solidFill>
                            <a:srgbClr val="000000"/>
                          </a:solidFill>
                          <a:effectLst/>
                          <a:latin typeface="+mn-lt"/>
                          <a:ea typeface="Times New Roman" panose="02020603050405020304" pitchFamily="18" charset="0"/>
                        </a:rPr>
                        <a:t>in the classroom.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Most (61-80%)</a:t>
                      </a:r>
                      <a:r>
                        <a:rPr lang="en-US" sz="1200">
                          <a:solidFill>
                            <a:srgbClr val="000000"/>
                          </a:solidFill>
                          <a:effectLst/>
                          <a:latin typeface="+mn-lt"/>
                          <a:ea typeface="Times New Roman" panose="02020603050405020304" pitchFamily="18" charset="0"/>
                        </a:rPr>
                        <a:t> educators are consistently implementing all foundational Tier 1 practices (schoolwide expectations, acknowledgements, and responses) in a culturally-responsive manner</a:t>
                      </a:r>
                      <a:r>
                        <a:rPr lang="en-US" sz="1200" b="1">
                          <a:solidFill>
                            <a:srgbClr val="000000"/>
                          </a:solidFill>
                          <a:effectLst/>
                          <a:latin typeface="+mn-lt"/>
                          <a:ea typeface="Times New Roman" panose="02020603050405020304" pitchFamily="18" charset="0"/>
                        </a:rPr>
                        <a:t> </a:t>
                      </a:r>
                      <a:r>
                        <a:rPr lang="en-US" sz="1200">
                          <a:solidFill>
                            <a:srgbClr val="000000"/>
                          </a:solidFill>
                          <a:effectLst/>
                          <a:latin typeface="+mn-lt"/>
                          <a:ea typeface="Times New Roman" panose="02020603050405020304" pitchFamily="18" charset="0"/>
                        </a:rPr>
                        <a:t>in the classroom </a:t>
                      </a:r>
                      <a:r>
                        <a:rPr lang="en-US" sz="1200" b="1">
                          <a:solidFill>
                            <a:srgbClr val="000000"/>
                          </a:solidFill>
                          <a:effectLst/>
                          <a:latin typeface="+mn-lt"/>
                          <a:ea typeface="Times New Roman" panose="02020603050405020304" pitchFamily="18" charset="0"/>
                        </a:rPr>
                        <a:t>and some (40%-60%) educators report integrating these supports within academic and SEB instruction.</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dirty="0">
                          <a:solidFill>
                            <a:srgbClr val="000000"/>
                          </a:solidFill>
                          <a:effectLst/>
                          <a:latin typeface="+mn-lt"/>
                          <a:ea typeface="Times New Roman" panose="02020603050405020304" pitchFamily="18" charset="0"/>
                        </a:rPr>
                        <a:t>Almost all (&gt;80%)</a:t>
                      </a:r>
                      <a:r>
                        <a:rPr lang="en-US" sz="1200" dirty="0">
                          <a:solidFill>
                            <a:srgbClr val="000000"/>
                          </a:solidFill>
                          <a:effectLst/>
                          <a:latin typeface="+mn-lt"/>
                          <a:ea typeface="Times New Roman" panose="02020603050405020304" pitchFamily="18" charset="0"/>
                        </a:rPr>
                        <a:t> educators are consistently implementing all foundational Tier 1 practices (schoolwide expectations, acknowledgements, and responses) in a culturally-responsive manner</a:t>
                      </a:r>
                      <a:r>
                        <a:rPr lang="en-US" sz="1200" b="1" dirty="0">
                          <a:solidFill>
                            <a:srgbClr val="000000"/>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in the classroom </a:t>
                      </a:r>
                      <a:r>
                        <a:rPr lang="en-US" sz="1200" b="1" dirty="0">
                          <a:solidFill>
                            <a:srgbClr val="000000"/>
                          </a:solidFill>
                          <a:effectLst/>
                          <a:latin typeface="+mn-lt"/>
                          <a:ea typeface="Times New Roman" panose="02020603050405020304" pitchFamily="18" charset="0"/>
                        </a:rPr>
                        <a:t>and most (&gt;61%) educators report integrating these supports within academic and SEB instruction.</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Are educators establishing expectations for their particular setting?</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Do they consistently use acknowledgements and effective responses to behavior?</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Are the supports integrated within academic and SEB instruction?</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8" action="ppaction://hlinksldjump"/>
            <a:extLst>
              <a:ext uri="{FF2B5EF4-FFF2-40B4-BE49-F238E27FC236}">
                <a16:creationId xmlns:a16="http://schemas.microsoft.com/office/drawing/2014/main" id="{AE487A17-EC46-F0F8-42ED-16185B42C5E5}"/>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5" name="Slide 36">
            <a:hlinkClick r:id="" action="ppaction://media"/>
            <a:extLst>
              <a:ext uri="{FF2B5EF4-FFF2-40B4-BE49-F238E27FC236}">
                <a16:creationId xmlns:a16="http://schemas.microsoft.com/office/drawing/2014/main" id="{08705F8F-E17D-94EC-E8D4-2B5D069940C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1592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6872" fill="hold"/>
                                        <p:tgtEl>
                                          <p:spTgt spid="5"/>
                                        </p:tgtEl>
                                      </p:cBhvr>
                                    </p:cmd>
                                  </p:childTnLst>
                                </p:cTn>
                              </p:par>
                            </p:childTnLst>
                          </p:cTn>
                        </p:par>
                      </p:childTnLst>
                    </p:cTn>
                  </p:par>
                </p:childTnLst>
              </p:cTn>
              <p:nextCondLst>
                <p:cond evt="onClick" delay="0">
                  <p:tgtEl>
                    <p:spTgt spid="5"/>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11A02-5D31-58CF-EC3E-975E6FDFD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15CFA-A2E5-90B4-38B3-DFCBE47D6FBD}"/>
              </a:ext>
            </a:extLst>
          </p:cNvPr>
          <p:cNvSpPr>
            <a:spLocks noGrp="1"/>
          </p:cNvSpPr>
          <p:nvPr>
            <p:ph type="title"/>
          </p:nvPr>
        </p:nvSpPr>
        <p:spPr/>
        <p:txBody>
          <a:bodyPr/>
          <a:lstStyle/>
          <a:p>
            <a:r>
              <a:rPr lang="en-US" dirty="0"/>
              <a:t>1.10 Classroom Practices</a:t>
            </a:r>
          </a:p>
        </p:txBody>
      </p:sp>
      <p:graphicFrame>
        <p:nvGraphicFramePr>
          <p:cNvPr id="4" name="Content Placeholder 3">
            <a:extLst>
              <a:ext uri="{FF2B5EF4-FFF2-40B4-BE49-F238E27FC236}">
                <a16:creationId xmlns:a16="http://schemas.microsoft.com/office/drawing/2014/main" id="{99C0E3C1-D5E2-79E6-55C1-1218F664ECDA}"/>
              </a:ext>
            </a:extLst>
          </p:cNvPr>
          <p:cNvGraphicFramePr>
            <a:graphicFrameLocks noGrp="1"/>
          </p:cNvGraphicFramePr>
          <p:nvPr>
            <p:ph idx="1"/>
            <p:extLst>
              <p:ext uri="{D42A27DB-BD31-4B8C-83A1-F6EECF244321}">
                <p14:modId xmlns:p14="http://schemas.microsoft.com/office/powerpoint/2010/main" val="223640772"/>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TFI Classroom Data Summary Worksheet</a:t>
                      </a:r>
                      <a:endParaRPr lang="en-US" sz="2400" dirty="0"/>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17336680-4388-2EF3-DB9E-04CEA85B9736}"/>
              </a:ext>
            </a:extLst>
          </p:cNvPr>
          <p:cNvSpPr/>
          <p:nvPr/>
        </p:nvSpPr>
        <p:spPr>
          <a:xfrm>
            <a:off x="1717394" y="2054483"/>
            <a:ext cx="7998106" cy="28525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Main idea:</a:t>
            </a:r>
          </a:p>
          <a:p>
            <a:pPr algn="ctr"/>
            <a:r>
              <a:rPr lang="en-US" sz="2800" dirty="0">
                <a:solidFill>
                  <a:schemeClr val="tx1"/>
                </a:solidFill>
              </a:rPr>
              <a:t>Tier 1 implementation includes the equitable use of evidence-based classroom practices that are known to support SEB and academic growth. </a:t>
            </a:r>
            <a:endParaRPr lang="en-US" b="1" dirty="0">
              <a:solidFill>
                <a:schemeClr val="tx1"/>
              </a:solidFill>
            </a:endParaRPr>
          </a:p>
          <a:p>
            <a:pPr algn="ctr"/>
            <a:endParaRPr lang="en-US" dirty="0">
              <a:solidFill>
                <a:schemeClr val="tx1"/>
              </a:solidFill>
            </a:endParaRPr>
          </a:p>
        </p:txBody>
      </p:sp>
      <p:pic>
        <p:nvPicPr>
          <p:cNvPr id="6" name="Picture 5" descr="A sheet of a report&#10;&#10;Description automatically generated with medium confidence">
            <a:extLst>
              <a:ext uri="{FF2B5EF4-FFF2-40B4-BE49-F238E27FC236}">
                <a16:creationId xmlns:a16="http://schemas.microsoft.com/office/drawing/2014/main" id="{EFB68DF0-D800-C23A-E38C-38FF6BC5E6B4}"/>
              </a:ext>
            </a:extLst>
          </p:cNvPr>
          <p:cNvPicPr>
            <a:picLocks noChangeAspect="1"/>
          </p:cNvPicPr>
          <p:nvPr/>
        </p:nvPicPr>
        <p:blipFill>
          <a:blip r:embed="rId5"/>
          <a:stretch>
            <a:fillRect/>
          </a:stretch>
        </p:blipFill>
        <p:spPr>
          <a:xfrm rot="612090">
            <a:off x="9864497" y="3082528"/>
            <a:ext cx="1444150" cy="1811437"/>
          </a:xfrm>
          <a:prstGeom prst="rect">
            <a:avLst/>
          </a:prstGeom>
          <a:ln>
            <a:solidFill>
              <a:schemeClr val="tx1"/>
            </a:solidFill>
          </a:ln>
        </p:spPr>
      </p:pic>
      <p:sp>
        <p:nvSpPr>
          <p:cNvPr id="7" name="Rounded Rectangle 4">
            <a:hlinkClick r:id="rId6" action="ppaction://hlinksldjump"/>
            <a:extLst>
              <a:ext uri="{FF2B5EF4-FFF2-40B4-BE49-F238E27FC236}">
                <a16:creationId xmlns:a16="http://schemas.microsoft.com/office/drawing/2014/main" id="{22AAE949-A0C8-F787-6DA3-0B747909E496}"/>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pic>
        <p:nvPicPr>
          <p:cNvPr id="8" name="Slide 37">
            <a:hlinkClick r:id="" action="ppaction://media"/>
            <a:extLst>
              <a:ext uri="{FF2B5EF4-FFF2-40B4-BE49-F238E27FC236}">
                <a16:creationId xmlns:a16="http://schemas.microsoft.com/office/drawing/2014/main" id="{6CEB2755-3167-7FB2-6AD1-629CDFA2BA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8810" y="5630647"/>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39975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881"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D9D0-4591-41A1-A343-FBB65A453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F0F12-92ED-C449-67DC-40B250E110B8}"/>
              </a:ext>
            </a:extLst>
          </p:cNvPr>
          <p:cNvSpPr>
            <a:spLocks noGrp="1"/>
          </p:cNvSpPr>
          <p:nvPr>
            <p:ph type="title"/>
          </p:nvPr>
        </p:nvSpPr>
        <p:spPr/>
        <p:txBody>
          <a:bodyPr>
            <a:normAutofit fontScale="90000"/>
          </a:bodyPr>
          <a:lstStyle/>
          <a:p>
            <a:r>
              <a:rPr lang="en-US"/>
              <a:t>Appendix B: </a:t>
            </a:r>
            <a:br>
              <a:rPr lang="en-US"/>
            </a:br>
            <a:r>
              <a:rPr lang="en-US"/>
              <a:t>TFI Classroom Data Summary Worksheet</a:t>
            </a:r>
            <a:endParaRPr lang="en-US" dirty="0"/>
          </a:p>
        </p:txBody>
      </p:sp>
      <p:pic>
        <p:nvPicPr>
          <p:cNvPr id="3" name="Picture 2" descr="A sheet of a report&#10;&#10;Description automatically generated with medium confidence">
            <a:extLst>
              <a:ext uri="{FF2B5EF4-FFF2-40B4-BE49-F238E27FC236}">
                <a16:creationId xmlns:a16="http://schemas.microsoft.com/office/drawing/2014/main" id="{7FDA8491-512C-A2D6-846A-BD716D62BC22}"/>
              </a:ext>
            </a:extLst>
          </p:cNvPr>
          <p:cNvPicPr>
            <a:picLocks noChangeAspect="1"/>
          </p:cNvPicPr>
          <p:nvPr/>
        </p:nvPicPr>
        <p:blipFill>
          <a:blip r:embed="rId5"/>
          <a:stretch>
            <a:fillRect/>
          </a:stretch>
        </p:blipFill>
        <p:spPr>
          <a:xfrm>
            <a:off x="3317405" y="1457326"/>
            <a:ext cx="4050183" cy="5080256"/>
          </a:xfrm>
          <a:prstGeom prst="rect">
            <a:avLst/>
          </a:prstGeom>
          <a:ln>
            <a:solidFill>
              <a:schemeClr val="tx1"/>
            </a:solidFill>
          </a:ln>
        </p:spPr>
      </p:pic>
      <p:sp>
        <p:nvSpPr>
          <p:cNvPr id="5" name="Rounded Rectangle 4">
            <a:hlinkClick r:id="rId6" action="ppaction://hlinksldjump"/>
            <a:extLst>
              <a:ext uri="{FF2B5EF4-FFF2-40B4-BE49-F238E27FC236}">
                <a16:creationId xmlns:a16="http://schemas.microsoft.com/office/drawing/2014/main" id="{58DAB19D-F4C4-BE27-5D17-CAF7B230E728}"/>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pic>
        <p:nvPicPr>
          <p:cNvPr id="6" name="Slide 38">
            <a:hlinkClick r:id="" action="ppaction://media"/>
            <a:extLst>
              <a:ext uri="{FF2B5EF4-FFF2-40B4-BE49-F238E27FC236}">
                <a16:creationId xmlns:a16="http://schemas.microsoft.com/office/drawing/2014/main" id="{B2CC64FC-6D13-208A-0EFE-26BD9BE529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1273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BD339-FCCC-1CD9-85F7-1C9ABEF78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82385D-D1C2-D907-E6A4-4140D76AE931}"/>
              </a:ext>
            </a:extLst>
          </p:cNvPr>
          <p:cNvSpPr>
            <a:spLocks noGrp="1"/>
          </p:cNvSpPr>
          <p:nvPr>
            <p:ph type="title"/>
          </p:nvPr>
        </p:nvSpPr>
        <p:spPr/>
        <p:txBody>
          <a:bodyPr/>
          <a:lstStyle/>
          <a:p>
            <a:r>
              <a:rPr lang="en-US" dirty="0"/>
              <a:t>1.10 Classroom Practices</a:t>
            </a:r>
          </a:p>
        </p:txBody>
      </p:sp>
      <p:graphicFrame>
        <p:nvGraphicFramePr>
          <p:cNvPr id="9" name="Content Placeholder 3">
            <a:extLst>
              <a:ext uri="{FF2B5EF4-FFF2-40B4-BE49-F238E27FC236}">
                <a16:creationId xmlns:a16="http://schemas.microsoft.com/office/drawing/2014/main" id="{F57BABA9-E5EC-66DB-7A5B-F52F125DC877}"/>
              </a:ext>
            </a:extLst>
          </p:cNvPr>
          <p:cNvGraphicFramePr>
            <a:graphicFrameLocks/>
          </p:cNvGraphicFramePr>
          <p:nvPr>
            <p:extLst>
              <p:ext uri="{D42A27DB-BD31-4B8C-83A1-F6EECF244321}">
                <p14:modId xmlns:p14="http://schemas.microsoft.com/office/powerpoint/2010/main" val="1082036796"/>
              </p:ext>
            </p:extLst>
          </p:nvPr>
        </p:nvGraphicFramePr>
        <p:xfrm>
          <a:off x="677333" y="1377308"/>
          <a:ext cx="10801880" cy="4113956"/>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1585847">
                <a:tc>
                  <a:txBody>
                    <a:bodyPr/>
                    <a:lstStyle/>
                    <a:p>
                      <a:pPr marL="0" marR="0">
                        <a:spcBef>
                          <a:spcPts val="0"/>
                        </a:spcBef>
                        <a:spcAft>
                          <a:spcPts val="0"/>
                        </a:spcAft>
                      </a:pPr>
                      <a:r>
                        <a:rPr lang="en-US" sz="1200" b="1" dirty="0">
                          <a:solidFill>
                            <a:srgbClr val="000000"/>
                          </a:solidFill>
                          <a:effectLst/>
                          <a:latin typeface="+mn-lt"/>
                          <a:ea typeface="Times New Roman" panose="02020603050405020304" pitchFamily="18" charset="0"/>
                        </a:rPr>
                        <a:t>No or very few (&lt;20%)</a:t>
                      </a:r>
                      <a:r>
                        <a:rPr lang="en-US" sz="1200" dirty="0">
                          <a:solidFill>
                            <a:srgbClr val="000000"/>
                          </a:solidFill>
                          <a:effectLst/>
                          <a:latin typeface="+mn-lt"/>
                          <a:ea typeface="Times New Roman" panose="02020603050405020304" pitchFamily="18" charset="0"/>
                        </a:rPr>
                        <a:t> educators consistently and equitably</a:t>
                      </a:r>
                      <a:r>
                        <a:rPr lang="en-US" sz="1200" b="1" dirty="0">
                          <a:solidFill>
                            <a:srgbClr val="000000"/>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implement positive and proactive practices OR we </a:t>
                      </a:r>
                      <a:r>
                        <a:rPr lang="en-US" sz="1200" b="1" dirty="0">
                          <a:solidFill>
                            <a:srgbClr val="000000"/>
                          </a:solidFill>
                          <a:effectLst/>
                          <a:latin typeface="+mn-lt"/>
                          <a:ea typeface="Times New Roman" panose="02020603050405020304" pitchFamily="18" charset="0"/>
                        </a:rPr>
                        <a:t>do not measure</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this</a:t>
                      </a:r>
                      <a:r>
                        <a:rPr lang="en-US" sz="12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dirty="0">
                          <a:solidFill>
                            <a:srgbClr val="000000"/>
                          </a:solidFill>
                          <a:effectLst/>
                          <a:latin typeface="+mn-lt"/>
                          <a:ea typeface="Times New Roman" panose="02020603050405020304" pitchFamily="18" charset="0"/>
                        </a:rPr>
                        <a:t>Few (20-39%)</a:t>
                      </a:r>
                      <a:r>
                        <a:rPr lang="en-US" sz="1200" dirty="0">
                          <a:solidFill>
                            <a:srgbClr val="000000"/>
                          </a:solidFill>
                          <a:effectLst/>
                          <a:latin typeface="+mn-lt"/>
                          <a:ea typeface="Times New Roman" panose="02020603050405020304" pitchFamily="18" charset="0"/>
                        </a:rPr>
                        <a:t> educators consistently and equitably</a:t>
                      </a:r>
                      <a:r>
                        <a:rPr lang="en-US" sz="1200" b="1" dirty="0">
                          <a:solidFill>
                            <a:srgbClr val="000000"/>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implement positive and proactive practices.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Some (40-60%)</a:t>
                      </a:r>
                      <a:r>
                        <a:rPr lang="en-US" sz="1200">
                          <a:solidFill>
                            <a:srgbClr val="000000"/>
                          </a:solidFill>
                          <a:effectLst/>
                          <a:latin typeface="+mn-lt"/>
                          <a:ea typeface="Times New Roman" panose="02020603050405020304" pitchFamily="18" charset="0"/>
                        </a:rPr>
                        <a:t> educators consistently and equitably</a:t>
                      </a:r>
                      <a:r>
                        <a:rPr lang="en-US" sz="1200" b="1">
                          <a:solidFill>
                            <a:srgbClr val="000000"/>
                          </a:solidFill>
                          <a:effectLst/>
                          <a:latin typeface="+mn-lt"/>
                          <a:ea typeface="Times New Roman" panose="02020603050405020304" pitchFamily="18" charset="0"/>
                        </a:rPr>
                        <a:t> </a:t>
                      </a:r>
                      <a:r>
                        <a:rPr lang="en-US" sz="1200">
                          <a:solidFill>
                            <a:srgbClr val="000000"/>
                          </a:solidFill>
                          <a:effectLst/>
                          <a:latin typeface="+mn-lt"/>
                          <a:ea typeface="Times New Roman" panose="02020603050405020304" pitchFamily="18" charset="0"/>
                        </a:rPr>
                        <a:t>implement positive and proactive practices.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Most (61-80%)</a:t>
                      </a:r>
                      <a:r>
                        <a:rPr lang="en-US" sz="1200">
                          <a:solidFill>
                            <a:srgbClr val="000000"/>
                          </a:solidFill>
                          <a:effectLst/>
                          <a:latin typeface="+mn-lt"/>
                          <a:ea typeface="Times New Roman" panose="02020603050405020304" pitchFamily="18" charset="0"/>
                        </a:rPr>
                        <a:t> educators consistently and equitably</a:t>
                      </a:r>
                      <a:r>
                        <a:rPr lang="en-US" sz="1200" b="1">
                          <a:solidFill>
                            <a:srgbClr val="000000"/>
                          </a:solidFill>
                          <a:effectLst/>
                          <a:latin typeface="+mn-lt"/>
                          <a:ea typeface="Times New Roman" panose="02020603050405020304" pitchFamily="18" charset="0"/>
                        </a:rPr>
                        <a:t> </a:t>
                      </a:r>
                      <a:r>
                        <a:rPr lang="en-US" sz="1200">
                          <a:solidFill>
                            <a:srgbClr val="000000"/>
                          </a:solidFill>
                          <a:effectLst/>
                          <a:latin typeface="+mn-lt"/>
                          <a:ea typeface="Times New Roman" panose="02020603050405020304" pitchFamily="18" charset="0"/>
                        </a:rPr>
                        <a:t>implement positive and proactive practices.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dirty="0">
                          <a:solidFill>
                            <a:srgbClr val="000000"/>
                          </a:solidFill>
                          <a:effectLst/>
                          <a:latin typeface="+mn-lt"/>
                          <a:ea typeface="Times New Roman" panose="02020603050405020304" pitchFamily="18" charset="0"/>
                        </a:rPr>
                        <a:t>Almost all (&gt;80%)</a:t>
                      </a:r>
                      <a:r>
                        <a:rPr lang="en-US" sz="1200" dirty="0">
                          <a:solidFill>
                            <a:srgbClr val="000000"/>
                          </a:solidFill>
                          <a:effectLst/>
                          <a:latin typeface="+mn-lt"/>
                          <a:ea typeface="Times New Roman" panose="02020603050405020304" pitchFamily="18" charset="0"/>
                        </a:rPr>
                        <a:t> educators consistently and equitably</a:t>
                      </a:r>
                      <a:r>
                        <a:rPr lang="en-US" sz="1200" b="1" dirty="0">
                          <a:solidFill>
                            <a:srgbClr val="000000"/>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implement positive and proactive practices. </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Are educators consistently using proactive and preventative practices in their classrooms?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Is there a system in place to routinely measure this?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5" action="ppaction://hlinksldjump"/>
            <a:extLst>
              <a:ext uri="{FF2B5EF4-FFF2-40B4-BE49-F238E27FC236}">
                <a16:creationId xmlns:a16="http://schemas.microsoft.com/office/drawing/2014/main" id="{C2837FAC-1B01-FEEB-7F93-C3501124A934}"/>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5" name="Slide 39">
            <a:hlinkClick r:id="" action="ppaction://media"/>
            <a:extLst>
              <a:ext uri="{FF2B5EF4-FFF2-40B4-BE49-F238E27FC236}">
                <a16:creationId xmlns:a16="http://schemas.microsoft.com/office/drawing/2014/main" id="{ECBBBE1A-40DB-7095-31DB-D5868904A7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18322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03D7-F944-3B90-3F1F-AB98FD4D96AE}"/>
              </a:ext>
            </a:extLst>
          </p:cNvPr>
          <p:cNvSpPr>
            <a:spLocks noGrp="1"/>
          </p:cNvSpPr>
          <p:nvPr>
            <p:ph type="title"/>
          </p:nvPr>
        </p:nvSpPr>
        <p:spPr/>
        <p:txBody>
          <a:bodyPr/>
          <a:lstStyle/>
          <a:p>
            <a:r>
              <a:rPr lang="en-US" dirty="0"/>
              <a:t>TFI Administration Process</a:t>
            </a:r>
          </a:p>
        </p:txBody>
      </p:sp>
      <p:sp>
        <p:nvSpPr>
          <p:cNvPr id="3" name="Content Placeholder 2">
            <a:extLst>
              <a:ext uri="{FF2B5EF4-FFF2-40B4-BE49-F238E27FC236}">
                <a16:creationId xmlns:a16="http://schemas.microsoft.com/office/drawing/2014/main" id="{A3C91664-8BC1-2E2F-AF70-346B41473837}"/>
              </a:ext>
            </a:extLst>
          </p:cNvPr>
          <p:cNvSpPr>
            <a:spLocks noGrp="1"/>
          </p:cNvSpPr>
          <p:nvPr>
            <p:ph idx="1"/>
          </p:nvPr>
        </p:nvSpPr>
        <p:spPr/>
        <p:txBody>
          <a:bodyPr/>
          <a:lstStyle/>
          <a:p>
            <a:r>
              <a:rPr lang="en-US" dirty="0"/>
              <a:t>Completed by a school’s Leadership Team or Systems Planning Team</a:t>
            </a:r>
          </a:p>
          <a:p>
            <a:r>
              <a:rPr lang="en-US" dirty="0"/>
              <a:t>Team comes to consensus for each score</a:t>
            </a:r>
          </a:p>
          <a:p>
            <a:r>
              <a:rPr lang="en-US" dirty="0"/>
              <a:t>Completion with an External Coach recommended</a:t>
            </a:r>
          </a:p>
          <a:p>
            <a:r>
              <a:rPr lang="en-US" dirty="0"/>
              <a:t>More frequent administration for early implementers</a:t>
            </a:r>
          </a:p>
          <a:p>
            <a:r>
              <a:rPr lang="en-US" dirty="0"/>
              <a:t>Can be completed with paper/pencil or on </a:t>
            </a:r>
            <a:r>
              <a:rPr lang="en-US" dirty="0" err="1"/>
              <a:t>PBISApps.org</a:t>
            </a:r>
            <a:endParaRPr lang="en-US" dirty="0"/>
          </a:p>
          <a:p>
            <a:r>
              <a:rPr lang="en-US" dirty="0"/>
              <a:t>There is no cost to complete the TFI</a:t>
            </a:r>
          </a:p>
        </p:txBody>
      </p:sp>
      <p:pic>
        <p:nvPicPr>
          <p:cNvPr id="4" name="Slide 4">
            <a:hlinkClick r:id="" action="ppaction://media"/>
            <a:extLst>
              <a:ext uri="{FF2B5EF4-FFF2-40B4-BE49-F238E27FC236}">
                <a16:creationId xmlns:a16="http://schemas.microsoft.com/office/drawing/2014/main" id="{55844CAF-BD39-1EFE-2B31-C5EF61CD7C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933281"/>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9044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06" fill="hold"/>
                                        <p:tgtEl>
                                          <p:spTgt spid="4"/>
                                        </p:tgtEl>
                                      </p:cBhvr>
                                    </p:cmd>
                                  </p:childTnLst>
                                </p:cTn>
                              </p:par>
                            </p:childTnLst>
                          </p:cTn>
                        </p:par>
                      </p:childTnLst>
                    </p:cTn>
                  </p:par>
                </p:childTnLst>
              </p:cTn>
              <p:nextCondLst>
                <p:cond evt="onClick" delay="0">
                  <p:tgtEl>
                    <p:spTgt spid="4"/>
                  </p:tgtEl>
                </p:cond>
              </p:nextCondLst>
            </p:seq>
            <p:audio>
              <p:cMediaNode vol="80303">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E0484-4869-F451-E7C9-3F8D97DD85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1BC31-FA53-A57C-F8C7-5192863C1B70}"/>
              </a:ext>
            </a:extLst>
          </p:cNvPr>
          <p:cNvSpPr>
            <a:spLocks noGrp="1"/>
          </p:cNvSpPr>
          <p:nvPr>
            <p:ph type="title"/>
          </p:nvPr>
        </p:nvSpPr>
        <p:spPr/>
        <p:txBody>
          <a:bodyPr/>
          <a:lstStyle/>
          <a:p>
            <a:r>
              <a:rPr lang="en-US" dirty="0"/>
              <a:t>1.11 Established Priority</a:t>
            </a:r>
          </a:p>
        </p:txBody>
      </p:sp>
      <p:graphicFrame>
        <p:nvGraphicFramePr>
          <p:cNvPr id="4" name="Content Placeholder 3">
            <a:extLst>
              <a:ext uri="{FF2B5EF4-FFF2-40B4-BE49-F238E27FC236}">
                <a16:creationId xmlns:a16="http://schemas.microsoft.com/office/drawing/2014/main" id="{3B84D752-6583-A0AC-C5B1-8BBF5A01735D}"/>
              </a:ext>
            </a:extLst>
          </p:cNvPr>
          <p:cNvGraphicFramePr>
            <a:graphicFrameLocks noGrp="1"/>
          </p:cNvGraphicFramePr>
          <p:nvPr>
            <p:ph idx="1"/>
            <p:extLst>
              <p:ext uri="{D42A27DB-BD31-4B8C-83A1-F6EECF244321}">
                <p14:modId xmlns:p14="http://schemas.microsoft.com/office/powerpoint/2010/main" val="518691014"/>
              </p:ext>
            </p:extLst>
          </p:nvPr>
        </p:nvGraphicFramePr>
        <p:xfrm>
          <a:off x="1006892" y="1134898"/>
          <a:ext cx="10515600" cy="5140595"/>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The school has a clear purpose statement and established priority for developing and implementing SEB support within a PBIS/MTSS framework aligned to key school and district initiatives and strategic plans and clearly communicated to all educators.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TFI walkthrough tool</a:t>
                      </a:r>
                    </a:p>
                    <a:p>
                      <a:r>
                        <a:rPr lang="en-US" sz="1800" kern="1200" dirty="0">
                          <a:solidFill>
                            <a:schemeClr val="dk1"/>
                          </a:solidFill>
                          <a:effectLst/>
                          <a:latin typeface="+mn-lt"/>
                          <a:ea typeface="+mn-ea"/>
                          <a:cs typeface="+mn-cs"/>
                        </a:rPr>
                        <a:t>Working smarter matrix</a:t>
                      </a:r>
                    </a:p>
                    <a:p>
                      <a:r>
                        <a:rPr lang="en-US" sz="1800" kern="1200" dirty="0">
                          <a:solidFill>
                            <a:schemeClr val="dk1"/>
                          </a:solidFill>
                          <a:effectLst/>
                          <a:latin typeface="+mn-lt"/>
                          <a:ea typeface="+mn-ea"/>
                          <a:cs typeface="+mn-cs"/>
                        </a:rPr>
                        <a:t>School improvement plans</a:t>
                      </a:r>
                    </a:p>
                    <a:p>
                      <a:r>
                        <a:rPr lang="en-US" sz="1800" kern="1200" dirty="0">
                          <a:solidFill>
                            <a:schemeClr val="dk1"/>
                          </a:solidFill>
                          <a:effectLst/>
                          <a:latin typeface="+mn-lt"/>
                          <a:ea typeface="+mn-ea"/>
                          <a:cs typeface="+mn-cs"/>
                        </a:rPr>
                        <a:t>School (student/parent) handbook</a:t>
                      </a:r>
                    </a:p>
                    <a:p>
                      <a:r>
                        <a:rPr lang="en-US" sz="1800" kern="1200" dirty="0">
                          <a:solidFill>
                            <a:schemeClr val="dk1"/>
                          </a:solidFill>
                          <a:effectLst/>
                          <a:latin typeface="+mn-lt"/>
                          <a:ea typeface="+mn-ea"/>
                          <a:cs typeface="+mn-cs"/>
                        </a:rPr>
                        <a:t>School website</a:t>
                      </a:r>
                      <a:r>
                        <a:rPr lang="en-US" dirty="0">
                          <a:effectLst/>
                        </a:rPr>
                        <a:t> </a:t>
                      </a:r>
                    </a:p>
                    <a:p>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60CB7DD2-150B-528E-34FC-2F382AC39E34}"/>
              </a:ext>
            </a:extLst>
          </p:cNvPr>
          <p:cNvSpPr/>
          <p:nvPr/>
        </p:nvSpPr>
        <p:spPr>
          <a:xfrm>
            <a:off x="2374739" y="2216841"/>
            <a:ext cx="7442521" cy="242431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Tier 1 efforts must be prioritized and communicated at the school and district level to promote strong implementation and sustainability.</a:t>
            </a:r>
            <a:endParaRPr lang="en-US" sz="2800" b="1" dirty="0">
              <a:solidFill>
                <a:schemeClr val="tx1"/>
              </a:solidFill>
            </a:endParaRPr>
          </a:p>
          <a:p>
            <a:pPr algn="ctr"/>
            <a:r>
              <a:rPr lang="en-US" b="1" dirty="0">
                <a:solidFill>
                  <a:schemeClr val="tx1"/>
                </a:solidFill>
              </a:rPr>
              <a:t> </a:t>
            </a:r>
          </a:p>
          <a:p>
            <a:pPr algn="ctr"/>
            <a:r>
              <a:rPr lang="en-US" dirty="0">
                <a:solidFill>
                  <a:schemeClr val="tx1"/>
                </a:solidFill>
              </a:rPr>
              <a:t>.</a:t>
            </a:r>
          </a:p>
        </p:txBody>
      </p:sp>
      <p:pic>
        <p:nvPicPr>
          <p:cNvPr id="3" name="Picture 2" descr="A close-up of a form&#10;&#10;Description automatically generated">
            <a:extLst>
              <a:ext uri="{FF2B5EF4-FFF2-40B4-BE49-F238E27FC236}">
                <a16:creationId xmlns:a16="http://schemas.microsoft.com/office/drawing/2014/main" id="{78E3D904-D04A-5B72-AEA6-920C64436073}"/>
              </a:ext>
            </a:extLst>
          </p:cNvPr>
          <p:cNvPicPr>
            <a:picLocks noChangeAspect="1"/>
          </p:cNvPicPr>
          <p:nvPr/>
        </p:nvPicPr>
        <p:blipFill>
          <a:blip r:embed="rId5"/>
          <a:stretch>
            <a:fillRect/>
          </a:stretch>
        </p:blipFill>
        <p:spPr>
          <a:xfrm rot="607799">
            <a:off x="9643637" y="3691448"/>
            <a:ext cx="1621285" cy="2021231"/>
          </a:xfrm>
          <a:prstGeom prst="rect">
            <a:avLst/>
          </a:prstGeom>
          <a:ln>
            <a:solidFill>
              <a:schemeClr val="tx1"/>
            </a:solidFill>
          </a:ln>
        </p:spPr>
      </p:pic>
      <p:sp>
        <p:nvSpPr>
          <p:cNvPr id="7" name="Rounded Rectangle 4">
            <a:hlinkClick r:id="rId6" action="ppaction://hlinksldjump"/>
            <a:extLst>
              <a:ext uri="{FF2B5EF4-FFF2-40B4-BE49-F238E27FC236}">
                <a16:creationId xmlns:a16="http://schemas.microsoft.com/office/drawing/2014/main" id="{EC3A0EC5-C284-8A41-5A18-2A887B6EBB07}"/>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pic>
        <p:nvPicPr>
          <p:cNvPr id="8" name="Slide 40">
            <a:hlinkClick r:id="" action="ppaction://media"/>
            <a:extLst>
              <a:ext uri="{FF2B5EF4-FFF2-40B4-BE49-F238E27FC236}">
                <a16:creationId xmlns:a16="http://schemas.microsoft.com/office/drawing/2014/main" id="{C598F7F6-7CD8-DA36-5B94-5F1D78FEC7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8549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02"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F47CD-FE26-557E-8B35-092F7FE57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30253-C659-B1D1-6D13-8089DE2C81FF}"/>
              </a:ext>
            </a:extLst>
          </p:cNvPr>
          <p:cNvSpPr>
            <a:spLocks noGrp="1"/>
          </p:cNvSpPr>
          <p:nvPr>
            <p:ph type="title"/>
          </p:nvPr>
        </p:nvSpPr>
        <p:spPr/>
        <p:txBody>
          <a:bodyPr/>
          <a:lstStyle/>
          <a:p>
            <a:r>
              <a:rPr lang="en-US" dirty="0"/>
              <a:t>1.11 Established Priority</a:t>
            </a:r>
          </a:p>
        </p:txBody>
      </p:sp>
      <p:pic>
        <p:nvPicPr>
          <p:cNvPr id="7" name="Recorded Sound">
            <a:hlinkClick r:id="" action="ppaction://media"/>
            <a:extLst>
              <a:ext uri="{FF2B5EF4-FFF2-40B4-BE49-F238E27FC236}">
                <a16:creationId xmlns:a16="http://schemas.microsoft.com/office/drawing/2014/main" id="{8BE64D45-694B-FF21-5F99-812859C552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148AB010-012F-B72B-DD24-104A2C7C35FC}"/>
              </a:ext>
            </a:extLst>
          </p:cNvPr>
          <p:cNvGraphicFramePr>
            <a:graphicFrameLocks/>
          </p:cNvGraphicFramePr>
          <p:nvPr>
            <p:extLst>
              <p:ext uri="{D42A27DB-BD31-4B8C-83A1-F6EECF244321}">
                <p14:modId xmlns:p14="http://schemas.microsoft.com/office/powerpoint/2010/main" val="2534218947"/>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a:solidFill>
                            <a:srgbClr val="000000"/>
                          </a:solidFill>
                          <a:effectLst/>
                          <a:latin typeface="+mn-lt"/>
                          <a:ea typeface="Times"/>
                        </a:rPr>
                        <a:t>SEB support within a PBIS/MTSS framework is </a:t>
                      </a:r>
                      <a:r>
                        <a:rPr lang="en-US" sz="1200" b="1">
                          <a:solidFill>
                            <a:srgbClr val="000000"/>
                          </a:solidFill>
                          <a:effectLst/>
                          <a:latin typeface="+mn-lt"/>
                          <a:ea typeface="Times"/>
                        </a:rPr>
                        <a:t>not a documented school priority</a:t>
                      </a:r>
                      <a:r>
                        <a:rPr lang="en-US" sz="1200">
                          <a:solidFill>
                            <a:srgbClr val="000000"/>
                          </a:solidFill>
                          <a:effectLst/>
                          <a:latin typeface="+mn-lt"/>
                          <a:ea typeface="Times"/>
                        </a:rPr>
                        <a:t>.</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a:rPr>
                        <a:t>Priority of SEB support within a PBIS/MTSS framework is </a:t>
                      </a:r>
                      <a:r>
                        <a:rPr lang="en-US" sz="1200" b="1" dirty="0">
                          <a:solidFill>
                            <a:srgbClr val="000000"/>
                          </a:solidFill>
                          <a:effectLst/>
                          <a:latin typeface="+mn-lt"/>
                          <a:ea typeface="Times"/>
                        </a:rPr>
                        <a:t>informally documented</a:t>
                      </a:r>
                      <a:r>
                        <a:rPr lang="en-US" sz="1200" dirty="0">
                          <a:solidFill>
                            <a:srgbClr val="000000"/>
                          </a:solidFill>
                          <a:effectLst/>
                          <a:latin typeface="+mn-lt"/>
                          <a:ea typeface="Times"/>
                        </a:rPr>
                        <a:t> (e.g., meeting minutes, administrator statement).</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a:rPr>
                        <a:t>Priority of SEB support within a PBIS/MTSS framework is </a:t>
                      </a:r>
                      <a:r>
                        <a:rPr lang="en-US" sz="1200" b="1" dirty="0">
                          <a:solidFill>
                            <a:srgbClr val="000000"/>
                          </a:solidFill>
                          <a:effectLst/>
                          <a:latin typeface="+mn-lt"/>
                          <a:ea typeface="Times"/>
                        </a:rPr>
                        <a:t>clearly documented as one of the top 3 school improvement goals</a:t>
                      </a:r>
                      <a:r>
                        <a:rPr lang="en-US" sz="1200" dirty="0">
                          <a:solidFill>
                            <a:srgbClr val="000000"/>
                          </a:solidFill>
                          <a:effectLst/>
                          <a:latin typeface="+mn-lt"/>
                          <a:ea typeface="Times"/>
                        </a:rPr>
                        <a:t> within school improvement plans.</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a:rPr>
                        <a:t>Priority of SEB support within a PBIS/MTSS framework is clearly documented as one of the top 3 school improvement goals within school improvement plans, </a:t>
                      </a:r>
                      <a:r>
                        <a:rPr lang="en-US" sz="1200" b="1" dirty="0">
                          <a:solidFill>
                            <a:srgbClr val="000000"/>
                          </a:solidFill>
                          <a:effectLst/>
                          <a:latin typeface="+mn-lt"/>
                          <a:ea typeface="Times"/>
                        </a:rPr>
                        <a:t>and</a:t>
                      </a:r>
                      <a:r>
                        <a:rPr lang="en-US" sz="1200" dirty="0">
                          <a:solidFill>
                            <a:srgbClr val="000000"/>
                          </a:solidFill>
                          <a:effectLst/>
                          <a:latin typeface="+mn-lt"/>
                          <a:ea typeface="Times"/>
                        </a:rPr>
                        <a:t> </a:t>
                      </a:r>
                      <a:r>
                        <a:rPr lang="en-US" sz="1200" b="1" dirty="0">
                          <a:solidFill>
                            <a:srgbClr val="000000"/>
                          </a:solidFill>
                          <a:effectLst/>
                          <a:latin typeface="+mn-lt"/>
                          <a:ea typeface="Times"/>
                        </a:rPr>
                        <a:t>leadership team alignment with related initiatives has been assessed</a:t>
                      </a:r>
                      <a:r>
                        <a:rPr lang="en-US" sz="1200" dirty="0">
                          <a:solidFill>
                            <a:srgbClr val="000000"/>
                          </a:solidFill>
                          <a:effectLst/>
                          <a:latin typeface="+mn-lt"/>
                          <a:ea typeface="Times"/>
                        </a:rPr>
                        <a:t> (e.g., working smarter matrix). </a:t>
                      </a:r>
                      <a:endParaRPr lang="en-US" sz="1200" dirty="0">
                        <a:effectLst/>
                        <a:latin typeface="+mn-lt"/>
                        <a:ea typeface="Calibri" panose="020F0502020204030204" pitchFamily="34"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a:rPr>
                        <a:t>Priority of SEB support within a PBIS/MTSS framework is clearly documented as one of the top 3 school improvement goals within school improvement plans, leadership team alignment with related initiatives has been assessed (e.g., working smarter matrix), and </a:t>
                      </a:r>
                      <a:r>
                        <a:rPr lang="en-US" sz="1200" b="1" dirty="0">
                          <a:solidFill>
                            <a:srgbClr val="000000"/>
                          </a:solidFill>
                          <a:effectLst/>
                          <a:latin typeface="+mn-lt"/>
                          <a:ea typeface="Times"/>
                        </a:rPr>
                        <a:t>at least 80% of staff</a:t>
                      </a:r>
                      <a:r>
                        <a:rPr lang="en-US" sz="1200" dirty="0">
                          <a:solidFill>
                            <a:srgbClr val="000000"/>
                          </a:solidFill>
                          <a:effectLst/>
                          <a:latin typeface="+mn-lt"/>
                          <a:ea typeface="Times"/>
                        </a:rPr>
                        <a:t> </a:t>
                      </a:r>
                      <a:r>
                        <a:rPr lang="en-US" sz="1200" b="1" dirty="0">
                          <a:solidFill>
                            <a:srgbClr val="000000"/>
                          </a:solidFill>
                          <a:effectLst/>
                          <a:latin typeface="+mn-lt"/>
                          <a:ea typeface="Times"/>
                        </a:rPr>
                        <a:t>can articulate how implementation supports school improvement goals.</a:t>
                      </a: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What are the school’s top priorities and current goals?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Are related initiatives aligned in their mission?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How familiar are staff with the goals and initiatives that are in place?</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2400" dirty="0"/>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8" action="ppaction://hlinksldjump"/>
            <a:extLst>
              <a:ext uri="{FF2B5EF4-FFF2-40B4-BE49-F238E27FC236}">
                <a16:creationId xmlns:a16="http://schemas.microsoft.com/office/drawing/2014/main" id="{2530D337-06E3-A04C-480E-835CC3CBE598}"/>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5" name="Slide 41">
            <a:hlinkClick r:id="" action="ppaction://media"/>
            <a:extLst>
              <a:ext uri="{FF2B5EF4-FFF2-40B4-BE49-F238E27FC236}">
                <a16:creationId xmlns:a16="http://schemas.microsoft.com/office/drawing/2014/main" id="{AD5E7092-CD50-1202-A57A-CA80C103CCC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55867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8877" fill="hold"/>
                                        <p:tgtEl>
                                          <p:spTgt spid="5"/>
                                        </p:tgtEl>
                                      </p:cBhvr>
                                    </p:cmd>
                                  </p:childTnLst>
                                </p:cTn>
                              </p:par>
                            </p:childTnLst>
                          </p:cTn>
                        </p:par>
                      </p:childTnLst>
                    </p:cTn>
                  </p:par>
                </p:childTnLst>
              </p:cTn>
              <p:nextCondLst>
                <p:cond evt="onClick" delay="0">
                  <p:tgtEl>
                    <p:spTgt spid="5"/>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DAB52-FC97-55B3-4C96-180AD0DF6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BAFB0E-A563-F4E2-1F07-1F65CF7D39B1}"/>
              </a:ext>
            </a:extLst>
          </p:cNvPr>
          <p:cNvSpPr>
            <a:spLocks noGrp="1"/>
          </p:cNvSpPr>
          <p:nvPr>
            <p:ph type="title"/>
          </p:nvPr>
        </p:nvSpPr>
        <p:spPr/>
        <p:txBody>
          <a:bodyPr>
            <a:normAutofit fontScale="90000"/>
          </a:bodyPr>
          <a:lstStyle/>
          <a:p>
            <a:r>
              <a:rPr lang="en-US" dirty="0"/>
              <a:t>1.12 Schoolwide Professional Development &amp; Coaching</a:t>
            </a:r>
          </a:p>
        </p:txBody>
      </p:sp>
      <p:graphicFrame>
        <p:nvGraphicFramePr>
          <p:cNvPr id="4" name="Content Placeholder 3">
            <a:extLst>
              <a:ext uri="{FF2B5EF4-FFF2-40B4-BE49-F238E27FC236}">
                <a16:creationId xmlns:a16="http://schemas.microsoft.com/office/drawing/2014/main" id="{294D4618-897D-05AC-B081-08CBF42A21E6}"/>
              </a:ext>
            </a:extLst>
          </p:cNvPr>
          <p:cNvGraphicFramePr>
            <a:graphicFrameLocks noGrp="1"/>
          </p:cNvGraphicFramePr>
          <p:nvPr>
            <p:ph idx="1"/>
            <p:extLst>
              <p:ext uri="{D42A27DB-BD31-4B8C-83A1-F6EECF244321}">
                <p14:modId xmlns:p14="http://schemas.microsoft.com/office/powerpoint/2010/main" val="2361348252"/>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dirty="0"/>
                        <a:t>Tier 1 leadership team develops, documents, and implements a comprehensive, data-informed, and differentiated professional development system (PBIS/MTSS for staff), supported by adequate FTE and aligned to other relevant school initiatives, that includes initial and ongoing training, coaching, and supportive performance feedback to all school or community employed faculty/staff on foundational knowledge and Tier 1 practices (items 1.3-1.9).  </a:t>
                      </a: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Professional development (PD) calendar</a:t>
                      </a:r>
                    </a:p>
                    <a:p>
                      <a:r>
                        <a:rPr lang="en-US" sz="1800" kern="1200" dirty="0">
                          <a:solidFill>
                            <a:schemeClr val="dk1"/>
                          </a:solidFill>
                          <a:effectLst/>
                          <a:latin typeface="+mn-lt"/>
                          <a:ea typeface="+mn-ea"/>
                          <a:cs typeface="+mn-cs"/>
                        </a:rPr>
                        <a:t>Coaching logs</a:t>
                      </a:r>
                    </a:p>
                    <a:p>
                      <a:r>
                        <a:rPr lang="en-US" sz="1800" kern="1200" dirty="0">
                          <a:solidFill>
                            <a:schemeClr val="dk1"/>
                          </a:solidFill>
                          <a:effectLst/>
                          <a:latin typeface="+mn-lt"/>
                          <a:ea typeface="+mn-ea"/>
                          <a:cs typeface="+mn-cs"/>
                        </a:rPr>
                        <a:t>Staff handbook </a:t>
                      </a:r>
                    </a:p>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FD96854B-0E0C-10EA-13C3-E1CF3E86A1F9}"/>
              </a:ext>
            </a:extLst>
          </p:cNvPr>
          <p:cNvSpPr/>
          <p:nvPr/>
        </p:nvSpPr>
        <p:spPr>
          <a:xfrm>
            <a:off x="3148163" y="2059862"/>
            <a:ext cx="6567337" cy="263874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Effective Tier 1 implementation will require a professional development approach that is consistent, differentiated, and responsive. </a:t>
            </a:r>
          </a:p>
          <a:p>
            <a:pPr algn="ctr"/>
            <a:r>
              <a:rPr lang="en-US" b="1" dirty="0">
                <a:solidFill>
                  <a:schemeClr val="tx1"/>
                </a:solidFill>
              </a:rPr>
              <a:t> </a:t>
            </a:r>
          </a:p>
          <a:p>
            <a:pPr algn="ctr"/>
            <a:endParaRPr lang="en-US" dirty="0">
              <a:solidFill>
                <a:schemeClr val="tx1"/>
              </a:solidFill>
            </a:endParaRPr>
          </a:p>
        </p:txBody>
      </p:sp>
      <p:sp>
        <p:nvSpPr>
          <p:cNvPr id="6" name="Rounded Rectangle 4">
            <a:hlinkClick r:id="rId5" action="ppaction://hlinksldjump"/>
            <a:extLst>
              <a:ext uri="{FF2B5EF4-FFF2-40B4-BE49-F238E27FC236}">
                <a16:creationId xmlns:a16="http://schemas.microsoft.com/office/drawing/2014/main" id="{E043E719-D5B8-25AA-2FBD-6AD8E2B87B9E}"/>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7" name="Slide 42">
            <a:hlinkClick r:id="" action="ppaction://media"/>
            <a:extLst>
              <a:ext uri="{FF2B5EF4-FFF2-40B4-BE49-F238E27FC236}">
                <a16:creationId xmlns:a16="http://schemas.microsoft.com/office/drawing/2014/main" id="{12579A15-8010-6EDB-184E-1F0444F765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75743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139"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40246-6FC9-3372-7DA4-122A3CF7C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01F018-EE4F-DC4E-53E3-CEF25138BEBD}"/>
              </a:ext>
            </a:extLst>
          </p:cNvPr>
          <p:cNvSpPr>
            <a:spLocks noGrp="1"/>
          </p:cNvSpPr>
          <p:nvPr>
            <p:ph type="title"/>
          </p:nvPr>
        </p:nvSpPr>
        <p:spPr/>
        <p:txBody>
          <a:bodyPr>
            <a:normAutofit fontScale="90000"/>
          </a:bodyPr>
          <a:lstStyle/>
          <a:p>
            <a:r>
              <a:rPr lang="en-US" dirty="0"/>
              <a:t>1.12 Schoolwide Professional Development &amp; Coaching</a:t>
            </a:r>
          </a:p>
        </p:txBody>
      </p:sp>
      <p:graphicFrame>
        <p:nvGraphicFramePr>
          <p:cNvPr id="9" name="Content Placeholder 3">
            <a:extLst>
              <a:ext uri="{FF2B5EF4-FFF2-40B4-BE49-F238E27FC236}">
                <a16:creationId xmlns:a16="http://schemas.microsoft.com/office/drawing/2014/main" id="{149A56AF-5BC3-4799-C2AB-BFCA2D776DCF}"/>
              </a:ext>
            </a:extLst>
          </p:cNvPr>
          <p:cNvGraphicFramePr>
            <a:graphicFrameLocks/>
          </p:cNvGraphicFramePr>
          <p:nvPr>
            <p:extLst>
              <p:ext uri="{D42A27DB-BD31-4B8C-83A1-F6EECF244321}">
                <p14:modId xmlns:p14="http://schemas.microsoft.com/office/powerpoint/2010/main" val="2394394784"/>
              </p:ext>
            </p:extLst>
          </p:nvPr>
        </p:nvGraphicFramePr>
        <p:xfrm>
          <a:off x="677333" y="1377308"/>
          <a:ext cx="10801880" cy="5092737"/>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0124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1902575">
                <a:tc>
                  <a:txBody>
                    <a:bodyPr/>
                    <a:lstStyle/>
                    <a:p>
                      <a:pPr marL="0" marR="0">
                        <a:spcBef>
                          <a:spcPts val="0"/>
                        </a:spcBef>
                        <a:spcAft>
                          <a:spcPts val="0"/>
                        </a:spcAft>
                      </a:pPr>
                      <a:r>
                        <a:rPr lang="en-US" sz="1200">
                          <a:solidFill>
                            <a:srgbClr val="000000"/>
                          </a:solidFill>
                          <a:effectLst/>
                          <a:latin typeface="+mn-lt"/>
                          <a:ea typeface="Times"/>
                        </a:rPr>
                        <a:t>Process for training, coaching, and providing feedback is</a:t>
                      </a:r>
                      <a:r>
                        <a:rPr lang="en-US" sz="1200" b="1">
                          <a:solidFill>
                            <a:srgbClr val="000000"/>
                          </a:solidFill>
                          <a:effectLst/>
                          <a:latin typeface="+mn-lt"/>
                          <a:ea typeface="Times"/>
                        </a:rPr>
                        <a:t> informal</a:t>
                      </a:r>
                      <a:r>
                        <a:rPr lang="en-US" sz="1200">
                          <a:solidFill>
                            <a:srgbClr val="000000"/>
                          </a:solidFill>
                          <a:effectLst/>
                          <a:latin typeface="+mn-lt"/>
                          <a:ea typeface="Times"/>
                        </a:rPr>
                        <a:t> (i.e., does not include all staff or all </a:t>
                      </a:r>
                      <a:r>
                        <a:rPr lang="en-US" sz="1200">
                          <a:solidFill>
                            <a:srgbClr val="000000"/>
                          </a:solidFill>
                          <a:effectLst/>
                          <a:latin typeface="+mn-lt"/>
                          <a:ea typeface="Times New Roman" panose="02020603050405020304" pitchFamily="18" charset="0"/>
                        </a:rPr>
                        <a:t>schoolwide</a:t>
                      </a:r>
                      <a:r>
                        <a:rPr lang="en-US" sz="1200">
                          <a:solidFill>
                            <a:srgbClr val="000000"/>
                          </a:solidFill>
                          <a:effectLst/>
                          <a:latin typeface="+mn-lt"/>
                          <a:ea typeface="Times"/>
                        </a:rPr>
                        <a:t> Tier 1 practices, is not written, and/or is not part of PD calendar).</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A written process</a:t>
                      </a:r>
                      <a:r>
                        <a:rPr lang="en-US" sz="1200">
                          <a:solidFill>
                            <a:srgbClr val="000000"/>
                          </a:solidFill>
                          <a:effectLst/>
                          <a:latin typeface="+mn-lt"/>
                          <a:ea typeface="Times New Roman" panose="02020603050405020304" pitchFamily="18" charset="0"/>
                        </a:rPr>
                        <a:t> for training, coaching, and providing feedback</a:t>
                      </a:r>
                      <a:r>
                        <a:rPr lang="en-US" sz="1200">
                          <a:solidFill>
                            <a:srgbClr val="000000"/>
                          </a:solidFill>
                          <a:effectLst/>
                          <a:latin typeface="+mn-lt"/>
                          <a:ea typeface="Times"/>
                        </a:rPr>
                        <a:t> exists and includes all staff and all schoolwide Tier 1 practices.</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A written process for training, coaching, and providing feedback</a:t>
                      </a:r>
                      <a:r>
                        <a:rPr lang="en-US" sz="1200" dirty="0">
                          <a:solidFill>
                            <a:srgbClr val="000000"/>
                          </a:solidFill>
                          <a:effectLst/>
                          <a:latin typeface="+mn-lt"/>
                          <a:ea typeface="Times"/>
                        </a:rPr>
                        <a:t> includes all staff and all schoolwide Tier 1 practices and is </a:t>
                      </a:r>
                      <a:r>
                        <a:rPr lang="en-US" sz="1200" b="1" dirty="0">
                          <a:solidFill>
                            <a:srgbClr val="000000"/>
                          </a:solidFill>
                          <a:effectLst/>
                          <a:latin typeface="+mn-lt"/>
                          <a:ea typeface="Times New Roman" panose="02020603050405020304" pitchFamily="18" charset="0"/>
                        </a:rPr>
                        <a:t>used as part of continuous PD cycle, </a:t>
                      </a:r>
                      <a:r>
                        <a:rPr lang="en-US" sz="1200" dirty="0">
                          <a:solidFill>
                            <a:srgbClr val="000000"/>
                          </a:solidFill>
                          <a:effectLst/>
                          <a:latin typeface="+mn-lt"/>
                          <a:ea typeface="Times New Roman" panose="02020603050405020304" pitchFamily="18" charset="0"/>
                        </a:rPr>
                        <a:t> (i.e., </a:t>
                      </a:r>
                      <a:r>
                        <a:rPr lang="en-US" sz="1200" dirty="0">
                          <a:solidFill>
                            <a:srgbClr val="000000"/>
                          </a:solidFill>
                          <a:effectLst/>
                          <a:latin typeface="+mn-lt"/>
                          <a:ea typeface="Times"/>
                        </a:rPr>
                        <a:t>is part of PD calendar).</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A written process for training, coaching, and providing feedback </a:t>
                      </a:r>
                      <a:r>
                        <a:rPr lang="en-US" sz="1200" dirty="0">
                          <a:solidFill>
                            <a:srgbClr val="000000"/>
                          </a:solidFill>
                          <a:effectLst/>
                          <a:latin typeface="+mn-lt"/>
                          <a:ea typeface="Times"/>
                        </a:rPr>
                        <a:t>includes all staff and all schoolwide Tier 1 practices,</a:t>
                      </a:r>
                      <a:r>
                        <a:rPr lang="en-US" sz="1200" dirty="0">
                          <a:solidFill>
                            <a:srgbClr val="000000"/>
                          </a:solidFill>
                          <a:effectLst/>
                          <a:latin typeface="+mn-lt"/>
                          <a:ea typeface="Times New Roman" panose="02020603050405020304" pitchFamily="18" charset="0"/>
                        </a:rPr>
                        <a:t> is used as part of continuous PD cycle,</a:t>
                      </a:r>
                      <a:r>
                        <a:rPr lang="en-US" sz="1200" b="1" dirty="0">
                          <a:solidFill>
                            <a:srgbClr val="000000"/>
                          </a:solidFill>
                          <a:effectLst/>
                          <a:latin typeface="+mn-lt"/>
                          <a:ea typeface="Times New Roman" panose="02020603050405020304" pitchFamily="18" charset="0"/>
                        </a:rPr>
                        <a:t> and </a:t>
                      </a:r>
                      <a:r>
                        <a:rPr lang="en-US" sz="1200" dirty="0">
                          <a:solidFill>
                            <a:srgbClr val="000000"/>
                          </a:solidFill>
                          <a:effectLst/>
                          <a:latin typeface="+mn-lt"/>
                          <a:ea typeface="Times New Roman" panose="02020603050405020304" pitchFamily="18" charset="0"/>
                        </a:rPr>
                        <a:t>additional supports are differentiated based on data-informed need</a:t>
                      </a:r>
                      <a:r>
                        <a:rPr lang="en-US" sz="1200" b="1" dirty="0">
                          <a:solidFill>
                            <a:srgbClr val="000000"/>
                          </a:solidFill>
                          <a:effectLst/>
                          <a:latin typeface="+mn-lt"/>
                          <a:ea typeface="Times New Roman" panose="02020603050405020304" pitchFamily="18" charset="0"/>
                        </a:rPr>
                        <a:t>, or </a:t>
                      </a:r>
                      <a:r>
                        <a:rPr lang="en-US" sz="1200" dirty="0">
                          <a:solidFill>
                            <a:srgbClr val="000000"/>
                          </a:solidFill>
                          <a:effectLst/>
                          <a:latin typeface="+mn-lt"/>
                          <a:ea typeface="Times New Roman" panose="02020603050405020304" pitchFamily="18" charset="0"/>
                        </a:rPr>
                        <a:t>PD is aligned with other school initiatives and supports</a:t>
                      </a:r>
                      <a:r>
                        <a:rPr lang="en-US" sz="1200" b="1" dirty="0">
                          <a:solidFill>
                            <a:srgbClr val="000000"/>
                          </a:solidFill>
                          <a:effectLst/>
                          <a:latin typeface="+mn-lt"/>
                          <a:ea typeface="Times New Roman" panose="02020603050405020304" pitchFamily="18" charset="0"/>
                        </a:rPr>
                        <a:t>.</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A written process for training, coaching, and providing feedback </a:t>
                      </a:r>
                      <a:r>
                        <a:rPr lang="en-US" sz="1200" dirty="0">
                          <a:solidFill>
                            <a:srgbClr val="000000"/>
                          </a:solidFill>
                          <a:effectLst/>
                          <a:latin typeface="+mn-lt"/>
                          <a:ea typeface="Times"/>
                        </a:rPr>
                        <a:t>includes all staff and all schoolwide Tier 1 practices,</a:t>
                      </a:r>
                      <a:r>
                        <a:rPr lang="en-US" sz="1200" dirty="0">
                          <a:solidFill>
                            <a:srgbClr val="000000"/>
                          </a:solidFill>
                          <a:effectLst/>
                          <a:latin typeface="+mn-lt"/>
                          <a:ea typeface="Times New Roman" panose="02020603050405020304" pitchFamily="18" charset="0"/>
                        </a:rPr>
                        <a:t> is used as part of continuous PD cycle, additional supports are differentiated based on data-informed need, </a:t>
                      </a:r>
                      <a:r>
                        <a:rPr lang="en-US" sz="1200" b="1" dirty="0">
                          <a:solidFill>
                            <a:srgbClr val="000000"/>
                          </a:solidFill>
                          <a:effectLst/>
                          <a:latin typeface="+mn-lt"/>
                          <a:ea typeface="Times New Roman" panose="02020603050405020304" pitchFamily="18" charset="0"/>
                        </a:rPr>
                        <a:t>and</a:t>
                      </a:r>
                      <a:r>
                        <a:rPr lang="en-US" sz="1200" dirty="0">
                          <a:solidFill>
                            <a:srgbClr val="000000"/>
                          </a:solidFill>
                          <a:effectLst/>
                          <a:latin typeface="+mn-lt"/>
                          <a:ea typeface="Times New Roman" panose="02020603050405020304" pitchFamily="18" charset="0"/>
                        </a:rPr>
                        <a:t> PD is</a:t>
                      </a:r>
                      <a:r>
                        <a:rPr lang="en-US" sz="1200" b="1" dirty="0">
                          <a:solidFill>
                            <a:srgbClr val="000000"/>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aligned with other school initiatives and supports.</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23999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457200" indent="-457200">
                        <a:spcAft>
                          <a:spcPts val="600"/>
                        </a:spcAft>
                        <a:buFont typeface="Wingdings" panose="05000000000000000000" pitchFamily="2" charset="2"/>
                        <a:buChar char="q"/>
                      </a:pPr>
                      <a:r>
                        <a:rPr lang="en-US" sz="2400" b="0" dirty="0"/>
                        <a:t>What training and professional development opportunities in Tier 1 practices exist for all staff?</a:t>
                      </a:r>
                    </a:p>
                    <a:p>
                      <a:pPr marL="457200" indent="-457200">
                        <a:spcAft>
                          <a:spcPts val="600"/>
                        </a:spcAft>
                        <a:buFont typeface="Wingdings" panose="05000000000000000000" pitchFamily="2" charset="2"/>
                        <a:buChar char="q"/>
                      </a:pPr>
                      <a:r>
                        <a:rPr lang="en-US" sz="2400" b="0" dirty="0"/>
                        <a:t>Are these opportunities differentiated for staff who require more support?</a:t>
                      </a:r>
                    </a:p>
                    <a:p>
                      <a:pPr marL="457200" indent="-457200">
                        <a:spcAft>
                          <a:spcPts val="600"/>
                        </a:spcAft>
                        <a:buFont typeface="Wingdings" panose="05000000000000000000" pitchFamily="2" charset="2"/>
                        <a:buChar char="q"/>
                      </a:pPr>
                      <a:r>
                        <a:rPr lang="en-US" sz="2400" b="0" dirty="0"/>
                        <a:t>Do staff have access to supportive feedback to strengthen their implementation of schoolwide Tier 1 practices?</a:t>
                      </a:r>
                    </a:p>
                    <a:p>
                      <a:pPr marL="457200" indent="-457200">
                        <a:spcAft>
                          <a:spcPts val="600"/>
                        </a:spcAft>
                        <a:buFont typeface="Wingdings" panose="05000000000000000000" pitchFamily="2" charset="2"/>
                        <a:buChar char="q"/>
                      </a:pPr>
                      <a:endParaRPr lang="en-US" b="0" dirty="0"/>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5" action="ppaction://hlinksldjump"/>
            <a:extLst>
              <a:ext uri="{FF2B5EF4-FFF2-40B4-BE49-F238E27FC236}">
                <a16:creationId xmlns:a16="http://schemas.microsoft.com/office/drawing/2014/main" id="{AB8B2DF1-7C2B-2A09-7187-C35D202E4652}"/>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4" name="Slide 43">
            <a:hlinkClick r:id="" action="ppaction://media"/>
            <a:extLst>
              <a:ext uri="{FF2B5EF4-FFF2-40B4-BE49-F238E27FC236}">
                <a16:creationId xmlns:a16="http://schemas.microsoft.com/office/drawing/2014/main" id="{DE41DF28-5A1A-51B4-EEC9-7D0B684051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1050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636A4-DB4A-7305-FD83-93583B472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FD2EF-C807-E3E1-CAAE-594F011FC1C7}"/>
              </a:ext>
            </a:extLst>
          </p:cNvPr>
          <p:cNvSpPr>
            <a:spLocks noGrp="1"/>
          </p:cNvSpPr>
          <p:nvPr>
            <p:ph type="title"/>
          </p:nvPr>
        </p:nvSpPr>
        <p:spPr/>
        <p:txBody>
          <a:bodyPr>
            <a:normAutofit fontScale="90000"/>
          </a:bodyPr>
          <a:lstStyle/>
          <a:p>
            <a:r>
              <a:rPr lang="en-US" dirty="0"/>
              <a:t>1.13 Classroom Professional Development &amp; Coaching</a:t>
            </a:r>
          </a:p>
        </p:txBody>
      </p:sp>
      <p:graphicFrame>
        <p:nvGraphicFramePr>
          <p:cNvPr id="4" name="Content Placeholder 3">
            <a:extLst>
              <a:ext uri="{FF2B5EF4-FFF2-40B4-BE49-F238E27FC236}">
                <a16:creationId xmlns:a16="http://schemas.microsoft.com/office/drawing/2014/main" id="{C7B37065-43A9-AEB0-7F12-DBE24F4A43CC}"/>
              </a:ext>
            </a:extLst>
          </p:cNvPr>
          <p:cNvGraphicFramePr>
            <a:graphicFrameLocks noGrp="1"/>
          </p:cNvGraphicFramePr>
          <p:nvPr>
            <p:ph idx="1"/>
            <p:extLst>
              <p:ext uri="{D42A27DB-BD31-4B8C-83A1-F6EECF244321}">
                <p14:modId xmlns:p14="http://schemas.microsoft.com/office/powerpoint/2010/main" val="1204520897"/>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dirty="0"/>
                        <a:t>Tier 1 leadership team develops, documents, and implements a comprehensive, data-driven, and differentiated professional development system (PBIS/MTSS for staff), supported by adequate FTE and aligned to other relevant school initiatives, that includes initial and ongoing training, coaching, and supportive performance feedback to support educators’ implementation of positive and proactive classroom practices (described in item 1.10). </a:t>
                      </a: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dirty="0"/>
                        <a:t>Professional development calendar</a:t>
                      </a:r>
                    </a:p>
                    <a:p>
                      <a:r>
                        <a:rPr lang="en-US" dirty="0"/>
                        <a:t>Coaching logs</a:t>
                      </a:r>
                    </a:p>
                    <a:p>
                      <a:r>
                        <a:rPr lang="en-US" dirty="0"/>
                        <a:t>Staff handbook </a:t>
                      </a: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ADCE71AF-DECA-ECBC-3789-C7D2721268CF}"/>
              </a:ext>
            </a:extLst>
          </p:cNvPr>
          <p:cNvSpPr/>
          <p:nvPr/>
        </p:nvSpPr>
        <p:spPr>
          <a:xfrm>
            <a:off x="2626180" y="1450212"/>
            <a:ext cx="6493965" cy="296947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Differentiated and responsive professional learning is necessary to support the implementation of effective Tier 1 classroom practices. </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68ED6A24-76E1-2AF3-DAA1-18D5557F2963}"/>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Slide 44">
            <a:hlinkClick r:id="" action="ppaction://media"/>
            <a:extLst>
              <a:ext uri="{FF2B5EF4-FFF2-40B4-BE49-F238E27FC236}">
                <a16:creationId xmlns:a16="http://schemas.microsoft.com/office/drawing/2014/main" id="{09A21654-5354-F572-1649-6D781E733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3932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774"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AA3A1-46EB-7F11-EB5F-86DE6526E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9BBC8-3C65-AA50-426C-C50F8A1886B2}"/>
              </a:ext>
            </a:extLst>
          </p:cNvPr>
          <p:cNvSpPr>
            <a:spLocks noGrp="1"/>
          </p:cNvSpPr>
          <p:nvPr>
            <p:ph type="title"/>
          </p:nvPr>
        </p:nvSpPr>
        <p:spPr/>
        <p:txBody>
          <a:bodyPr>
            <a:normAutofit fontScale="90000"/>
          </a:bodyPr>
          <a:lstStyle/>
          <a:p>
            <a:r>
              <a:rPr lang="en-US" dirty="0"/>
              <a:t>1.13 Classroom Professional Development &amp; Coaching</a:t>
            </a:r>
          </a:p>
        </p:txBody>
      </p:sp>
      <p:graphicFrame>
        <p:nvGraphicFramePr>
          <p:cNvPr id="9" name="Content Placeholder 3">
            <a:extLst>
              <a:ext uri="{FF2B5EF4-FFF2-40B4-BE49-F238E27FC236}">
                <a16:creationId xmlns:a16="http://schemas.microsoft.com/office/drawing/2014/main" id="{DDDAD04D-E998-D9CC-A74B-1A4B6864D782}"/>
              </a:ext>
            </a:extLst>
          </p:cNvPr>
          <p:cNvGraphicFramePr>
            <a:graphicFrameLocks/>
          </p:cNvGraphicFramePr>
          <p:nvPr>
            <p:extLst>
              <p:ext uri="{D42A27DB-BD31-4B8C-83A1-F6EECF244321}">
                <p14:modId xmlns:p14="http://schemas.microsoft.com/office/powerpoint/2010/main" val="3945849684"/>
              </p:ext>
            </p:extLst>
          </p:nvPr>
        </p:nvGraphicFramePr>
        <p:xfrm>
          <a:off x="677333" y="1377308"/>
          <a:ext cx="10801880" cy="5230220"/>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366271">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1983589">
                <a:tc>
                  <a:txBody>
                    <a:bodyPr/>
                    <a:lstStyle/>
                    <a:p>
                      <a:pPr marL="0" marR="0">
                        <a:spcBef>
                          <a:spcPts val="0"/>
                        </a:spcBef>
                        <a:spcAft>
                          <a:spcPts val="0"/>
                        </a:spcAft>
                      </a:pPr>
                      <a:r>
                        <a:rPr lang="en-US" sz="1200" dirty="0">
                          <a:solidFill>
                            <a:srgbClr val="000000"/>
                          </a:solidFill>
                          <a:effectLst/>
                          <a:latin typeface="+mn-lt"/>
                          <a:ea typeface="Times"/>
                        </a:rPr>
                        <a:t>Process for training, coaching, and providing feedback is</a:t>
                      </a:r>
                      <a:r>
                        <a:rPr lang="en-US" sz="1200" b="1" dirty="0">
                          <a:solidFill>
                            <a:srgbClr val="000000"/>
                          </a:solidFill>
                          <a:effectLst/>
                          <a:latin typeface="+mn-lt"/>
                          <a:ea typeface="Times"/>
                        </a:rPr>
                        <a:t> informal</a:t>
                      </a:r>
                      <a:r>
                        <a:rPr lang="en-US" sz="1200" dirty="0">
                          <a:solidFill>
                            <a:srgbClr val="000000"/>
                          </a:solidFill>
                          <a:effectLst/>
                          <a:latin typeface="+mn-lt"/>
                          <a:ea typeface="Times"/>
                        </a:rPr>
                        <a:t> (i.e., does not include all staff or all </a:t>
                      </a:r>
                      <a:r>
                        <a:rPr lang="en-US" sz="1200" dirty="0">
                          <a:solidFill>
                            <a:srgbClr val="000000"/>
                          </a:solidFill>
                          <a:effectLst/>
                          <a:latin typeface="+mn-lt"/>
                          <a:ea typeface="Times New Roman" panose="02020603050405020304" pitchFamily="18" charset="0"/>
                        </a:rPr>
                        <a:t>classroom</a:t>
                      </a:r>
                      <a:r>
                        <a:rPr lang="en-US" sz="1200" dirty="0">
                          <a:solidFill>
                            <a:srgbClr val="000000"/>
                          </a:solidFill>
                          <a:effectLst/>
                          <a:latin typeface="+mn-lt"/>
                          <a:ea typeface="Times"/>
                        </a:rPr>
                        <a:t> Tier 1 practices, is not written, and/or is not part of PD calendar).</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dirty="0">
                          <a:solidFill>
                            <a:srgbClr val="000000"/>
                          </a:solidFill>
                          <a:effectLst/>
                          <a:latin typeface="+mn-lt"/>
                          <a:ea typeface="Times New Roman" panose="02020603050405020304" pitchFamily="18" charset="0"/>
                        </a:rPr>
                        <a:t>A written process</a:t>
                      </a:r>
                      <a:r>
                        <a:rPr lang="en-US" sz="1200" dirty="0">
                          <a:solidFill>
                            <a:srgbClr val="000000"/>
                          </a:solidFill>
                          <a:effectLst/>
                          <a:latin typeface="+mn-lt"/>
                          <a:ea typeface="Times New Roman" panose="02020603050405020304" pitchFamily="18" charset="0"/>
                        </a:rPr>
                        <a:t> for training, coaching, and providing feedback</a:t>
                      </a:r>
                      <a:r>
                        <a:rPr lang="en-US" sz="1200" dirty="0">
                          <a:solidFill>
                            <a:srgbClr val="000000"/>
                          </a:solidFill>
                          <a:effectLst/>
                          <a:latin typeface="+mn-lt"/>
                          <a:ea typeface="Times"/>
                        </a:rPr>
                        <a:t> exists and includes all staff and all classroom Tier 1 practices.</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A written process for training, coaching, and providing feedback</a:t>
                      </a:r>
                      <a:r>
                        <a:rPr lang="en-US" sz="1200" dirty="0">
                          <a:solidFill>
                            <a:srgbClr val="000000"/>
                          </a:solidFill>
                          <a:effectLst/>
                          <a:latin typeface="+mn-lt"/>
                          <a:ea typeface="Times"/>
                        </a:rPr>
                        <a:t> includes all staff and all classroom Tier 1 practices and is </a:t>
                      </a:r>
                      <a:r>
                        <a:rPr lang="en-US" sz="1200" b="1" dirty="0">
                          <a:solidFill>
                            <a:srgbClr val="000000"/>
                          </a:solidFill>
                          <a:effectLst/>
                          <a:latin typeface="+mn-lt"/>
                          <a:ea typeface="Times New Roman" panose="02020603050405020304" pitchFamily="18" charset="0"/>
                        </a:rPr>
                        <a:t>used as part of continuous PD cycle, </a:t>
                      </a:r>
                      <a:r>
                        <a:rPr lang="en-US" sz="1200" dirty="0">
                          <a:solidFill>
                            <a:srgbClr val="000000"/>
                          </a:solidFill>
                          <a:effectLst/>
                          <a:latin typeface="+mn-lt"/>
                          <a:ea typeface="Times New Roman" panose="02020603050405020304" pitchFamily="18" charset="0"/>
                        </a:rPr>
                        <a:t> (i.e., </a:t>
                      </a:r>
                      <a:r>
                        <a:rPr lang="en-US" sz="1200" dirty="0">
                          <a:solidFill>
                            <a:srgbClr val="000000"/>
                          </a:solidFill>
                          <a:effectLst/>
                          <a:latin typeface="+mn-lt"/>
                          <a:ea typeface="Times"/>
                        </a:rPr>
                        <a:t>is part of PD calendar).</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a:rPr>
                        <a:t>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A written process for training, coaching, and providing feedback </a:t>
                      </a:r>
                      <a:r>
                        <a:rPr lang="en-US" sz="1200" dirty="0">
                          <a:solidFill>
                            <a:srgbClr val="000000"/>
                          </a:solidFill>
                          <a:effectLst/>
                          <a:latin typeface="+mn-lt"/>
                          <a:ea typeface="Times"/>
                        </a:rPr>
                        <a:t>includes all staff and all classroom Tier 1 practices,</a:t>
                      </a:r>
                      <a:r>
                        <a:rPr lang="en-US" sz="1200" dirty="0">
                          <a:solidFill>
                            <a:srgbClr val="000000"/>
                          </a:solidFill>
                          <a:effectLst/>
                          <a:latin typeface="+mn-lt"/>
                          <a:ea typeface="Times New Roman" panose="02020603050405020304" pitchFamily="18" charset="0"/>
                        </a:rPr>
                        <a:t> is used as part of continuous PD cycle,</a:t>
                      </a:r>
                      <a:r>
                        <a:rPr lang="en-US" sz="1200" b="1" dirty="0">
                          <a:solidFill>
                            <a:srgbClr val="000000"/>
                          </a:solidFill>
                          <a:effectLst/>
                          <a:latin typeface="+mn-lt"/>
                          <a:ea typeface="Times New Roman" panose="02020603050405020304" pitchFamily="18" charset="0"/>
                        </a:rPr>
                        <a:t> and </a:t>
                      </a:r>
                      <a:r>
                        <a:rPr lang="en-US" sz="1200" dirty="0">
                          <a:solidFill>
                            <a:srgbClr val="000000"/>
                          </a:solidFill>
                          <a:effectLst/>
                          <a:latin typeface="+mn-lt"/>
                          <a:ea typeface="Times New Roman" panose="02020603050405020304" pitchFamily="18" charset="0"/>
                        </a:rPr>
                        <a:t>additional supports are differentiated based on data-informed need</a:t>
                      </a:r>
                      <a:r>
                        <a:rPr lang="en-US" sz="1200" b="1" dirty="0">
                          <a:solidFill>
                            <a:srgbClr val="000000"/>
                          </a:solidFill>
                          <a:effectLst/>
                          <a:latin typeface="+mn-lt"/>
                          <a:ea typeface="Times New Roman" panose="02020603050405020304" pitchFamily="18" charset="0"/>
                        </a:rPr>
                        <a:t>, or </a:t>
                      </a:r>
                      <a:r>
                        <a:rPr lang="en-US" sz="1200" dirty="0">
                          <a:solidFill>
                            <a:srgbClr val="000000"/>
                          </a:solidFill>
                          <a:effectLst/>
                          <a:latin typeface="+mn-lt"/>
                          <a:ea typeface="Times New Roman" panose="02020603050405020304" pitchFamily="18" charset="0"/>
                        </a:rPr>
                        <a:t>PD is aligned with other school initiatives and supports</a:t>
                      </a:r>
                      <a:r>
                        <a:rPr lang="en-US" sz="1200" b="1" dirty="0">
                          <a:solidFill>
                            <a:srgbClr val="000000"/>
                          </a:solidFill>
                          <a:effectLst/>
                          <a:latin typeface="+mn-lt"/>
                          <a:ea typeface="Times New Roman" panose="02020603050405020304" pitchFamily="18" charset="0"/>
                        </a:rPr>
                        <a:t>.</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A written process for training, coaching, and providing feedback </a:t>
                      </a:r>
                      <a:r>
                        <a:rPr lang="en-US" sz="1200" dirty="0">
                          <a:solidFill>
                            <a:srgbClr val="000000"/>
                          </a:solidFill>
                          <a:effectLst/>
                          <a:latin typeface="+mn-lt"/>
                          <a:ea typeface="Times"/>
                        </a:rPr>
                        <a:t>includes all staff and all classroom Tier 1 practices,</a:t>
                      </a:r>
                      <a:r>
                        <a:rPr lang="en-US" sz="1200" dirty="0">
                          <a:solidFill>
                            <a:srgbClr val="000000"/>
                          </a:solidFill>
                          <a:effectLst/>
                          <a:latin typeface="+mn-lt"/>
                          <a:ea typeface="Times New Roman" panose="02020603050405020304" pitchFamily="18" charset="0"/>
                        </a:rPr>
                        <a:t> is used as part of continuous PD cycle, additional supports are differentiated based on data-informed need, </a:t>
                      </a:r>
                      <a:r>
                        <a:rPr lang="en-US" sz="1200" b="1" dirty="0">
                          <a:solidFill>
                            <a:srgbClr val="000000"/>
                          </a:solidFill>
                          <a:effectLst/>
                          <a:latin typeface="+mn-lt"/>
                          <a:ea typeface="Times New Roman" panose="02020603050405020304" pitchFamily="18" charset="0"/>
                        </a:rPr>
                        <a:t>and</a:t>
                      </a:r>
                      <a:r>
                        <a:rPr lang="en-US" sz="1200" dirty="0">
                          <a:solidFill>
                            <a:srgbClr val="000000"/>
                          </a:solidFill>
                          <a:effectLst/>
                          <a:latin typeface="+mn-lt"/>
                          <a:ea typeface="Times New Roman" panose="02020603050405020304" pitchFamily="18" charset="0"/>
                        </a:rPr>
                        <a:t> PD is</a:t>
                      </a:r>
                      <a:r>
                        <a:rPr lang="en-US" sz="1200" b="1" dirty="0">
                          <a:solidFill>
                            <a:srgbClr val="000000"/>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aligned with other school initiatives and supports.</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418799">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457200" indent="-457200">
                        <a:spcAft>
                          <a:spcPts val="600"/>
                        </a:spcAft>
                        <a:buFont typeface="Wingdings" panose="05000000000000000000" pitchFamily="2" charset="2"/>
                        <a:buChar char="q"/>
                      </a:pPr>
                      <a:r>
                        <a:rPr lang="en-US" sz="2400" b="0" dirty="0"/>
                        <a:t>What training and professional development opportunities in classroom Tier 1 practices exist for educators?</a:t>
                      </a:r>
                    </a:p>
                    <a:p>
                      <a:pPr marL="457200" indent="-457200">
                        <a:spcAft>
                          <a:spcPts val="600"/>
                        </a:spcAft>
                        <a:buFont typeface="Wingdings" panose="05000000000000000000" pitchFamily="2" charset="2"/>
                        <a:buChar char="q"/>
                      </a:pPr>
                      <a:r>
                        <a:rPr lang="en-US" sz="2400" b="0" dirty="0"/>
                        <a:t>Does the content include the specific classroom practices from item 1.10? </a:t>
                      </a:r>
                    </a:p>
                    <a:p>
                      <a:pPr marL="457200" indent="-457200">
                        <a:spcAft>
                          <a:spcPts val="600"/>
                        </a:spcAft>
                        <a:buFont typeface="Wingdings" panose="05000000000000000000" pitchFamily="2" charset="2"/>
                        <a:buChar char="q"/>
                      </a:pPr>
                      <a:r>
                        <a:rPr lang="en-US" sz="2400" b="0" dirty="0"/>
                        <a:t>Are these opportunities differentiated for staff who require more support?</a:t>
                      </a:r>
                    </a:p>
                    <a:p>
                      <a:pPr marL="457200" indent="-457200">
                        <a:spcAft>
                          <a:spcPts val="600"/>
                        </a:spcAft>
                        <a:buFont typeface="Wingdings" panose="05000000000000000000" pitchFamily="2" charset="2"/>
                        <a:buChar char="q"/>
                      </a:pPr>
                      <a:r>
                        <a:rPr lang="en-US" sz="2400" b="0" dirty="0"/>
                        <a:t>Do staff have access to supportive feedback to strengthen their implementation of evidence-based classroom practices?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5" action="ppaction://hlinksldjump"/>
            <a:extLst>
              <a:ext uri="{FF2B5EF4-FFF2-40B4-BE49-F238E27FC236}">
                <a16:creationId xmlns:a16="http://schemas.microsoft.com/office/drawing/2014/main" id="{92D45D7D-E1CF-8297-4AC5-3D5ACE671A9C}"/>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4" name="Slide 45">
            <a:hlinkClick r:id="" action="ppaction://media"/>
            <a:extLst>
              <a:ext uri="{FF2B5EF4-FFF2-40B4-BE49-F238E27FC236}">
                <a16:creationId xmlns:a16="http://schemas.microsoft.com/office/drawing/2014/main" id="{6265BFF0-C0B7-9BFB-0EF2-4939018FBB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1176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C0BF2-369A-284D-A831-EFF3BACFA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A963C9-1996-A4B8-9AC3-5FF49B85AC55}"/>
              </a:ext>
            </a:extLst>
          </p:cNvPr>
          <p:cNvSpPr>
            <a:spLocks noGrp="1"/>
          </p:cNvSpPr>
          <p:nvPr>
            <p:ph type="title"/>
          </p:nvPr>
        </p:nvSpPr>
        <p:spPr/>
        <p:txBody>
          <a:bodyPr/>
          <a:lstStyle/>
          <a:p>
            <a:r>
              <a:rPr lang="en-US" dirty="0"/>
              <a:t>1.14 Faculty &amp; Staff Engagement </a:t>
            </a:r>
          </a:p>
        </p:txBody>
      </p:sp>
      <p:graphicFrame>
        <p:nvGraphicFramePr>
          <p:cNvPr id="4" name="Content Placeholder 3">
            <a:extLst>
              <a:ext uri="{FF2B5EF4-FFF2-40B4-BE49-F238E27FC236}">
                <a16:creationId xmlns:a16="http://schemas.microsoft.com/office/drawing/2014/main" id="{EE4B75C2-58C5-0428-1CF1-5EFFACEC1939}"/>
              </a:ext>
            </a:extLst>
          </p:cNvPr>
          <p:cNvGraphicFramePr>
            <a:graphicFrameLocks noGrp="1"/>
          </p:cNvGraphicFramePr>
          <p:nvPr>
            <p:ph idx="1"/>
            <p:extLst>
              <p:ext uri="{D42A27DB-BD31-4B8C-83A1-F6EECF244321}">
                <p14:modId xmlns:p14="http://schemas.microsoft.com/office/powerpoint/2010/main" val="3482681709"/>
              </p:ext>
            </p:extLst>
          </p:nvPr>
        </p:nvGraphicFramePr>
        <p:xfrm>
          <a:off x="1006892" y="1134898"/>
          <a:ext cx="10515600" cy="5414915"/>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dirty="0"/>
                        <a:t>Tier 1 leadership teams purposefully and regularly engage all faculty and staff in co-designing and actively revising the content and the implementation of foundational Tier 1 practices (items 1.3-1.10) and systems (items 1.12-1.13) based on the regular review of schoolwide and community data. </a:t>
                      </a: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dirty="0"/>
                        <a:t>PBIS Self-assessment Survey</a:t>
                      </a:r>
                    </a:p>
                    <a:p>
                      <a:r>
                        <a:rPr lang="en-US" dirty="0"/>
                        <a:t>Feedback and Input Survey (FIS)</a:t>
                      </a:r>
                    </a:p>
                    <a:p>
                      <a:r>
                        <a:rPr lang="en-US" dirty="0"/>
                        <a:t>Informal Surveys</a:t>
                      </a:r>
                    </a:p>
                    <a:p>
                      <a:r>
                        <a:rPr lang="en-US" dirty="0"/>
                        <a:t>Staff meeting minutes</a:t>
                      </a:r>
                    </a:p>
                    <a:p>
                      <a:r>
                        <a:rPr lang="en-US" dirty="0"/>
                        <a:t>Team meeting minutes</a:t>
                      </a:r>
                    </a:p>
                    <a:p>
                      <a:r>
                        <a:rPr lang="en-US" dirty="0"/>
                        <a:t>Social validity surveys </a:t>
                      </a:r>
                    </a:p>
                    <a:p>
                      <a:r>
                        <a:rPr lang="en-US" dirty="0"/>
                        <a:t>Staff handbook</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14C328D5-996E-4186-7BF3-CB38F3784317}"/>
              </a:ext>
            </a:extLst>
          </p:cNvPr>
          <p:cNvSpPr/>
          <p:nvPr/>
        </p:nvSpPr>
        <p:spPr>
          <a:xfrm>
            <a:off x="2795902" y="1992360"/>
            <a:ext cx="6308201" cy="26242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Schools need active engagement of faculty and staff to effectively implement and sustain implementation.</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4480036D-1268-2CE8-7828-B0EF356CB2DD}"/>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Slide 46">
            <a:hlinkClick r:id="" action="ppaction://media"/>
            <a:extLst>
              <a:ext uri="{FF2B5EF4-FFF2-40B4-BE49-F238E27FC236}">
                <a16:creationId xmlns:a16="http://schemas.microsoft.com/office/drawing/2014/main" id="{EC34D8BF-668D-13C2-F6FC-CAD094EA54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171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652"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634FC-7913-AB74-2CEA-842892894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B65B8-1FD1-BF65-2212-6AD8C7A5C8D4}"/>
              </a:ext>
            </a:extLst>
          </p:cNvPr>
          <p:cNvSpPr>
            <a:spLocks noGrp="1"/>
          </p:cNvSpPr>
          <p:nvPr>
            <p:ph type="title"/>
          </p:nvPr>
        </p:nvSpPr>
        <p:spPr/>
        <p:txBody>
          <a:bodyPr/>
          <a:lstStyle/>
          <a:p>
            <a:r>
              <a:rPr lang="en-US" dirty="0"/>
              <a:t>1.14 Faculty &amp; Staff Engagement </a:t>
            </a:r>
          </a:p>
        </p:txBody>
      </p:sp>
      <p:pic>
        <p:nvPicPr>
          <p:cNvPr id="7" name="Recorded Sound">
            <a:hlinkClick r:id="" action="ppaction://media"/>
            <a:extLst>
              <a:ext uri="{FF2B5EF4-FFF2-40B4-BE49-F238E27FC236}">
                <a16:creationId xmlns:a16="http://schemas.microsoft.com/office/drawing/2014/main" id="{61E0F006-176A-BD6C-D737-C9B02BF279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1D6265DB-6573-7B7F-D199-3EACD8BAE186}"/>
              </a:ext>
            </a:extLst>
          </p:cNvPr>
          <p:cNvGraphicFramePr>
            <a:graphicFrameLocks/>
          </p:cNvGraphicFramePr>
          <p:nvPr>
            <p:extLst>
              <p:ext uri="{D42A27DB-BD31-4B8C-83A1-F6EECF244321}">
                <p14:modId xmlns:p14="http://schemas.microsoft.com/office/powerpoint/2010/main" val="1290437413"/>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No documentation or no opportunities</a:t>
                      </a:r>
                      <a:r>
                        <a:rPr lang="en-US" sz="1200">
                          <a:solidFill>
                            <a:srgbClr val="000000"/>
                          </a:solidFill>
                          <a:effectLst/>
                          <a:latin typeface="+mn-lt"/>
                          <a:ea typeface="Times New Roman" panose="02020603050405020304" pitchFamily="18" charset="0"/>
                        </a:rPr>
                        <a:t> exist for engaging faculty and staff on examining data or developing/revising foundational Tier 1 practices.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Faculty and staff </a:t>
                      </a:r>
                      <a:r>
                        <a:rPr lang="en-US" sz="1200" b="1">
                          <a:solidFill>
                            <a:srgbClr val="000000"/>
                          </a:solidFill>
                          <a:effectLst/>
                          <a:latin typeface="+mn-lt"/>
                          <a:ea typeface="Times New Roman" panose="02020603050405020304" pitchFamily="18" charset="0"/>
                        </a:rPr>
                        <a:t>are engaged in providing input on foundational Tier 1 practices</a:t>
                      </a:r>
                      <a:r>
                        <a:rPr lang="en-US" sz="1200">
                          <a:solidFill>
                            <a:srgbClr val="000000"/>
                          </a:solidFill>
                          <a:effectLst/>
                          <a:latin typeface="+mn-lt"/>
                          <a:ea typeface="Times New Roman" panose="02020603050405020304" pitchFamily="18" charset="0"/>
                        </a:rPr>
                        <a:t> based on a review of school and community data, </a:t>
                      </a:r>
                      <a:r>
                        <a:rPr lang="en-US" sz="1200" b="1">
                          <a:solidFill>
                            <a:srgbClr val="000000"/>
                          </a:solidFill>
                          <a:effectLst/>
                          <a:latin typeface="+mn-lt"/>
                          <a:ea typeface="Times New Roman" panose="02020603050405020304" pitchFamily="18" charset="0"/>
                        </a:rPr>
                        <a:t>within the past 12 months</a:t>
                      </a:r>
                      <a:r>
                        <a:rPr lang="en-US" sz="1200">
                          <a:solidFill>
                            <a:srgbClr val="000000"/>
                          </a:solidFill>
                          <a:effectLst/>
                          <a:latin typeface="+mn-lt"/>
                          <a:ea typeface="Times New Roman" panose="02020603050405020304" pitchFamily="18" charset="0"/>
                        </a:rPr>
                        <a:t>.</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Faculty and staff are actively engaged in the </a:t>
                      </a:r>
                      <a:r>
                        <a:rPr lang="en-US" sz="1200" b="1">
                          <a:solidFill>
                            <a:srgbClr val="000000"/>
                          </a:solidFill>
                          <a:effectLst/>
                          <a:latin typeface="+mn-lt"/>
                          <a:ea typeface="Times New Roman" panose="02020603050405020304" pitchFamily="18" charset="0"/>
                        </a:rPr>
                        <a:t>selection and interpretation of school and community data</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and</a:t>
                      </a:r>
                      <a:r>
                        <a:rPr lang="en-US" sz="1200">
                          <a:solidFill>
                            <a:srgbClr val="000000"/>
                          </a:solidFill>
                          <a:effectLst/>
                          <a:latin typeface="+mn-lt"/>
                          <a:ea typeface="Times New Roman" panose="02020603050405020304" pitchFamily="18" charset="0"/>
                        </a:rPr>
                        <a:t> provide input on the development or implementation of foundational Tier 1 practices</a:t>
                      </a:r>
                      <a:r>
                        <a:rPr lang="en-US" sz="1200" b="1">
                          <a:solidFill>
                            <a:srgbClr val="000000"/>
                          </a:solidFill>
                          <a:effectLst/>
                          <a:latin typeface="+mn-lt"/>
                          <a:ea typeface="Times New Roman" panose="02020603050405020304" pitchFamily="18" charset="0"/>
                        </a:rPr>
                        <a:t> within the past 12 months</a:t>
                      </a:r>
                      <a:r>
                        <a:rPr lang="en-US" sz="1200">
                          <a:solidFill>
                            <a:srgbClr val="000000"/>
                          </a:solidFill>
                          <a:effectLst/>
                          <a:latin typeface="+mn-lt"/>
                          <a:ea typeface="Times New Roman" panose="02020603050405020304" pitchFamily="18" charset="0"/>
                        </a:rPr>
                        <a:t>.</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Faculty and staff are actively engaged in the selection and interpretation of school and community data, and</a:t>
                      </a:r>
                      <a:r>
                        <a:rPr lang="en-US" sz="1200" b="1">
                          <a:solidFill>
                            <a:srgbClr val="000000"/>
                          </a:solidFill>
                          <a:effectLst/>
                          <a:latin typeface="+mn-lt"/>
                          <a:ea typeface="Times New Roman" panose="02020603050405020304" pitchFamily="18" charset="0"/>
                        </a:rPr>
                        <a:t>,</a:t>
                      </a:r>
                      <a:r>
                        <a:rPr lang="en-US" sz="1200">
                          <a:solidFill>
                            <a:srgbClr val="000000"/>
                          </a:solidFill>
                          <a:effectLst/>
                          <a:latin typeface="+mn-lt"/>
                          <a:ea typeface="Times New Roman" panose="02020603050405020304" pitchFamily="18" charset="0"/>
                        </a:rPr>
                        <a:t> and provide input on the development or implementation of foundational Tier 1 practices, at least </a:t>
                      </a:r>
                      <a:r>
                        <a:rPr lang="en-US" sz="1200" b="1">
                          <a:solidFill>
                            <a:srgbClr val="000000"/>
                          </a:solidFill>
                          <a:effectLst/>
                          <a:latin typeface="+mn-lt"/>
                          <a:ea typeface="Times New Roman" panose="02020603050405020304" pitchFamily="18" charset="0"/>
                        </a:rPr>
                        <a:t>twice per year.</a:t>
                      </a: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Faculty and staff are actively engaged in the selection and interpretation of school and community data, provide input on the development or implementation of foundational Tier 1 practices at least twice per year</a:t>
                      </a:r>
                      <a:r>
                        <a:rPr lang="en-US" sz="1200" b="0" dirty="0">
                          <a:solidFill>
                            <a:srgbClr val="000000"/>
                          </a:solidFill>
                          <a:effectLst/>
                          <a:latin typeface="+mn-lt"/>
                          <a:ea typeface="Times New Roman" panose="02020603050405020304" pitchFamily="18" charset="0"/>
                        </a:rPr>
                        <a:t>,</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and if data indicate a problem, an action plan is developed to enhance or modify foundational Tier 1 practices. </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Reflective questions to focus the conversation: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Do all faculty and staff have the opportunity to co-develop or provide input on Tier 1 practices and systems?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Does this opportunity include interacting with relevant data?</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How often are these opportunities provided?</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Is communication bi-directional?</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Is there a current action plan that incorporates feedback from faculty and staff?</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E584FE03-547B-1F1B-5413-27C14E018E21}"/>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Slide 47">
            <a:hlinkClick r:id="" action="ppaction://media"/>
            <a:extLst>
              <a:ext uri="{FF2B5EF4-FFF2-40B4-BE49-F238E27FC236}">
                <a16:creationId xmlns:a16="http://schemas.microsoft.com/office/drawing/2014/main" id="{1E987E13-2E72-4BB0-5D7A-E94F7C9BD2F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35531"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86408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932"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BC1C6-6173-3A1E-E57A-DE7E8F205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493B8-0D0B-6764-378D-0FB31A682752}"/>
              </a:ext>
            </a:extLst>
          </p:cNvPr>
          <p:cNvSpPr>
            <a:spLocks noGrp="1"/>
          </p:cNvSpPr>
          <p:nvPr>
            <p:ph type="title"/>
          </p:nvPr>
        </p:nvSpPr>
        <p:spPr/>
        <p:txBody>
          <a:bodyPr/>
          <a:lstStyle/>
          <a:p>
            <a:r>
              <a:rPr lang="en-US" dirty="0"/>
              <a:t>1.15 Student Engagement</a:t>
            </a:r>
          </a:p>
        </p:txBody>
      </p:sp>
      <p:graphicFrame>
        <p:nvGraphicFramePr>
          <p:cNvPr id="4" name="Content Placeholder 3">
            <a:extLst>
              <a:ext uri="{FF2B5EF4-FFF2-40B4-BE49-F238E27FC236}">
                <a16:creationId xmlns:a16="http://schemas.microsoft.com/office/drawing/2014/main" id="{4B2926C5-4212-3A46-515E-C74F54DD080B}"/>
              </a:ext>
            </a:extLst>
          </p:cNvPr>
          <p:cNvGraphicFramePr>
            <a:graphicFrameLocks noGrp="1"/>
          </p:cNvGraphicFramePr>
          <p:nvPr>
            <p:ph idx="1"/>
            <p:extLst>
              <p:ext uri="{D42A27DB-BD31-4B8C-83A1-F6EECF244321}">
                <p14:modId xmlns:p14="http://schemas.microsoft.com/office/powerpoint/2010/main" val="1384603232"/>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dirty="0"/>
                        <a:t>Tier 1 leadership teams purposefully and regularly engage students that are representative of (a) the schools’ demographics and (b) any marginalized groups in co-designing and actively revising the content and the implementation of foundational Tier 1 practices (items 1.3-1.10) based on the regular review of schoolwide and community data. </a:t>
                      </a: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Feedback and Input Survey (FIS)</a:t>
                      </a:r>
                    </a:p>
                    <a:p>
                      <a:r>
                        <a:rPr lang="en-US" sz="1800" kern="1200" dirty="0">
                          <a:solidFill>
                            <a:schemeClr val="dk1"/>
                          </a:solidFill>
                          <a:effectLst/>
                          <a:latin typeface="+mn-lt"/>
                          <a:ea typeface="+mn-ea"/>
                          <a:cs typeface="+mn-cs"/>
                        </a:rPr>
                        <a:t>Social validity surveys</a:t>
                      </a:r>
                    </a:p>
                    <a:p>
                      <a:pPr algn="l"/>
                      <a:endParaRPr lang="en-US" sz="2400" dirty="0"/>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E4B04E0E-3083-8B7A-BF10-EBF19FC7A175}"/>
              </a:ext>
            </a:extLst>
          </p:cNvPr>
          <p:cNvSpPr/>
          <p:nvPr/>
        </p:nvSpPr>
        <p:spPr>
          <a:xfrm>
            <a:off x="3284126" y="1756970"/>
            <a:ext cx="5674137" cy="21450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Implementation will be more effective and culturally responsive with active engagement from students.</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1C0C27C7-0E5C-34A4-EE60-31C90A821B07}"/>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Slide 48">
            <a:hlinkClick r:id="" action="ppaction://media"/>
            <a:extLst>
              <a:ext uri="{FF2B5EF4-FFF2-40B4-BE49-F238E27FC236}">
                <a16:creationId xmlns:a16="http://schemas.microsoft.com/office/drawing/2014/main" id="{F8B9BBBC-BB83-498B-98BF-C7B6888890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4962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530"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E23EF-B06C-D99F-574E-294A26B9B3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F5712-08CF-05DB-35F5-12A062B07654}"/>
              </a:ext>
            </a:extLst>
          </p:cNvPr>
          <p:cNvSpPr>
            <a:spLocks noGrp="1"/>
          </p:cNvSpPr>
          <p:nvPr>
            <p:ph type="title"/>
          </p:nvPr>
        </p:nvSpPr>
        <p:spPr/>
        <p:txBody>
          <a:bodyPr/>
          <a:lstStyle/>
          <a:p>
            <a:r>
              <a:rPr lang="en-US" dirty="0"/>
              <a:t>1.15 Student Engagement</a:t>
            </a:r>
          </a:p>
        </p:txBody>
      </p:sp>
      <p:pic>
        <p:nvPicPr>
          <p:cNvPr id="7" name="Recorded Sound">
            <a:hlinkClick r:id="" action="ppaction://media"/>
            <a:extLst>
              <a:ext uri="{FF2B5EF4-FFF2-40B4-BE49-F238E27FC236}">
                <a16:creationId xmlns:a16="http://schemas.microsoft.com/office/drawing/2014/main" id="{613990BB-BD25-AC1A-5D50-3A7E9742E9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84B22792-AEB8-7BE3-6D2D-3CABA7989E91}"/>
              </a:ext>
            </a:extLst>
          </p:cNvPr>
          <p:cNvGraphicFramePr>
            <a:graphicFrameLocks/>
          </p:cNvGraphicFramePr>
          <p:nvPr>
            <p:extLst>
              <p:ext uri="{D42A27DB-BD31-4B8C-83A1-F6EECF244321}">
                <p14:modId xmlns:p14="http://schemas.microsoft.com/office/powerpoint/2010/main" val="691893591"/>
              </p:ext>
            </p:extLst>
          </p:nvPr>
        </p:nvGraphicFramePr>
        <p:xfrm>
          <a:off x="677333" y="1377308"/>
          <a:ext cx="10801880" cy="509733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No documentation or no opportunities</a:t>
                      </a:r>
                      <a:r>
                        <a:rPr lang="en-US" sz="1200">
                          <a:solidFill>
                            <a:srgbClr val="000000"/>
                          </a:solidFill>
                          <a:effectLst/>
                          <a:latin typeface="+mn-lt"/>
                          <a:ea typeface="Times New Roman" panose="02020603050405020304" pitchFamily="18" charset="0"/>
                        </a:rPr>
                        <a:t> exist to engage students in examining data or developing/revising foundational Tier 1 practices.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Some students </a:t>
                      </a:r>
                      <a:r>
                        <a:rPr lang="en-US" sz="1200" b="1" dirty="0">
                          <a:solidFill>
                            <a:srgbClr val="000000"/>
                          </a:solidFill>
                          <a:effectLst/>
                          <a:latin typeface="+mn-lt"/>
                          <a:ea typeface="Times New Roman" panose="02020603050405020304" pitchFamily="18" charset="0"/>
                        </a:rPr>
                        <a:t>are engaged in providing input on foundational Tier 1 practices</a:t>
                      </a:r>
                      <a:r>
                        <a:rPr lang="en-US" sz="1200" dirty="0">
                          <a:solidFill>
                            <a:srgbClr val="000000"/>
                          </a:solidFill>
                          <a:effectLst/>
                          <a:latin typeface="+mn-lt"/>
                          <a:ea typeface="Times New Roman" panose="02020603050405020304" pitchFamily="18" charset="0"/>
                        </a:rPr>
                        <a:t> based on a review of school and community data, </a:t>
                      </a:r>
                      <a:r>
                        <a:rPr lang="en-US" sz="1200" b="1" dirty="0">
                          <a:solidFill>
                            <a:srgbClr val="000000"/>
                          </a:solidFill>
                          <a:effectLst/>
                          <a:latin typeface="+mn-lt"/>
                          <a:ea typeface="Times New Roman" panose="02020603050405020304" pitchFamily="18" charset="0"/>
                        </a:rPr>
                        <a:t>within the past 12 months</a:t>
                      </a:r>
                      <a:r>
                        <a:rPr lang="en-US" sz="1200" dirty="0">
                          <a:solidFill>
                            <a:srgbClr val="000000"/>
                          </a:solidFill>
                          <a:effectLst/>
                          <a:latin typeface="+mn-lt"/>
                          <a:ea typeface="Times New Roman" panose="02020603050405020304" pitchFamily="18" charset="0"/>
                        </a:rPr>
                        <a:t>.</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A representative group of students is actively engaged in the </a:t>
                      </a:r>
                      <a:r>
                        <a:rPr lang="en-US" sz="1200" b="1">
                          <a:solidFill>
                            <a:srgbClr val="000000"/>
                          </a:solidFill>
                          <a:effectLst/>
                          <a:latin typeface="+mn-lt"/>
                          <a:ea typeface="Times New Roman" panose="02020603050405020304" pitchFamily="18" charset="0"/>
                        </a:rPr>
                        <a:t>selection and interpretation of school and community data</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and</a:t>
                      </a:r>
                      <a:r>
                        <a:rPr lang="en-US" sz="1200">
                          <a:solidFill>
                            <a:srgbClr val="000000"/>
                          </a:solidFill>
                          <a:effectLst/>
                          <a:latin typeface="+mn-lt"/>
                          <a:ea typeface="Times New Roman" panose="02020603050405020304" pitchFamily="18" charset="0"/>
                        </a:rPr>
                        <a:t> provide input on the development or implementation of foundational Tier 1 practices </a:t>
                      </a:r>
                      <a:r>
                        <a:rPr lang="en-US" sz="1200" b="1">
                          <a:solidFill>
                            <a:srgbClr val="000000"/>
                          </a:solidFill>
                          <a:effectLst/>
                          <a:latin typeface="+mn-lt"/>
                          <a:ea typeface="Times New Roman" panose="02020603050405020304" pitchFamily="18" charset="0"/>
                        </a:rPr>
                        <a:t>within the past 12 months</a:t>
                      </a:r>
                      <a:r>
                        <a:rPr lang="en-US" sz="1200">
                          <a:solidFill>
                            <a:srgbClr val="000000"/>
                          </a:solidFill>
                          <a:effectLst/>
                          <a:latin typeface="+mn-lt"/>
                          <a:ea typeface="Times New Roman" panose="02020603050405020304" pitchFamily="18" charset="0"/>
                        </a:rPr>
                        <a:t>.</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a:rPr>
                        <a:t>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A representative group of students is actively engaged in the selection and interpretation of school and community data, and provide input on the development or implementation of foundational Tier 1 practices at least </a:t>
                      </a:r>
                      <a:r>
                        <a:rPr lang="en-US" sz="1200" b="1" dirty="0">
                          <a:solidFill>
                            <a:srgbClr val="000000"/>
                          </a:solidFill>
                          <a:effectLst/>
                          <a:latin typeface="+mn-lt"/>
                          <a:ea typeface="Times New Roman" panose="02020603050405020304" pitchFamily="18" charset="0"/>
                        </a:rPr>
                        <a:t>twice per year.</a:t>
                      </a:r>
                      <a:r>
                        <a:rPr lang="en-US" sz="12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A representative group of students is actively engaged in the selection and interpretation of school and community data, provide input on the development or implementation of foundational Tier 1 practices at least twice per year,</a:t>
                      </a:r>
                      <a:r>
                        <a:rPr lang="en-US" sz="1200" b="1" dirty="0">
                          <a:solidFill>
                            <a:srgbClr val="000000"/>
                          </a:solidFill>
                          <a:effectLst/>
                          <a:latin typeface="+mn-lt"/>
                          <a:ea typeface="Times New Roman" panose="02020603050405020304" pitchFamily="18" charset="0"/>
                        </a:rPr>
                        <a:t> and if data indicate a problem, an action plan is developed to enhance or modify foundational Tier 1 practices. </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Reflective questions to focus the conversation: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Do students have the opportunity to co-develop or provide input on Tier 1 practices?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Are the students representative of the larger student body?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Does this opportunity include interacting with data?</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How often are these opportunities provided?</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Is communication bi-directional?</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Is there a current action plan that incorporates feedback from students?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74825175-5278-697C-E281-926FB7116E55}"/>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Slide 49">
            <a:hlinkClick r:id="" action="ppaction://media"/>
            <a:extLst>
              <a:ext uri="{FF2B5EF4-FFF2-40B4-BE49-F238E27FC236}">
                <a16:creationId xmlns:a16="http://schemas.microsoft.com/office/drawing/2014/main" id="{35415DD3-3DEE-A297-4B2C-6ED2049B23F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7582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6258"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2667-DDD7-4E36-9A9E-A57046EB41DB}"/>
              </a:ext>
            </a:extLst>
          </p:cNvPr>
          <p:cNvSpPr>
            <a:spLocks noGrp="1"/>
          </p:cNvSpPr>
          <p:nvPr>
            <p:ph type="title"/>
          </p:nvPr>
        </p:nvSpPr>
        <p:spPr/>
        <p:txBody>
          <a:bodyPr/>
          <a:lstStyle/>
          <a:p>
            <a:r>
              <a:rPr lang="en-US" dirty="0"/>
              <a:t>PBIS Assessment</a:t>
            </a:r>
          </a:p>
        </p:txBody>
      </p:sp>
      <p:pic>
        <p:nvPicPr>
          <p:cNvPr id="7" name="Picture 6">
            <a:extLst>
              <a:ext uri="{FF2B5EF4-FFF2-40B4-BE49-F238E27FC236}">
                <a16:creationId xmlns:a16="http://schemas.microsoft.com/office/drawing/2014/main" id="{A0760554-6407-D4C3-37C1-604ECDCAA77D}"/>
              </a:ext>
            </a:extLst>
          </p:cNvPr>
          <p:cNvPicPr>
            <a:picLocks noChangeAspect="1"/>
          </p:cNvPicPr>
          <p:nvPr/>
        </p:nvPicPr>
        <p:blipFill>
          <a:blip r:embed="rId5"/>
          <a:stretch>
            <a:fillRect/>
          </a:stretch>
        </p:blipFill>
        <p:spPr>
          <a:xfrm>
            <a:off x="152400" y="1426588"/>
            <a:ext cx="6245028" cy="4384931"/>
          </a:xfrm>
          <a:prstGeom prst="rect">
            <a:avLst/>
          </a:prstGeom>
        </p:spPr>
      </p:pic>
      <p:sp>
        <p:nvSpPr>
          <p:cNvPr id="8" name="TextBox 7">
            <a:extLst>
              <a:ext uri="{FF2B5EF4-FFF2-40B4-BE49-F238E27FC236}">
                <a16:creationId xmlns:a16="http://schemas.microsoft.com/office/drawing/2014/main" id="{E52527A8-4548-D6CA-C8F6-7F86D6DAA401}"/>
              </a:ext>
            </a:extLst>
          </p:cNvPr>
          <p:cNvSpPr txBox="1"/>
          <p:nvPr/>
        </p:nvSpPr>
        <p:spPr>
          <a:xfrm>
            <a:off x="6654800" y="1717040"/>
            <a:ext cx="3180080" cy="1754326"/>
          </a:xfrm>
          <a:prstGeom prst="rect">
            <a:avLst/>
          </a:prstGeom>
          <a:noFill/>
        </p:spPr>
        <p:txBody>
          <a:bodyPr wrap="square" rtlCol="0">
            <a:spAutoFit/>
          </a:bodyPr>
          <a:lstStyle/>
          <a:p>
            <a:r>
              <a:rPr lang="en-US" dirty="0"/>
              <a:t>PBIS Assessment is a free application available to help record your TFI 3.0 data online!</a:t>
            </a:r>
          </a:p>
          <a:p>
            <a:endParaRPr lang="en-US" dirty="0"/>
          </a:p>
          <a:p>
            <a:r>
              <a:rPr lang="en-US" dirty="0">
                <a:hlinkClick r:id="rId6"/>
              </a:rPr>
              <a:t>Click here for more information on PBIS Assessment </a:t>
            </a:r>
            <a:endParaRPr lang="en-US" dirty="0"/>
          </a:p>
        </p:txBody>
      </p:sp>
      <p:pic>
        <p:nvPicPr>
          <p:cNvPr id="3" name="Recorded Sound">
            <a:hlinkClick r:id="" action="ppaction://media"/>
            <a:extLst>
              <a:ext uri="{FF2B5EF4-FFF2-40B4-BE49-F238E27FC236}">
                <a16:creationId xmlns:a16="http://schemas.microsoft.com/office/drawing/2014/main" id="{762038A7-7CD8-33DA-E9D6-C0A87FD390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6929" y="5985387"/>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2243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3D12A-2666-BD8D-0FB8-3566CFE68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D5724-BB87-35D4-D5CE-A14BA4EF6282}"/>
              </a:ext>
            </a:extLst>
          </p:cNvPr>
          <p:cNvSpPr>
            <a:spLocks noGrp="1"/>
          </p:cNvSpPr>
          <p:nvPr>
            <p:ph type="title"/>
          </p:nvPr>
        </p:nvSpPr>
        <p:spPr/>
        <p:txBody>
          <a:bodyPr/>
          <a:lstStyle/>
          <a:p>
            <a:r>
              <a:rPr lang="en-US" dirty="0"/>
              <a:t>1.16 Family &amp; Community Engagement</a:t>
            </a:r>
          </a:p>
        </p:txBody>
      </p:sp>
      <p:graphicFrame>
        <p:nvGraphicFramePr>
          <p:cNvPr id="4" name="Content Placeholder 3">
            <a:extLst>
              <a:ext uri="{FF2B5EF4-FFF2-40B4-BE49-F238E27FC236}">
                <a16:creationId xmlns:a16="http://schemas.microsoft.com/office/drawing/2014/main" id="{5C1D6FE3-566F-A90D-64C9-6EEC8CA70ED9}"/>
              </a:ext>
            </a:extLst>
          </p:cNvPr>
          <p:cNvGraphicFramePr>
            <a:graphicFrameLocks noGrp="1"/>
          </p:cNvGraphicFramePr>
          <p:nvPr>
            <p:ph idx="1"/>
            <p:extLst>
              <p:ext uri="{D42A27DB-BD31-4B8C-83A1-F6EECF244321}">
                <p14:modId xmlns:p14="http://schemas.microsoft.com/office/powerpoint/2010/main" val="1402987574"/>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dirty="0"/>
                        <a:t>Tier 1 leadership teams purposefully and regularly engage families and community members that are representative of (a) the schools’ demographics and (b) any marginalized groups in co-designing and actively revising the content and the implementation of foundational Tier 1 practices (items 1.3-1.10) based on the regular review of schoolwide and community data. </a:t>
                      </a: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dirty="0"/>
                        <a:t>Voting results from parent/family meeting</a:t>
                      </a:r>
                    </a:p>
                    <a:p>
                      <a:r>
                        <a:rPr lang="en-US" dirty="0"/>
                        <a:t>Feedback and Input Survey (FIS)</a:t>
                      </a:r>
                    </a:p>
                    <a:p>
                      <a:r>
                        <a:rPr lang="en-US" dirty="0"/>
                        <a:t>Team meeting minutes</a:t>
                      </a: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142AB3FF-28CC-CBFB-7BB0-8864C89A45E4}"/>
              </a:ext>
            </a:extLst>
          </p:cNvPr>
          <p:cNvSpPr/>
          <p:nvPr/>
        </p:nvSpPr>
        <p:spPr>
          <a:xfrm>
            <a:off x="3145066" y="1690768"/>
            <a:ext cx="5406194" cy="248574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Implementation will be more effective and culturally responsive with active engagement from family and community members.</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FD16FB7D-4B15-FC98-0843-B65959C0381B}"/>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Slide 50">
            <a:hlinkClick r:id="" action="ppaction://media"/>
            <a:extLst>
              <a:ext uri="{FF2B5EF4-FFF2-40B4-BE49-F238E27FC236}">
                <a16:creationId xmlns:a16="http://schemas.microsoft.com/office/drawing/2014/main" id="{1CC77411-E660-0FF4-AB71-9EE1F280A7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39738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681"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EEDA1-9D34-E2EC-323A-60A8D3FCA2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7EF38F-506E-FC9A-B790-5F5C3E4AD608}"/>
              </a:ext>
            </a:extLst>
          </p:cNvPr>
          <p:cNvSpPr>
            <a:spLocks noGrp="1"/>
          </p:cNvSpPr>
          <p:nvPr>
            <p:ph type="title"/>
          </p:nvPr>
        </p:nvSpPr>
        <p:spPr/>
        <p:txBody>
          <a:bodyPr/>
          <a:lstStyle/>
          <a:p>
            <a:r>
              <a:rPr lang="en-US" dirty="0"/>
              <a:t>1.16 Family &amp; Community Engagement</a:t>
            </a:r>
          </a:p>
        </p:txBody>
      </p:sp>
      <p:pic>
        <p:nvPicPr>
          <p:cNvPr id="7" name="Recorded Sound">
            <a:hlinkClick r:id="" action="ppaction://media"/>
            <a:extLst>
              <a:ext uri="{FF2B5EF4-FFF2-40B4-BE49-F238E27FC236}">
                <a16:creationId xmlns:a16="http://schemas.microsoft.com/office/drawing/2014/main" id="{C944B6E2-DA34-9C9D-CC72-470BD6CD3D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608D8A0E-E601-D0A9-4B3C-77D5E694CA4C}"/>
              </a:ext>
            </a:extLst>
          </p:cNvPr>
          <p:cNvGraphicFramePr>
            <a:graphicFrameLocks/>
          </p:cNvGraphicFramePr>
          <p:nvPr>
            <p:extLst>
              <p:ext uri="{D42A27DB-BD31-4B8C-83A1-F6EECF244321}">
                <p14:modId xmlns:p14="http://schemas.microsoft.com/office/powerpoint/2010/main" val="4200049810"/>
              </p:ext>
            </p:extLst>
          </p:nvPr>
        </p:nvGraphicFramePr>
        <p:xfrm>
          <a:off x="173620" y="1377308"/>
          <a:ext cx="11794605" cy="5402134"/>
        </p:xfrm>
        <a:graphic>
          <a:graphicData uri="http://schemas.openxmlformats.org/drawingml/2006/table">
            <a:tbl>
              <a:tblPr firstRow="1" bandRow="1">
                <a:tableStyleId>{7DF18680-E054-41AD-8BC1-D1AEF772440D}</a:tableStyleId>
              </a:tblPr>
              <a:tblGrid>
                <a:gridCol w="2358921">
                  <a:extLst>
                    <a:ext uri="{9D8B030D-6E8A-4147-A177-3AD203B41FA5}">
                      <a16:colId xmlns:a16="http://schemas.microsoft.com/office/drawing/2014/main" val="3936969952"/>
                    </a:ext>
                  </a:extLst>
                </a:gridCol>
                <a:gridCol w="2358921">
                  <a:extLst>
                    <a:ext uri="{9D8B030D-6E8A-4147-A177-3AD203B41FA5}">
                      <a16:colId xmlns:a16="http://schemas.microsoft.com/office/drawing/2014/main" val="1320994650"/>
                    </a:ext>
                  </a:extLst>
                </a:gridCol>
                <a:gridCol w="2358921">
                  <a:extLst>
                    <a:ext uri="{9D8B030D-6E8A-4147-A177-3AD203B41FA5}">
                      <a16:colId xmlns:a16="http://schemas.microsoft.com/office/drawing/2014/main" val="2791826052"/>
                    </a:ext>
                  </a:extLst>
                </a:gridCol>
                <a:gridCol w="2358921">
                  <a:extLst>
                    <a:ext uri="{9D8B030D-6E8A-4147-A177-3AD203B41FA5}">
                      <a16:colId xmlns:a16="http://schemas.microsoft.com/office/drawing/2014/main" val="2509091742"/>
                    </a:ext>
                  </a:extLst>
                </a:gridCol>
                <a:gridCol w="2358921">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No documentation or no opportunities</a:t>
                      </a:r>
                      <a:r>
                        <a:rPr lang="en-US" sz="1200">
                          <a:solidFill>
                            <a:srgbClr val="000000"/>
                          </a:solidFill>
                          <a:effectLst/>
                          <a:latin typeface="+mn-lt"/>
                          <a:ea typeface="Times New Roman" panose="02020603050405020304" pitchFamily="18" charset="0"/>
                        </a:rPr>
                        <a:t> exist to engage families and community members in examining data or developing/revising foundational Tier 1 practices.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dirty="0">
                          <a:solidFill>
                            <a:srgbClr val="000000"/>
                          </a:solidFill>
                          <a:effectLst/>
                          <a:latin typeface="+mn-lt"/>
                          <a:ea typeface="Times New Roman" panose="02020603050405020304" pitchFamily="18" charset="0"/>
                        </a:rPr>
                        <a:t>Some</a:t>
                      </a:r>
                      <a:r>
                        <a:rPr lang="en-US" sz="1200" dirty="0">
                          <a:solidFill>
                            <a:srgbClr val="000000"/>
                          </a:solidFill>
                          <a:effectLst/>
                          <a:latin typeface="+mn-lt"/>
                          <a:ea typeface="Times New Roman" panose="02020603050405020304" pitchFamily="18" charset="0"/>
                        </a:rPr>
                        <a:t> families and community members </a:t>
                      </a:r>
                      <a:r>
                        <a:rPr lang="en-US" sz="1200" b="1" dirty="0">
                          <a:solidFill>
                            <a:srgbClr val="000000"/>
                          </a:solidFill>
                          <a:effectLst/>
                          <a:latin typeface="+mn-lt"/>
                          <a:ea typeface="Times New Roman" panose="02020603050405020304" pitchFamily="18" charset="0"/>
                        </a:rPr>
                        <a:t>are engaged in providing input on foundational Tier 1 practices</a:t>
                      </a:r>
                      <a:r>
                        <a:rPr lang="en-US" sz="1200" dirty="0">
                          <a:solidFill>
                            <a:srgbClr val="000000"/>
                          </a:solidFill>
                          <a:effectLst/>
                          <a:latin typeface="+mn-lt"/>
                          <a:ea typeface="Times New Roman" panose="02020603050405020304" pitchFamily="18" charset="0"/>
                        </a:rPr>
                        <a:t> based on a review of school and community data, </a:t>
                      </a:r>
                      <a:r>
                        <a:rPr lang="en-US" sz="1200" b="1" dirty="0">
                          <a:solidFill>
                            <a:srgbClr val="000000"/>
                          </a:solidFill>
                          <a:effectLst/>
                          <a:latin typeface="+mn-lt"/>
                          <a:ea typeface="Times New Roman" panose="02020603050405020304" pitchFamily="18" charset="0"/>
                        </a:rPr>
                        <a:t>within the past 12 months</a:t>
                      </a:r>
                      <a:r>
                        <a:rPr lang="en-US" sz="1200" dirty="0">
                          <a:solidFill>
                            <a:srgbClr val="000000"/>
                          </a:solidFill>
                          <a:effectLst/>
                          <a:latin typeface="+mn-lt"/>
                          <a:ea typeface="Times New Roman" panose="02020603050405020304" pitchFamily="18" charset="0"/>
                        </a:rPr>
                        <a:t>.</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A </a:t>
                      </a:r>
                      <a:r>
                        <a:rPr lang="en-US" sz="1200" b="1">
                          <a:solidFill>
                            <a:srgbClr val="000000"/>
                          </a:solidFill>
                          <a:effectLst/>
                          <a:latin typeface="+mn-lt"/>
                          <a:ea typeface="Times New Roman" panose="02020603050405020304" pitchFamily="18" charset="0"/>
                        </a:rPr>
                        <a:t>representative group(s)</a:t>
                      </a:r>
                      <a:r>
                        <a:rPr lang="en-US" sz="1200">
                          <a:solidFill>
                            <a:srgbClr val="000000"/>
                          </a:solidFill>
                          <a:effectLst/>
                          <a:latin typeface="+mn-lt"/>
                          <a:ea typeface="Times New Roman" panose="02020603050405020304" pitchFamily="18" charset="0"/>
                        </a:rPr>
                        <a:t> of families and community members is </a:t>
                      </a:r>
                      <a:r>
                        <a:rPr lang="en-US" sz="1200" b="1">
                          <a:solidFill>
                            <a:srgbClr val="000000"/>
                          </a:solidFill>
                          <a:effectLst/>
                          <a:latin typeface="+mn-lt"/>
                          <a:ea typeface="Times New Roman" panose="02020603050405020304" pitchFamily="18" charset="0"/>
                        </a:rPr>
                        <a:t>actively engaged in the selection and interpretation of school and community data</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and</a:t>
                      </a:r>
                      <a:r>
                        <a:rPr lang="en-US" sz="1200">
                          <a:solidFill>
                            <a:srgbClr val="000000"/>
                          </a:solidFill>
                          <a:effectLst/>
                          <a:latin typeface="+mn-lt"/>
                          <a:ea typeface="Times New Roman" panose="02020603050405020304" pitchFamily="18" charset="0"/>
                        </a:rPr>
                        <a:t> provide input on the development or implementation of foundational Tier 1 practices, </a:t>
                      </a:r>
                      <a:r>
                        <a:rPr lang="en-US" sz="1200" b="1">
                          <a:solidFill>
                            <a:srgbClr val="000000"/>
                          </a:solidFill>
                          <a:effectLst/>
                          <a:latin typeface="+mn-lt"/>
                          <a:ea typeface="Times New Roman" panose="02020603050405020304" pitchFamily="18" charset="0"/>
                        </a:rPr>
                        <a:t>within the past 12 months</a:t>
                      </a:r>
                      <a:r>
                        <a:rPr lang="en-US" sz="1200">
                          <a:solidFill>
                            <a:srgbClr val="000000"/>
                          </a:solidFill>
                          <a:effectLst/>
                          <a:latin typeface="+mn-lt"/>
                          <a:ea typeface="Times New Roman" panose="02020603050405020304" pitchFamily="18" charset="0"/>
                        </a:rPr>
                        <a:t>.</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A representative group(s) of families and community members are actively engaged in the selection and interpretation of school and community data</a:t>
                      </a:r>
                      <a:r>
                        <a:rPr lang="en-US" sz="1200" b="1">
                          <a:solidFill>
                            <a:srgbClr val="000000"/>
                          </a:solidFill>
                          <a:effectLst/>
                          <a:latin typeface="+mn-lt"/>
                          <a:ea typeface="Times New Roman" panose="02020603050405020304" pitchFamily="18" charset="0"/>
                        </a:rPr>
                        <a:t>,</a:t>
                      </a:r>
                      <a:r>
                        <a:rPr lang="en-US" sz="1200">
                          <a:solidFill>
                            <a:srgbClr val="000000"/>
                          </a:solidFill>
                          <a:effectLst/>
                          <a:latin typeface="+mn-lt"/>
                          <a:ea typeface="Times New Roman" panose="02020603050405020304" pitchFamily="18" charset="0"/>
                        </a:rPr>
                        <a:t> and provide input on the development or implementation of foundational Tier 1 practices, at least </a:t>
                      </a:r>
                      <a:r>
                        <a:rPr lang="en-US" sz="1200" b="1">
                          <a:solidFill>
                            <a:srgbClr val="000000"/>
                          </a:solidFill>
                          <a:effectLst/>
                          <a:latin typeface="+mn-lt"/>
                          <a:ea typeface="Times New Roman" panose="02020603050405020304" pitchFamily="18" charset="0"/>
                        </a:rPr>
                        <a:t>twice per year.</a:t>
                      </a: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A representative group(s) of families and community members are actively engaged in the selection and interpretation of school and community data, provide input on the development or implementation of foundational Tier 1 practices at least twice per year, </a:t>
                      </a:r>
                      <a:r>
                        <a:rPr lang="en-US" sz="1200" b="1" dirty="0">
                          <a:solidFill>
                            <a:srgbClr val="000000"/>
                          </a:solidFill>
                          <a:effectLst/>
                          <a:latin typeface="+mn-lt"/>
                          <a:ea typeface="Times New Roman" panose="02020603050405020304" pitchFamily="18" charset="0"/>
                        </a:rPr>
                        <a:t>and if data indicate a problem, an action plan is developed to enhance or modify foundational Tier 1 practices. </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Reflective questions to focus the conversation: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Do families and community members have the opportunity to co-develop or provide input on Tier 1 practices?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Is there representation of the larger school community?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Does this opportunity include interacting with data?</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How often are these opportunities provided?</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Is communication bi-directional?</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Is there a current action plan that incorporates feedback from these participants?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33320982-1733-0A87-9AFF-668277A5B304}"/>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Slide 51">
            <a:hlinkClick r:id="" action="ppaction://media"/>
            <a:extLst>
              <a:ext uri="{FF2B5EF4-FFF2-40B4-BE49-F238E27FC236}">
                <a16:creationId xmlns:a16="http://schemas.microsoft.com/office/drawing/2014/main" id="{25AC00E0-5CA2-F43E-D1B6-96BFDAC5FAD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83499"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26987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267"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057DF-3806-62A4-3D4C-2EC77CA9D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C4DE9-C949-5663-5D0A-CDECD6D475FE}"/>
              </a:ext>
            </a:extLst>
          </p:cNvPr>
          <p:cNvSpPr>
            <a:spLocks noGrp="1"/>
          </p:cNvSpPr>
          <p:nvPr>
            <p:ph type="title"/>
          </p:nvPr>
        </p:nvSpPr>
        <p:spPr/>
        <p:txBody>
          <a:bodyPr>
            <a:normAutofit/>
          </a:bodyPr>
          <a:lstStyle/>
          <a:p>
            <a:r>
              <a:rPr lang="en-US" dirty="0"/>
              <a:t>1.17 Decision Making with Behavior Data</a:t>
            </a:r>
          </a:p>
        </p:txBody>
      </p:sp>
      <p:graphicFrame>
        <p:nvGraphicFramePr>
          <p:cNvPr id="4" name="Content Placeholder 3">
            <a:extLst>
              <a:ext uri="{FF2B5EF4-FFF2-40B4-BE49-F238E27FC236}">
                <a16:creationId xmlns:a16="http://schemas.microsoft.com/office/drawing/2014/main" id="{49A4E488-CEAC-87D3-E93E-3BD03E9A2969}"/>
              </a:ext>
            </a:extLst>
          </p:cNvPr>
          <p:cNvGraphicFramePr>
            <a:graphicFrameLocks noGrp="1"/>
          </p:cNvGraphicFramePr>
          <p:nvPr>
            <p:ph idx="1"/>
            <p:extLst>
              <p:ext uri="{D42A27DB-BD31-4B8C-83A1-F6EECF244321}">
                <p14:modId xmlns:p14="http://schemas.microsoft.com/office/powerpoint/2010/main" val="1652383160"/>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Data</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1 leadership team has access to behavior data (e.g., discipline referrals, removal from assigned instructional environment, suspensions, expulsions) that includes (a) all information relevant for decision making (e.g., behavior, date/time, location, student), (b) perceived function, and (c) disciplinary actions organized by the behavior type, frequency of events over time (per day per month), location, time of day, consequence, and by individual student, and uses discipline data at least monthly to develop and regularly re-evaluate a profile of overall strengths and needs that inform the development and delivery of equitable Tier 1 foundational and classroom practices (Items 1.3-1.10).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Data reports</a:t>
                      </a:r>
                    </a:p>
                    <a:p>
                      <a:r>
                        <a:rPr lang="en-US" sz="1800" kern="1200" dirty="0">
                          <a:solidFill>
                            <a:schemeClr val="dk1"/>
                          </a:solidFill>
                          <a:effectLst/>
                          <a:latin typeface="+mn-lt"/>
                          <a:ea typeface="+mn-ea"/>
                          <a:cs typeface="+mn-cs"/>
                        </a:rPr>
                        <a:t>Team meeting minutes and action plans </a:t>
                      </a:r>
                      <a:endParaRPr lang="en-US" sz="2400" dirty="0"/>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1CB73B4D-6A90-4161-C831-D4670B2E66CE}"/>
              </a:ext>
            </a:extLst>
          </p:cNvPr>
          <p:cNvSpPr/>
          <p:nvPr/>
        </p:nvSpPr>
        <p:spPr>
          <a:xfrm>
            <a:off x="2327157" y="1740779"/>
            <a:ext cx="6364138" cy="285146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Teams need the right information in the right format and at the right time to make effective decisions.</a:t>
            </a:r>
          </a:p>
          <a:p>
            <a:pPr algn="ctr"/>
            <a:endParaRPr lang="en-US" sz="2800" b="1" dirty="0">
              <a:solidFill>
                <a:schemeClr val="tx1"/>
              </a:solidFill>
            </a:endParaRP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BC51F158-7EC0-67D4-BBE5-50B06EDF1226}"/>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Slide 52">
            <a:hlinkClick r:id="" action="ppaction://media"/>
            <a:extLst>
              <a:ext uri="{FF2B5EF4-FFF2-40B4-BE49-F238E27FC236}">
                <a16:creationId xmlns:a16="http://schemas.microsoft.com/office/drawing/2014/main" id="{EBE3EAB0-A19A-50DD-C2D6-1D3BF1AB7C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87829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247"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DB967-9A75-23B8-AC2A-26D473C2F9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BC54E6-7E6B-27DF-B613-0CA63B5401D0}"/>
              </a:ext>
            </a:extLst>
          </p:cNvPr>
          <p:cNvSpPr>
            <a:spLocks noGrp="1"/>
          </p:cNvSpPr>
          <p:nvPr>
            <p:ph type="title"/>
          </p:nvPr>
        </p:nvSpPr>
        <p:spPr/>
        <p:txBody>
          <a:bodyPr/>
          <a:lstStyle/>
          <a:p>
            <a:r>
              <a:rPr lang="en-US" dirty="0"/>
              <a:t>1.17 Decision Making with Behavior Data</a:t>
            </a:r>
          </a:p>
        </p:txBody>
      </p:sp>
      <p:pic>
        <p:nvPicPr>
          <p:cNvPr id="7" name="Recorded Sound">
            <a:hlinkClick r:id="" action="ppaction://media"/>
            <a:extLst>
              <a:ext uri="{FF2B5EF4-FFF2-40B4-BE49-F238E27FC236}">
                <a16:creationId xmlns:a16="http://schemas.microsoft.com/office/drawing/2014/main" id="{FE8A59F5-174B-F934-7DED-C6C6EC724C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63DEDD7E-7A2D-7ADA-068A-1257477C3E5F}"/>
              </a:ext>
            </a:extLst>
          </p:cNvPr>
          <p:cNvGraphicFramePr>
            <a:graphicFrameLocks/>
          </p:cNvGraphicFramePr>
          <p:nvPr>
            <p:extLst>
              <p:ext uri="{D42A27DB-BD31-4B8C-83A1-F6EECF244321}">
                <p14:modId xmlns:p14="http://schemas.microsoft.com/office/powerpoint/2010/main" val="107013684"/>
              </p:ext>
            </p:extLst>
          </p:nvPr>
        </p:nvGraphicFramePr>
        <p:xfrm>
          <a:off x="677333" y="1377308"/>
          <a:ext cx="10801880" cy="5088429"/>
        </p:xfrm>
        <a:graphic>
          <a:graphicData uri="http://schemas.openxmlformats.org/drawingml/2006/table">
            <a:tbl>
              <a:tblPr firstRow="1" bandRow="1">
                <a:tableStyleId>{7DF18680-E054-41AD-8BC1-D1AEF772440D}</a:tableStyleId>
              </a:tblPr>
              <a:tblGrid>
                <a:gridCol w="1658363">
                  <a:extLst>
                    <a:ext uri="{9D8B030D-6E8A-4147-A177-3AD203B41FA5}">
                      <a16:colId xmlns:a16="http://schemas.microsoft.com/office/drawing/2014/main" val="3936969952"/>
                    </a:ext>
                  </a:extLst>
                </a:gridCol>
                <a:gridCol w="1987826">
                  <a:extLst>
                    <a:ext uri="{9D8B030D-6E8A-4147-A177-3AD203B41FA5}">
                      <a16:colId xmlns:a16="http://schemas.microsoft.com/office/drawing/2014/main" val="1320994650"/>
                    </a:ext>
                  </a:extLst>
                </a:gridCol>
                <a:gridCol w="1858617">
                  <a:extLst>
                    <a:ext uri="{9D8B030D-6E8A-4147-A177-3AD203B41FA5}">
                      <a16:colId xmlns:a16="http://schemas.microsoft.com/office/drawing/2014/main" val="2791826052"/>
                    </a:ext>
                  </a:extLst>
                </a:gridCol>
                <a:gridCol w="2117035">
                  <a:extLst>
                    <a:ext uri="{9D8B030D-6E8A-4147-A177-3AD203B41FA5}">
                      <a16:colId xmlns:a16="http://schemas.microsoft.com/office/drawing/2014/main" val="2509091742"/>
                    </a:ext>
                  </a:extLst>
                </a:gridCol>
                <a:gridCol w="3180039">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fontAlgn="base">
                        <a:spcBef>
                          <a:spcPts val="0"/>
                        </a:spcBef>
                        <a:spcAft>
                          <a:spcPts val="0"/>
                        </a:spcAft>
                      </a:pPr>
                      <a:r>
                        <a:rPr lang="en-US" sz="1200">
                          <a:solidFill>
                            <a:srgbClr val="000000"/>
                          </a:solidFill>
                          <a:effectLst/>
                          <a:latin typeface="+mn-lt"/>
                          <a:ea typeface="Times New Roman" panose="02020603050405020304" pitchFamily="18" charset="0"/>
                        </a:rPr>
                        <a:t>Behavior data sources </a:t>
                      </a:r>
                      <a:r>
                        <a:rPr lang="en-US" sz="1200" b="1">
                          <a:solidFill>
                            <a:srgbClr val="000000"/>
                          </a:solidFill>
                          <a:effectLst/>
                          <a:latin typeface="+mn-lt"/>
                          <a:ea typeface="Times New Roman" panose="02020603050405020304" pitchFamily="18" charset="0"/>
                        </a:rPr>
                        <a:t>cannot be accessed by leadership team and/or are not used</a:t>
                      </a:r>
                      <a:r>
                        <a:rPr lang="en-US" sz="1200">
                          <a:solidFill>
                            <a:srgbClr val="000000"/>
                          </a:solidFill>
                          <a:effectLst/>
                          <a:latin typeface="+mn-lt"/>
                          <a:ea typeface="Times New Roman" panose="02020603050405020304" pitchFamily="18" charset="0"/>
                        </a:rPr>
                        <a:t> for data-informed actions </a:t>
                      </a:r>
                      <a:endParaRPr lang="en-US" sz="1200">
                        <a:effectLst/>
                        <a:latin typeface="+mn-lt"/>
                        <a:ea typeface="Times New Roman" panose="02020603050405020304" pitchFamily="18" charset="0"/>
                      </a:endParaRPr>
                    </a:p>
                    <a:p>
                      <a:pPr marL="0" marR="0" fontAlgn="base">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fontAlgn="base">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a:rPr>
                        <a:t>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a:solidFill>
                            <a:srgbClr val="000000"/>
                          </a:solidFill>
                          <a:effectLst/>
                          <a:latin typeface="+mn-lt"/>
                          <a:ea typeface="Times New Roman" panose="02020603050405020304" pitchFamily="18" charset="0"/>
                        </a:rPr>
                        <a:t>Behavior data sources exist</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and are accessible </a:t>
                      </a:r>
                      <a:endParaRPr lang="en-US" sz="1200">
                        <a:effectLst/>
                        <a:latin typeface="+mn-lt"/>
                        <a:ea typeface="Times New Roman" panose="02020603050405020304" pitchFamily="18" charset="0"/>
                      </a:endParaRPr>
                    </a:p>
                    <a:p>
                      <a:pPr marL="0" marR="0">
                        <a:spcBef>
                          <a:spcPts val="0"/>
                        </a:spcBef>
                        <a:spcAft>
                          <a:spcPts val="0"/>
                        </a:spcAft>
                      </a:pPr>
                      <a:r>
                        <a:rPr lang="en-US" sz="1200" b="1">
                          <a:solidFill>
                            <a:srgbClr val="000000"/>
                          </a:solidFill>
                          <a:effectLst/>
                          <a:latin typeface="+mn-lt"/>
                          <a:ea typeface="Times New Roman" panose="02020603050405020304" pitchFamily="18" charset="0"/>
                        </a:rPr>
                        <a:t>and team</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reviews and uses discipline data</a:t>
                      </a:r>
                      <a:r>
                        <a:rPr lang="en-US" sz="1200">
                          <a:solidFill>
                            <a:srgbClr val="000000"/>
                          </a:solidFill>
                          <a:effectLst/>
                          <a:latin typeface="+mn-lt"/>
                          <a:ea typeface="Times New Roman" panose="02020603050405020304" pitchFamily="18" charset="0"/>
                        </a:rPr>
                        <a:t> for data-informed actions, but </a:t>
                      </a:r>
                      <a:r>
                        <a:rPr lang="en-US" sz="1200" b="1">
                          <a:solidFill>
                            <a:srgbClr val="000000"/>
                          </a:solidFill>
                          <a:effectLst/>
                          <a:latin typeface="+mn-lt"/>
                          <a:ea typeface="Times New Roman" panose="02020603050405020304" pitchFamily="18" charset="0"/>
                        </a:rPr>
                        <a:t>less than monthly.</a:t>
                      </a: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a:rPr>
                        <a:t> </a:t>
                      </a:r>
                      <a:endParaRPr lang="en-US" sz="1200">
                        <a:effectLst/>
                        <a:latin typeface="+mn-lt"/>
                        <a:ea typeface="Times New Roman" panose="02020603050405020304" pitchFamily="18" charset="0"/>
                      </a:endParaRPr>
                    </a:p>
                  </a:txBody>
                  <a:tcPr marL="68580" marR="68580" marT="0" marB="0"/>
                </a:tc>
                <a:tc>
                  <a:txBody>
                    <a:bodyPr/>
                    <a:lstStyle/>
                    <a:p>
                      <a:pPr marL="0" marR="0" fontAlgn="base">
                        <a:spcBef>
                          <a:spcPts val="0"/>
                        </a:spcBef>
                        <a:spcAft>
                          <a:spcPts val="0"/>
                        </a:spcAft>
                      </a:pPr>
                      <a:r>
                        <a:rPr lang="en-US" sz="1200">
                          <a:solidFill>
                            <a:srgbClr val="000000"/>
                          </a:solidFill>
                          <a:effectLst/>
                          <a:latin typeface="+mn-lt"/>
                          <a:ea typeface="Times New Roman" panose="02020603050405020304" pitchFamily="18" charset="0"/>
                        </a:rPr>
                        <a:t>Behavior data sources exist, are accessible, </a:t>
                      </a:r>
                      <a:r>
                        <a:rPr lang="en-US" sz="1200" b="1">
                          <a:solidFill>
                            <a:srgbClr val="000000"/>
                          </a:solidFill>
                          <a:effectLst/>
                          <a:latin typeface="+mn-lt"/>
                          <a:ea typeface="Times New Roman" panose="02020603050405020304" pitchFamily="18" charset="0"/>
                        </a:rPr>
                        <a:t>the team reports data accurately reflect behavior in the building and data can be aggregated and disaggregated (e.g., race/ethnicity, IEP/504, language status, gender) to identify both strengths and concerns.</a:t>
                      </a:r>
                      <a:endParaRPr lang="en-US" sz="1200">
                        <a:effectLst/>
                        <a:latin typeface="+mn-lt"/>
                        <a:ea typeface="Times New Roman" panose="02020603050405020304" pitchFamily="18" charset="0"/>
                      </a:endParaRPr>
                    </a:p>
                    <a:p>
                      <a:pPr marL="0" marR="0" fontAlgn="base">
                        <a:spcBef>
                          <a:spcPts val="0"/>
                        </a:spcBef>
                        <a:spcAft>
                          <a:spcPts val="0"/>
                        </a:spcAft>
                      </a:pPr>
                      <a:r>
                        <a:rPr lang="en-US" sz="1200" b="1">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txBody>
                  <a:tcPr marL="68580" marR="68580" marT="0" marB="0"/>
                </a:tc>
                <a:tc>
                  <a:txBody>
                    <a:bodyPr/>
                    <a:lstStyle/>
                    <a:p>
                      <a:pPr marL="0" marR="0" fontAlgn="base">
                        <a:spcBef>
                          <a:spcPts val="0"/>
                        </a:spcBef>
                        <a:spcAft>
                          <a:spcPts val="0"/>
                        </a:spcAft>
                      </a:pPr>
                      <a:r>
                        <a:rPr lang="en-US" sz="1200">
                          <a:solidFill>
                            <a:srgbClr val="000000"/>
                          </a:solidFill>
                          <a:effectLst/>
                          <a:latin typeface="+mn-lt"/>
                          <a:ea typeface="Times New Roman" panose="02020603050405020304" pitchFamily="18" charset="0"/>
                        </a:rPr>
                        <a:t>Behavior data sources exist, are accessible, are </a:t>
                      </a:r>
                      <a:r>
                        <a:rPr lang="en-US" sz="1200" b="1">
                          <a:solidFill>
                            <a:srgbClr val="000000"/>
                          </a:solidFill>
                          <a:effectLst/>
                          <a:latin typeface="+mn-lt"/>
                          <a:ea typeface="Times New Roman" panose="02020603050405020304" pitchFamily="18" charset="0"/>
                        </a:rPr>
                        <a:t>shared with staff at least monthly</a:t>
                      </a:r>
                      <a:r>
                        <a:rPr lang="en-US" sz="1200">
                          <a:solidFill>
                            <a:srgbClr val="000000"/>
                          </a:solidFill>
                          <a:effectLst/>
                          <a:latin typeface="+mn-lt"/>
                          <a:ea typeface="Times New Roman" panose="02020603050405020304" pitchFamily="18" charset="0"/>
                        </a:rPr>
                        <a:t>, the team reports data accurately reflect behavior in the building, data can be </a:t>
                      </a:r>
                      <a:r>
                        <a:rPr lang="en-US" sz="1200" b="1">
                          <a:solidFill>
                            <a:srgbClr val="000000"/>
                          </a:solidFill>
                          <a:effectLst/>
                          <a:latin typeface="+mn-lt"/>
                          <a:ea typeface="Times New Roman" panose="02020603050405020304" pitchFamily="18" charset="0"/>
                        </a:rPr>
                        <a:t>aggregated and disaggregated </a:t>
                      </a:r>
                      <a:r>
                        <a:rPr lang="en-US" sz="1200">
                          <a:solidFill>
                            <a:srgbClr val="000000"/>
                          </a:solidFill>
                          <a:effectLst/>
                          <a:latin typeface="+mn-lt"/>
                          <a:ea typeface="Times New Roman" panose="02020603050405020304" pitchFamily="18" charset="0"/>
                        </a:rPr>
                        <a:t>(e.g., race/ethnicity, IEP/504, language status, gender) to identify both strengths and concerns, </a:t>
                      </a:r>
                      <a:r>
                        <a:rPr lang="en-US" sz="1200" b="1">
                          <a:solidFill>
                            <a:srgbClr val="000000"/>
                          </a:solidFill>
                          <a:effectLst/>
                          <a:latin typeface="+mn-lt"/>
                          <a:ea typeface="Times New Roman" panose="02020603050405020304" pitchFamily="18" charset="0"/>
                        </a:rPr>
                        <a:t>and team</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reviews and uses discipline data for data-informed actions at least monthly. </a:t>
                      </a:r>
                      <a:endParaRPr lang="en-US" sz="1200">
                        <a:effectLst/>
                        <a:latin typeface="+mn-lt"/>
                        <a:ea typeface="Times New Roman" panose="02020603050405020304" pitchFamily="18" charset="0"/>
                      </a:endParaRPr>
                    </a:p>
                  </a:txBody>
                  <a:tcPr marL="68580" marR="68580" marT="0" marB="0"/>
                </a:tc>
                <a:tc>
                  <a:txBody>
                    <a:bodyPr/>
                    <a:lstStyle/>
                    <a:p>
                      <a:pPr marL="0" marR="0" fontAlgn="base">
                        <a:spcBef>
                          <a:spcPts val="0"/>
                        </a:spcBef>
                        <a:spcAft>
                          <a:spcPts val="0"/>
                        </a:spcAft>
                      </a:pPr>
                      <a:r>
                        <a:rPr lang="en-US" sz="1200" dirty="0">
                          <a:solidFill>
                            <a:srgbClr val="000000"/>
                          </a:solidFill>
                          <a:effectLst/>
                          <a:latin typeface="+mn-lt"/>
                          <a:ea typeface="Times New Roman" panose="02020603050405020304" pitchFamily="18" charset="0"/>
                        </a:rPr>
                        <a:t>Behavior data sources exist, are accessible, are shared with staff at least monthly, the team reports data accurately reflect behavior in the building, data can be aggregated and disaggregated (e.g., race/ethnicity, IEP/504, language status, gender) to identify both strengths and concerns, team reviews and uses discipline data for data-informed actions at least monthly </a:t>
                      </a:r>
                      <a:r>
                        <a:rPr lang="en-US" sz="1200" b="1" dirty="0">
                          <a:solidFill>
                            <a:srgbClr val="000000"/>
                          </a:solidFill>
                          <a:effectLst/>
                          <a:latin typeface="+mn-lt"/>
                          <a:ea typeface="Times New Roman" panose="02020603050405020304" pitchFamily="18" charset="0"/>
                        </a:rPr>
                        <a:t>including monitoring for equitable implementation and outcomes</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If data indicate a problem, an action plan is developed to enhance or modify foundational Tier 1 practices.</a:t>
                      </a:r>
                      <a:r>
                        <a:rPr lang="en-US" sz="12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Reflective questions to focus the conversation:</a:t>
                      </a:r>
                    </a:p>
                    <a:p>
                      <a:pPr marL="457200" indent="-457200">
                        <a:spcAft>
                          <a:spcPts val="0"/>
                        </a:spcAft>
                        <a:buFont typeface="Wingdings" panose="05000000000000000000" pitchFamily="2" charset="2"/>
                        <a:buChar char="q"/>
                      </a:pPr>
                      <a:r>
                        <a:rPr lang="en-US" dirty="0"/>
                        <a:t>Is there a centralized data system to collect and organize behavioral data?</a:t>
                      </a:r>
                    </a:p>
                    <a:p>
                      <a:pPr marL="457200" indent="-457200">
                        <a:spcAft>
                          <a:spcPts val="0"/>
                        </a:spcAft>
                        <a:buFont typeface="Wingdings" panose="05000000000000000000" pitchFamily="2" charset="2"/>
                        <a:buChar char="q"/>
                      </a:pPr>
                      <a:r>
                        <a:rPr lang="en-US" dirty="0"/>
                        <a:t>Does the system allow for data to be disaggregated by student group? </a:t>
                      </a:r>
                    </a:p>
                    <a:p>
                      <a:pPr marL="457200" indent="-457200">
                        <a:buFont typeface="Wingdings" panose="05000000000000000000" pitchFamily="2" charset="2"/>
                        <a:buChar char="q"/>
                      </a:pPr>
                      <a:r>
                        <a:rPr lang="en-US" dirty="0"/>
                        <a:t>How frequently is the data reviewed and used?</a:t>
                      </a:r>
                    </a:p>
                    <a:p>
                      <a:pPr marL="457200" indent="-457200">
                        <a:buFont typeface="Wingdings" panose="05000000000000000000" pitchFamily="2" charset="2"/>
                        <a:buChar char="q"/>
                      </a:pPr>
                      <a:r>
                        <a:rPr lang="en-US" dirty="0"/>
                        <a:t>Is implementation and outcomes monitored for equity?</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EC70F0B9-C3B9-7EA2-9F38-D13FD182A40E}"/>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Slide 53">
            <a:hlinkClick r:id="" action="ppaction://media"/>
            <a:extLst>
              <a:ext uri="{FF2B5EF4-FFF2-40B4-BE49-F238E27FC236}">
                <a16:creationId xmlns:a16="http://schemas.microsoft.com/office/drawing/2014/main" id="{C7F958A7-9C56-E385-E15B-5CECF085E3C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21716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2130"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000C6-ECD7-1A52-D04B-6911C2AED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936009-EE06-67CB-B12F-D93F9688E373}"/>
              </a:ext>
            </a:extLst>
          </p:cNvPr>
          <p:cNvSpPr>
            <a:spLocks noGrp="1"/>
          </p:cNvSpPr>
          <p:nvPr>
            <p:ph type="title"/>
          </p:nvPr>
        </p:nvSpPr>
        <p:spPr/>
        <p:txBody>
          <a:bodyPr>
            <a:normAutofit fontScale="90000"/>
          </a:bodyPr>
          <a:lstStyle/>
          <a:p>
            <a:r>
              <a:rPr lang="en-US" dirty="0"/>
              <a:t>1.18 Using School &amp; Community Data to Inform Tier 1</a:t>
            </a:r>
          </a:p>
        </p:txBody>
      </p:sp>
      <p:graphicFrame>
        <p:nvGraphicFramePr>
          <p:cNvPr id="4" name="Content Placeholder 3">
            <a:extLst>
              <a:ext uri="{FF2B5EF4-FFF2-40B4-BE49-F238E27FC236}">
                <a16:creationId xmlns:a16="http://schemas.microsoft.com/office/drawing/2014/main" id="{FEC3E76D-9048-8402-7C9B-5D3DAED7E74E}"/>
              </a:ext>
            </a:extLst>
          </p:cNvPr>
          <p:cNvGraphicFramePr>
            <a:graphicFrameLocks noGrp="1"/>
          </p:cNvGraphicFramePr>
          <p:nvPr>
            <p:ph idx="1"/>
            <p:extLst>
              <p:ext uri="{D42A27DB-BD31-4B8C-83A1-F6EECF244321}">
                <p14:modId xmlns:p14="http://schemas.microsoft.com/office/powerpoint/2010/main" val="2095870102"/>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Data</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1</a:t>
                      </a:r>
                      <a:r>
                        <a:rPr lang="en-US" sz="1800" b="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leadership team has regular access to and uses a variety of additional schoolwide (e.g., school climate surveys, attendance, nurse or counselor visit logs, universal screening) and community data sources (e.g., community resource profiles, basic needs [e.g., food and housing], health care access, community events), to develop and regularly re-evaluate a profile of overall strengths and needs that informs the development and delivery of equitable Tier 1 foundational and classroom practices (Items 1.4-1.10).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Data reports</a:t>
                      </a:r>
                    </a:p>
                    <a:p>
                      <a:r>
                        <a:rPr lang="en-US" sz="1800" kern="1200" dirty="0">
                          <a:solidFill>
                            <a:schemeClr val="dk1"/>
                          </a:solidFill>
                          <a:effectLst/>
                          <a:latin typeface="+mn-lt"/>
                          <a:ea typeface="+mn-ea"/>
                          <a:cs typeface="+mn-cs"/>
                        </a:rPr>
                        <a:t>Team meeting minutes </a:t>
                      </a:r>
                    </a:p>
                    <a:p>
                      <a:r>
                        <a:rPr lang="en-US" sz="1800" kern="1200" dirty="0">
                          <a:solidFill>
                            <a:schemeClr val="dk1"/>
                          </a:solidFill>
                          <a:effectLst/>
                          <a:latin typeface="+mn-lt"/>
                          <a:ea typeface="+mn-ea"/>
                          <a:cs typeface="+mn-cs"/>
                        </a:rPr>
                        <a:t>Action plan</a:t>
                      </a:r>
                    </a:p>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32793AAD-C540-1AD7-8369-6F781D3A906F}"/>
              </a:ext>
            </a:extLst>
          </p:cNvPr>
          <p:cNvSpPr/>
          <p:nvPr/>
        </p:nvSpPr>
        <p:spPr>
          <a:xfrm>
            <a:off x="2750465" y="2189897"/>
            <a:ext cx="6691070" cy="267711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When teams have access to multiple sources of reliable data, they are better able to make decisions that will effectively enhance or modify Tier I systems.</a:t>
            </a:r>
            <a:endParaRPr lang="en-US" sz="2400" dirty="0">
              <a:solidFill>
                <a:schemeClr val="tx1"/>
              </a:solidFill>
            </a:endParaRPr>
          </a:p>
          <a:p>
            <a:pPr algn="ctr"/>
            <a:endParaRPr lang="en-US" sz="2800" b="1" dirty="0">
              <a:solidFill>
                <a:schemeClr val="tx1"/>
              </a:solidFill>
            </a:endParaRP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2B3A43E7-64C6-B26F-BE2F-87C28C9534E7}"/>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Slide 54">
            <a:hlinkClick r:id="" action="ppaction://media"/>
            <a:extLst>
              <a:ext uri="{FF2B5EF4-FFF2-40B4-BE49-F238E27FC236}">
                <a16:creationId xmlns:a16="http://schemas.microsoft.com/office/drawing/2014/main" id="{BF4B3043-739B-64E1-AB8E-F23065392C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7174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431"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DCCA2-2924-CC5A-3380-FC2EC9461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9D87B-2DD6-2F81-F3DD-2B3991FA5449}"/>
              </a:ext>
            </a:extLst>
          </p:cNvPr>
          <p:cNvSpPr>
            <a:spLocks noGrp="1"/>
          </p:cNvSpPr>
          <p:nvPr>
            <p:ph type="title"/>
          </p:nvPr>
        </p:nvSpPr>
        <p:spPr/>
        <p:txBody>
          <a:bodyPr>
            <a:normAutofit fontScale="90000"/>
          </a:bodyPr>
          <a:lstStyle/>
          <a:p>
            <a:r>
              <a:rPr lang="en-US" dirty="0"/>
              <a:t>1.18 Using School &amp; Community Data to Inform Tier 1</a:t>
            </a:r>
          </a:p>
        </p:txBody>
      </p:sp>
      <p:pic>
        <p:nvPicPr>
          <p:cNvPr id="7" name="Recorded Sound">
            <a:hlinkClick r:id="" action="ppaction://media"/>
            <a:extLst>
              <a:ext uri="{FF2B5EF4-FFF2-40B4-BE49-F238E27FC236}">
                <a16:creationId xmlns:a16="http://schemas.microsoft.com/office/drawing/2014/main" id="{9FB621A0-6305-CB5B-EA99-DF4C2448E6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1A353C55-2341-2C1D-DA22-050EB28C38A4}"/>
              </a:ext>
            </a:extLst>
          </p:cNvPr>
          <p:cNvGraphicFramePr>
            <a:graphicFrameLocks/>
          </p:cNvGraphicFramePr>
          <p:nvPr>
            <p:extLst>
              <p:ext uri="{D42A27DB-BD31-4B8C-83A1-F6EECF244321}">
                <p14:modId xmlns:p14="http://schemas.microsoft.com/office/powerpoint/2010/main" val="1390065173"/>
              </p:ext>
            </p:extLst>
          </p:nvPr>
        </p:nvGraphicFramePr>
        <p:xfrm>
          <a:off x="677333" y="1377308"/>
          <a:ext cx="10801880" cy="5310694"/>
        </p:xfrm>
        <a:graphic>
          <a:graphicData uri="http://schemas.openxmlformats.org/drawingml/2006/table">
            <a:tbl>
              <a:tblPr firstRow="1" bandRow="1">
                <a:tableStyleId>{7DF18680-E054-41AD-8BC1-D1AEF772440D}</a:tableStyleId>
              </a:tblPr>
              <a:tblGrid>
                <a:gridCol w="1797510">
                  <a:extLst>
                    <a:ext uri="{9D8B030D-6E8A-4147-A177-3AD203B41FA5}">
                      <a16:colId xmlns:a16="http://schemas.microsoft.com/office/drawing/2014/main" val="3936969952"/>
                    </a:ext>
                  </a:extLst>
                </a:gridCol>
                <a:gridCol w="1699592">
                  <a:extLst>
                    <a:ext uri="{9D8B030D-6E8A-4147-A177-3AD203B41FA5}">
                      <a16:colId xmlns:a16="http://schemas.microsoft.com/office/drawing/2014/main" val="1320994650"/>
                    </a:ext>
                  </a:extLst>
                </a:gridCol>
                <a:gridCol w="1898374">
                  <a:extLst>
                    <a:ext uri="{9D8B030D-6E8A-4147-A177-3AD203B41FA5}">
                      <a16:colId xmlns:a16="http://schemas.microsoft.com/office/drawing/2014/main" val="2791826052"/>
                    </a:ext>
                  </a:extLst>
                </a:gridCol>
                <a:gridCol w="2683565">
                  <a:extLst>
                    <a:ext uri="{9D8B030D-6E8A-4147-A177-3AD203B41FA5}">
                      <a16:colId xmlns:a16="http://schemas.microsoft.com/office/drawing/2014/main" val="2509091742"/>
                    </a:ext>
                  </a:extLst>
                </a:gridCol>
                <a:gridCol w="2722839">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fontAlgn="base">
                        <a:spcBef>
                          <a:spcPts val="0"/>
                        </a:spcBef>
                        <a:spcAft>
                          <a:spcPts val="0"/>
                        </a:spcAft>
                      </a:pPr>
                      <a:r>
                        <a:rPr lang="en-US" sz="1200" b="1">
                          <a:solidFill>
                            <a:srgbClr val="000000"/>
                          </a:solidFill>
                          <a:effectLst/>
                          <a:latin typeface="+mn-lt"/>
                          <a:ea typeface="Times New Roman" panose="02020603050405020304" pitchFamily="18" charset="0"/>
                        </a:rPr>
                        <a:t>School and community data sources do not exist or cannot be accessed</a:t>
                      </a:r>
                      <a:r>
                        <a:rPr lang="en-US" sz="1200">
                          <a:solidFill>
                            <a:srgbClr val="000000"/>
                          </a:solidFill>
                          <a:effectLst/>
                          <a:latin typeface="+mn-lt"/>
                          <a:ea typeface="Times New Roman" panose="02020603050405020304" pitchFamily="18" charset="0"/>
                        </a:rPr>
                        <a:t> and are not used to develop and re-evaluate a profile of overall strengths and needs.</a:t>
                      </a:r>
                      <a:endParaRPr lang="en-US" sz="1200">
                        <a:effectLst/>
                        <a:latin typeface="+mn-lt"/>
                        <a:ea typeface="Times New Roman" panose="02020603050405020304" pitchFamily="18" charset="0"/>
                      </a:endParaRPr>
                    </a:p>
                    <a:p>
                      <a:pPr marL="0" marR="0" fontAlgn="base">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fontAlgn="base">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fontAlgn="base">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fontAlgn="base">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fontAlgn="base">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a:spcBef>
                          <a:spcPts val="0"/>
                        </a:spcBef>
                        <a:spcAft>
                          <a:spcPts val="0"/>
                        </a:spcAft>
                      </a:pPr>
                      <a:r>
                        <a:rPr lang="en-US" sz="1200" b="1">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txBody>
                  <a:tcPr marL="68580" marR="68580" marT="0" marB="0"/>
                </a:tc>
                <a:tc>
                  <a:txBody>
                    <a:bodyPr/>
                    <a:lstStyle/>
                    <a:p>
                      <a:pPr marL="0" marR="0" fontAlgn="base">
                        <a:spcBef>
                          <a:spcPts val="0"/>
                        </a:spcBef>
                        <a:spcAft>
                          <a:spcPts val="0"/>
                        </a:spcAft>
                      </a:pPr>
                      <a:r>
                        <a:rPr lang="en-US" sz="1200">
                          <a:solidFill>
                            <a:srgbClr val="000000"/>
                          </a:solidFill>
                          <a:effectLst/>
                          <a:latin typeface="+mn-lt"/>
                          <a:ea typeface="Times New Roman" panose="02020603050405020304" pitchFamily="18" charset="0"/>
                        </a:rPr>
                        <a:t>School or community data sources </a:t>
                      </a:r>
                      <a:r>
                        <a:rPr lang="en-US" sz="1200" b="1">
                          <a:solidFill>
                            <a:srgbClr val="000000"/>
                          </a:solidFill>
                          <a:effectLst/>
                          <a:latin typeface="+mn-lt"/>
                          <a:ea typeface="Times New Roman" panose="02020603050405020304" pitchFamily="18" charset="0"/>
                        </a:rPr>
                        <a:t>exist and can be accessed</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and at least 1 school or community data source is used</a:t>
                      </a:r>
                      <a:r>
                        <a:rPr lang="en-US" sz="1200">
                          <a:solidFill>
                            <a:srgbClr val="000000"/>
                          </a:solidFill>
                          <a:effectLst/>
                          <a:latin typeface="+mn-lt"/>
                          <a:ea typeface="Times New Roman" panose="02020603050405020304" pitchFamily="18" charset="0"/>
                        </a:rPr>
                        <a:t> to develop and re-evaluate a profile of overall strengths and needs. </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a:spcBef>
                          <a:spcPts val="0"/>
                        </a:spcBef>
                        <a:spcAft>
                          <a:spcPts val="0"/>
                        </a:spcAft>
                      </a:pP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a:spcBef>
                          <a:spcPts val="0"/>
                        </a:spcBef>
                        <a:spcAft>
                          <a:spcPts val="0"/>
                        </a:spcAft>
                      </a:pPr>
                      <a:r>
                        <a:rPr lang="en-US" sz="1200" b="1">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txBody>
                  <a:tcPr marL="68580" marR="68580" marT="0" marB="0"/>
                </a:tc>
                <a:tc>
                  <a:txBody>
                    <a:bodyPr/>
                    <a:lstStyle/>
                    <a:p>
                      <a:pPr marL="0" marR="0" fontAlgn="base">
                        <a:spcBef>
                          <a:spcPts val="0"/>
                        </a:spcBef>
                        <a:spcAft>
                          <a:spcPts val="0"/>
                        </a:spcAft>
                      </a:pPr>
                      <a:r>
                        <a:rPr lang="en-US" sz="1200" b="1">
                          <a:solidFill>
                            <a:srgbClr val="000000"/>
                          </a:solidFill>
                          <a:effectLst/>
                          <a:latin typeface="+mn-lt"/>
                          <a:ea typeface="Times New Roman" panose="02020603050405020304" pitchFamily="18" charset="0"/>
                        </a:rPr>
                        <a:t>Multiple</a:t>
                      </a:r>
                      <a:r>
                        <a:rPr lang="en-US" sz="1200">
                          <a:solidFill>
                            <a:srgbClr val="000000"/>
                          </a:solidFill>
                          <a:effectLst/>
                          <a:latin typeface="+mn-lt"/>
                          <a:ea typeface="Times New Roman" panose="02020603050405020304" pitchFamily="18" charset="0"/>
                        </a:rPr>
                        <a:t> school and community data sources exist and can be accessed and</a:t>
                      </a:r>
                      <a:r>
                        <a:rPr lang="en-US" sz="1200" b="1">
                          <a:solidFill>
                            <a:srgbClr val="000000"/>
                          </a:solidFill>
                          <a:effectLst/>
                          <a:latin typeface="+mn-lt"/>
                          <a:ea typeface="Times New Roman" panose="02020603050405020304" pitchFamily="18" charset="0"/>
                        </a:rPr>
                        <a:t> can be aggregated and disaggregated (e.g., race/ethnicity, IEP/504, language status, gender) to identify both strengths and concerns.</a:t>
                      </a:r>
                      <a:endParaRPr lang="en-US" sz="1200">
                        <a:effectLst/>
                        <a:latin typeface="+mn-lt"/>
                        <a:ea typeface="Times New Roman" panose="02020603050405020304" pitchFamily="18" charset="0"/>
                      </a:endParaRPr>
                    </a:p>
                    <a:p>
                      <a:pPr marL="0" marR="0">
                        <a:spcBef>
                          <a:spcPts val="0"/>
                        </a:spcBef>
                        <a:spcAft>
                          <a:spcPts val="0"/>
                        </a:spcAft>
                      </a:pPr>
                      <a:r>
                        <a:rPr lang="en-US" sz="1200" b="1">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txBody>
                  <a:tcPr marL="68580" marR="68580" marT="0" marB="0"/>
                </a:tc>
                <a:tc>
                  <a:txBody>
                    <a:bodyPr/>
                    <a:lstStyle/>
                    <a:p>
                      <a:pPr marL="0" marR="0" fontAlgn="base">
                        <a:spcBef>
                          <a:spcPts val="0"/>
                        </a:spcBef>
                        <a:spcAft>
                          <a:spcPts val="0"/>
                        </a:spcAft>
                      </a:pPr>
                      <a:r>
                        <a:rPr lang="en-US" sz="1200" dirty="0">
                          <a:solidFill>
                            <a:srgbClr val="000000"/>
                          </a:solidFill>
                          <a:effectLst/>
                          <a:latin typeface="+mn-lt"/>
                          <a:ea typeface="Times New Roman" panose="02020603050405020304" pitchFamily="18" charset="0"/>
                        </a:rPr>
                        <a:t>Multiple school and community data sources exist, can be accessed, can be aggregated and disaggregated (e.g., race/ethnicity, IEP/504, language status, gender) to identify both strengths and concerns, </a:t>
                      </a:r>
                      <a:r>
                        <a:rPr lang="en-US" sz="1200" b="1" dirty="0">
                          <a:solidFill>
                            <a:srgbClr val="000000"/>
                          </a:solidFill>
                          <a:effectLst/>
                          <a:latin typeface="+mn-lt"/>
                          <a:ea typeface="Times New Roman" panose="02020603050405020304" pitchFamily="18" charset="0"/>
                        </a:rPr>
                        <a:t>and</a:t>
                      </a:r>
                      <a:r>
                        <a:rPr lang="en-US" sz="1200" dirty="0">
                          <a:solidFill>
                            <a:srgbClr val="000000"/>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multiple school and community data sources are used to develop and re-evaluate a profile of overall strengths and needs at least annually</a:t>
                      </a:r>
                      <a:r>
                        <a:rPr lang="en-US" sz="1200" dirty="0">
                          <a:solidFill>
                            <a:srgbClr val="000000"/>
                          </a:solidFill>
                          <a:effectLst/>
                          <a:latin typeface="+mn-lt"/>
                          <a:ea typeface="Times New Roman" panose="02020603050405020304" pitchFamily="18" charset="0"/>
                        </a:rPr>
                        <a:t>.</a:t>
                      </a:r>
                      <a:r>
                        <a:rPr lang="en-US" sz="1200" b="0" dirty="0">
                          <a:solidFill>
                            <a:schemeClr val="dk1"/>
                          </a:solidFill>
                          <a:effectLst/>
                          <a:latin typeface="+mn-lt"/>
                          <a:ea typeface="Times New Roman" panose="02020603050405020304" pitchFamily="18" charset="0"/>
                        </a:rPr>
                        <a:t> </a:t>
                      </a:r>
                      <a:r>
                        <a:rPr lang="en-US" sz="1200" b="1" dirty="0">
                          <a:solidFill>
                            <a:srgbClr val="000000"/>
                          </a:solidFill>
                          <a:effectLst/>
                          <a:latin typeface="+mn-lt"/>
                          <a:ea typeface="Times New Roman" panose="02020603050405020304" pitchFamily="18" charset="0"/>
                        </a:rPr>
                        <a:t>If data indicate a problem, an action plan is developed to enhance or modify foundational Tier 1 practices. </a:t>
                      </a:r>
                      <a:endParaRPr lang="en-US" sz="1200" dirty="0">
                        <a:effectLst/>
                        <a:latin typeface="+mn-lt"/>
                        <a:ea typeface="Times New Roman" panose="02020603050405020304" pitchFamily="18" charset="0"/>
                      </a:endParaRPr>
                    </a:p>
                  </a:txBody>
                  <a:tcPr marL="68580" marR="68580" marT="0" marB="0"/>
                </a:tc>
                <a:tc>
                  <a:txBody>
                    <a:bodyPr/>
                    <a:lstStyle/>
                    <a:p>
                      <a:pPr marL="0" marR="0" fontAlgn="base">
                        <a:spcBef>
                          <a:spcPts val="0"/>
                        </a:spcBef>
                        <a:spcAft>
                          <a:spcPts val="0"/>
                        </a:spcAft>
                      </a:pPr>
                      <a:r>
                        <a:rPr lang="en-US" sz="1200" dirty="0">
                          <a:solidFill>
                            <a:srgbClr val="000000"/>
                          </a:solidFill>
                          <a:effectLst/>
                          <a:latin typeface="+mn-lt"/>
                          <a:ea typeface="Times New Roman" panose="02020603050405020304" pitchFamily="18" charset="0"/>
                        </a:rPr>
                        <a:t>Multiple school and community data sources exist, can be accessed, can be aggregated and disaggregated (e.g., race/ethnicity, IEP/504, language status, gender) to identify both strengths and concerns, and multiple school and community data sources are used to develop and re-evaluate a profile of overall strengths and needs, </a:t>
                      </a:r>
                      <a:r>
                        <a:rPr lang="en-US" sz="1200" b="1" dirty="0">
                          <a:solidFill>
                            <a:srgbClr val="000000"/>
                          </a:solidFill>
                          <a:effectLst/>
                          <a:latin typeface="+mn-lt"/>
                          <a:ea typeface="Times New Roman" panose="02020603050405020304" pitchFamily="18" charset="0"/>
                        </a:rPr>
                        <a:t>at least quarterly</a:t>
                      </a:r>
                      <a:r>
                        <a:rPr lang="en-US" sz="1200" dirty="0">
                          <a:solidFill>
                            <a:srgbClr val="000000"/>
                          </a:solidFill>
                          <a:effectLst/>
                          <a:latin typeface="+mn-lt"/>
                          <a:ea typeface="Times New Roman" panose="02020603050405020304" pitchFamily="18" charset="0"/>
                        </a:rPr>
                        <a:t>.</a:t>
                      </a:r>
                      <a:r>
                        <a:rPr lang="en-US" sz="1200" dirty="0">
                          <a:solidFill>
                            <a:schemeClr val="dk1"/>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If data indicate a problem, an action plan is developed to enhance or modify foundational Tier 1 practices.</a:t>
                      </a:r>
                      <a:r>
                        <a:rPr lang="en-US" sz="1200" b="1"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endParaRPr lang="en-US" sz="2400" b="0" dirty="0"/>
                    </a:p>
                    <a:p>
                      <a:pPr marL="457200" indent="-457200">
                        <a:spcAft>
                          <a:spcPts val="600"/>
                        </a:spcAft>
                        <a:buFont typeface="Wingdings" panose="05000000000000000000" pitchFamily="2" charset="2"/>
                        <a:buChar char="q"/>
                      </a:pPr>
                      <a:r>
                        <a:rPr lang="en-US" sz="2400" b="0" dirty="0"/>
                        <a:t>Is the team collecting and reviewing relevant school data beyond behavior incidents?</a:t>
                      </a:r>
                    </a:p>
                    <a:p>
                      <a:pPr marL="457200" indent="-457200">
                        <a:spcAft>
                          <a:spcPts val="600"/>
                        </a:spcAft>
                        <a:buFont typeface="Wingdings" panose="05000000000000000000" pitchFamily="2" charset="2"/>
                        <a:buChar char="q"/>
                      </a:pPr>
                      <a:r>
                        <a:rPr lang="en-US" sz="2400" b="0" dirty="0"/>
                        <a:t>Does the team utilize community data to inform Tier 1 support needs?</a:t>
                      </a:r>
                    </a:p>
                    <a:p>
                      <a:pPr marL="457200" indent="-457200">
                        <a:spcAft>
                          <a:spcPts val="600"/>
                        </a:spcAft>
                        <a:buFont typeface="Wingdings" panose="05000000000000000000" pitchFamily="2" charset="2"/>
                        <a:buChar char="q"/>
                      </a:pPr>
                      <a:r>
                        <a:rPr lang="en-US" sz="2400" b="0" dirty="0"/>
                        <a:t>Does the team use school and community data to identify problems and related action steps?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2D0BB110-1602-D34F-7201-59FB7D012762}"/>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Slide 55">
            <a:hlinkClick r:id="" action="ppaction://media"/>
            <a:extLst>
              <a:ext uri="{FF2B5EF4-FFF2-40B4-BE49-F238E27FC236}">
                <a16:creationId xmlns:a16="http://schemas.microsoft.com/office/drawing/2014/main" id="{80E5FDE0-8C44-70F9-0AF7-CFC0E94F7CE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35531"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1254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278"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51778-042E-DFE1-BDA9-6718AC555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7855D-045E-4C5A-7840-63E5495E019C}"/>
              </a:ext>
            </a:extLst>
          </p:cNvPr>
          <p:cNvSpPr>
            <a:spLocks noGrp="1"/>
          </p:cNvSpPr>
          <p:nvPr>
            <p:ph type="title"/>
          </p:nvPr>
        </p:nvSpPr>
        <p:spPr/>
        <p:txBody>
          <a:bodyPr/>
          <a:lstStyle/>
          <a:p>
            <a:r>
              <a:rPr lang="en-US" dirty="0"/>
              <a:t>1.19 Decision Making with Fidelity Data</a:t>
            </a:r>
          </a:p>
        </p:txBody>
      </p:sp>
      <p:graphicFrame>
        <p:nvGraphicFramePr>
          <p:cNvPr id="4" name="Content Placeholder 3">
            <a:extLst>
              <a:ext uri="{FF2B5EF4-FFF2-40B4-BE49-F238E27FC236}">
                <a16:creationId xmlns:a16="http://schemas.microsoft.com/office/drawing/2014/main" id="{57CBD228-3379-3DCE-B596-FC3B534A1E12}"/>
              </a:ext>
            </a:extLst>
          </p:cNvPr>
          <p:cNvGraphicFramePr>
            <a:graphicFrameLocks noGrp="1"/>
          </p:cNvGraphicFramePr>
          <p:nvPr>
            <p:ph idx="1"/>
            <p:extLst>
              <p:ext uri="{D42A27DB-BD31-4B8C-83A1-F6EECF244321}">
                <p14:modId xmlns:p14="http://schemas.microsoft.com/office/powerpoint/2010/main" val="2846331220"/>
              </p:ext>
            </p:extLst>
          </p:nvPr>
        </p:nvGraphicFramePr>
        <p:xfrm>
          <a:off x="1006892" y="1134898"/>
          <a:ext cx="10515600" cy="3471150"/>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Data</a:t>
                      </a:r>
                    </a:p>
                  </a:txBody>
                  <a:tcPr anchor="ctr"/>
                </a:tc>
                <a:tc hMerge="1">
                  <a:txBody>
                    <a:bodyPr/>
                    <a:lstStyle/>
                    <a:p>
                      <a:endParaRPr lang="en-US"/>
                    </a:p>
                  </a:txBody>
                  <a:tcPr/>
                </a:tc>
                <a:extLst>
                  <a:ext uri="{0D108BD9-81ED-4DB2-BD59-A6C34878D82A}">
                    <a16:rowId xmlns:a16="http://schemas.microsoft.com/office/drawing/2014/main" val="3910577661"/>
                  </a:ext>
                </a:extLst>
              </a:tr>
              <a:tr h="1630073">
                <a:tc gridSpan="2">
                  <a:txBody>
                    <a:bodyPr/>
                    <a:lstStyle/>
                    <a:p>
                      <a:r>
                        <a:rPr lang="en-US" sz="1800" kern="1200" dirty="0">
                          <a:solidFill>
                            <a:schemeClr val="dk1"/>
                          </a:solidFill>
                          <a:effectLst/>
                          <a:latin typeface="+mn-lt"/>
                          <a:ea typeface="+mn-ea"/>
                          <a:cs typeface="+mn-cs"/>
                        </a:rPr>
                        <a:t>Tier 1 leadership team reviews and uses schoolwide (e.g., TFI, </a:t>
                      </a:r>
                      <a:r>
                        <a:rPr lang="en-US" sz="1800" kern="1200" dirty="0" err="1">
                          <a:solidFill>
                            <a:schemeClr val="dk1"/>
                          </a:solidFill>
                          <a:effectLst/>
                          <a:latin typeface="+mn-lt"/>
                          <a:ea typeface="+mn-ea"/>
                          <a:cs typeface="+mn-cs"/>
                        </a:rPr>
                        <a:t>BoQ</a:t>
                      </a:r>
                      <a:r>
                        <a:rPr lang="en-US" sz="1800" kern="1200" dirty="0">
                          <a:solidFill>
                            <a:schemeClr val="dk1"/>
                          </a:solidFill>
                          <a:effectLst/>
                          <a:latin typeface="+mn-lt"/>
                          <a:ea typeface="+mn-ea"/>
                          <a:cs typeface="+mn-cs"/>
                        </a:rPr>
                        <a:t>, TIC, SAS, SET) and other fidelity data (e.g., classroom implementation, Tier 1 SEB curriculum, staff wellness systems) at least annually</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Data reports</a:t>
                      </a:r>
                    </a:p>
                    <a:p>
                      <a:r>
                        <a:rPr lang="en-US" sz="1800" kern="1200" dirty="0">
                          <a:solidFill>
                            <a:schemeClr val="dk1"/>
                          </a:solidFill>
                          <a:effectLst/>
                          <a:latin typeface="+mn-lt"/>
                          <a:ea typeface="+mn-ea"/>
                          <a:cs typeface="+mn-cs"/>
                        </a:rPr>
                        <a:t>Team meeting minutes and action plans</a:t>
                      </a:r>
                    </a:p>
                    <a:p>
                      <a:r>
                        <a:rPr lang="en-US" sz="1800" kern="1200" dirty="0">
                          <a:solidFill>
                            <a:schemeClr val="dk1"/>
                          </a:solidFill>
                          <a:effectLst/>
                          <a:latin typeface="+mn-lt"/>
                          <a:ea typeface="+mn-ea"/>
                          <a:cs typeface="+mn-cs"/>
                        </a:rPr>
                        <a:t>Action plan </a:t>
                      </a:r>
                      <a:endParaRPr lang="en-US" sz="2400" dirty="0"/>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256817DA-531D-CF83-41C8-70ADADFA64FF}"/>
              </a:ext>
            </a:extLst>
          </p:cNvPr>
          <p:cNvSpPr/>
          <p:nvPr/>
        </p:nvSpPr>
        <p:spPr>
          <a:xfrm>
            <a:off x="2985124" y="2381687"/>
            <a:ext cx="6221751" cy="284641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Measuring fidelity is essential for maintaining high implementation of PBIS. </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40E7A111-A8F8-CC2B-034A-67EF5F6C242B}"/>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Slide 56">
            <a:hlinkClick r:id="" action="ppaction://media"/>
            <a:extLst>
              <a:ext uri="{FF2B5EF4-FFF2-40B4-BE49-F238E27FC236}">
                <a16:creationId xmlns:a16="http://schemas.microsoft.com/office/drawing/2014/main" id="{6049F179-F8A8-CA13-1E35-44CFF89009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972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955"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FF0A9-68CD-786D-6F64-81E03EFDC9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4FD81-D639-044C-84DB-59D135DDC340}"/>
              </a:ext>
            </a:extLst>
          </p:cNvPr>
          <p:cNvSpPr>
            <a:spLocks noGrp="1"/>
          </p:cNvSpPr>
          <p:nvPr>
            <p:ph type="title"/>
          </p:nvPr>
        </p:nvSpPr>
        <p:spPr/>
        <p:txBody>
          <a:bodyPr/>
          <a:lstStyle/>
          <a:p>
            <a:r>
              <a:rPr lang="en-US" dirty="0"/>
              <a:t>1.19 Decision Making with Fidelity Data</a:t>
            </a:r>
          </a:p>
        </p:txBody>
      </p:sp>
      <p:pic>
        <p:nvPicPr>
          <p:cNvPr id="7" name="Recorded Sound">
            <a:hlinkClick r:id="" action="ppaction://media"/>
            <a:extLst>
              <a:ext uri="{FF2B5EF4-FFF2-40B4-BE49-F238E27FC236}">
                <a16:creationId xmlns:a16="http://schemas.microsoft.com/office/drawing/2014/main" id="{F800C9FB-9FE5-1543-CDAB-6C270E606A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D3503713-FB5C-0670-3EF4-698AB901FCAB}"/>
              </a:ext>
            </a:extLst>
          </p:cNvPr>
          <p:cNvGraphicFramePr>
            <a:graphicFrameLocks/>
          </p:cNvGraphicFramePr>
          <p:nvPr>
            <p:extLst>
              <p:ext uri="{D42A27DB-BD31-4B8C-83A1-F6EECF244321}">
                <p14:modId xmlns:p14="http://schemas.microsoft.com/office/powerpoint/2010/main" val="781569050"/>
              </p:ext>
            </p:extLst>
          </p:nvPr>
        </p:nvGraphicFramePr>
        <p:xfrm>
          <a:off x="677333" y="1377308"/>
          <a:ext cx="10801880" cy="502113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fontAlgn="base">
                        <a:spcBef>
                          <a:spcPts val="0"/>
                        </a:spcBef>
                        <a:spcAft>
                          <a:spcPts val="0"/>
                        </a:spcAft>
                      </a:pPr>
                      <a:r>
                        <a:rPr lang="en-US" sz="1200" dirty="0">
                          <a:solidFill>
                            <a:srgbClr val="000000"/>
                          </a:solidFill>
                          <a:effectLst/>
                          <a:latin typeface="+mn-lt"/>
                          <a:ea typeface="Times New Roman" panose="02020603050405020304" pitchFamily="18" charset="0"/>
                        </a:rPr>
                        <a:t> Tier 1 fidelity data are collected </a:t>
                      </a:r>
                      <a:r>
                        <a:rPr lang="en-US" sz="1200" b="1" dirty="0">
                          <a:solidFill>
                            <a:srgbClr val="000000"/>
                          </a:solidFill>
                          <a:effectLst/>
                          <a:latin typeface="+mn-lt"/>
                          <a:ea typeface="Times New Roman" panose="02020603050405020304" pitchFamily="18" charset="0"/>
                        </a:rPr>
                        <a:t>informally</a:t>
                      </a:r>
                      <a:r>
                        <a:rPr lang="en-US" sz="1200" dirty="0">
                          <a:solidFill>
                            <a:srgbClr val="000000"/>
                          </a:solidFill>
                          <a:effectLst/>
                          <a:latin typeface="+mn-lt"/>
                          <a:ea typeface="Times New Roman" panose="02020603050405020304" pitchFamily="18" charset="0"/>
                        </a:rPr>
                        <a:t> and/or </a:t>
                      </a:r>
                      <a:r>
                        <a:rPr lang="en-US" sz="1200" b="1" dirty="0">
                          <a:solidFill>
                            <a:srgbClr val="000000"/>
                          </a:solidFill>
                          <a:effectLst/>
                          <a:latin typeface="+mn-lt"/>
                          <a:ea typeface="Times New Roman" panose="02020603050405020304" pitchFamily="18" charset="0"/>
                        </a:rPr>
                        <a:t>less than annually.</a:t>
                      </a:r>
                      <a:endParaRPr lang="en-US" sz="1200" dirty="0">
                        <a:effectLst/>
                        <a:latin typeface="+mn-lt"/>
                        <a:ea typeface="Times New Roman" panose="02020603050405020304" pitchFamily="18" charset="0"/>
                      </a:endParaRPr>
                    </a:p>
                    <a:p>
                      <a:pPr marL="0" marR="0">
                        <a:spcBef>
                          <a:spcPts val="0"/>
                        </a:spcBef>
                        <a:spcAft>
                          <a:spcPts val="0"/>
                        </a:spcAft>
                      </a:pPr>
                      <a:r>
                        <a:rPr lang="en-US" sz="1200" b="1" dirty="0">
                          <a:solidFill>
                            <a:srgbClr val="000000"/>
                          </a:solidFill>
                          <a:effectLst/>
                          <a:latin typeface="+mn-lt"/>
                          <a:ea typeface="Times"/>
                        </a:rPr>
                        <a:t> </a:t>
                      </a:r>
                      <a:endParaRPr lang="en-US" sz="1200" dirty="0">
                        <a:effectLst/>
                        <a:latin typeface="+mn-lt"/>
                        <a:ea typeface="Times New Roman" panose="02020603050405020304" pitchFamily="18" charset="0"/>
                      </a:endParaRPr>
                    </a:p>
                  </a:txBody>
                  <a:tcPr marL="68580" marR="68580" marT="0" marB="0"/>
                </a:tc>
                <a:tc>
                  <a:txBody>
                    <a:bodyPr/>
                    <a:lstStyle/>
                    <a:p>
                      <a:pPr marL="0" marR="0" fontAlgn="base">
                        <a:spcBef>
                          <a:spcPts val="0"/>
                        </a:spcBef>
                        <a:spcAft>
                          <a:spcPts val="0"/>
                        </a:spcAft>
                      </a:pPr>
                      <a:r>
                        <a:rPr lang="en-US" sz="1200" dirty="0">
                          <a:solidFill>
                            <a:srgbClr val="000000"/>
                          </a:solidFill>
                          <a:effectLst/>
                          <a:latin typeface="+mn-lt"/>
                          <a:ea typeface="Times New Roman" panose="02020603050405020304" pitchFamily="18" charset="0"/>
                        </a:rPr>
                        <a:t>Tier 1 fidelity data are collected and used for decision making </a:t>
                      </a:r>
                      <a:r>
                        <a:rPr lang="en-US" sz="1200" b="1" dirty="0">
                          <a:solidFill>
                            <a:srgbClr val="000000"/>
                          </a:solidFill>
                          <a:effectLst/>
                          <a:latin typeface="+mn-lt"/>
                          <a:ea typeface="Times New Roman" panose="02020603050405020304" pitchFamily="18" charset="0"/>
                        </a:rPr>
                        <a:t>annually.</a:t>
                      </a:r>
                      <a:r>
                        <a:rPr lang="en-US" sz="12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68580" marR="68580" marT="0" marB="0"/>
                </a:tc>
                <a:tc>
                  <a:txBody>
                    <a:bodyPr/>
                    <a:lstStyle/>
                    <a:p>
                      <a:pPr marL="0" marR="0" fontAlgn="base">
                        <a:spcBef>
                          <a:spcPts val="0"/>
                        </a:spcBef>
                        <a:spcAft>
                          <a:spcPts val="0"/>
                        </a:spcAft>
                      </a:pPr>
                      <a:r>
                        <a:rPr lang="en-US" sz="1200" b="1">
                          <a:solidFill>
                            <a:srgbClr val="000000"/>
                          </a:solidFill>
                          <a:effectLst/>
                          <a:latin typeface="+mn-lt"/>
                          <a:ea typeface="Times New Roman" panose="02020603050405020304" pitchFamily="18" charset="0"/>
                        </a:rPr>
                        <a:t>Multiple</a:t>
                      </a:r>
                      <a:r>
                        <a:rPr lang="en-US" sz="1200">
                          <a:solidFill>
                            <a:srgbClr val="000000"/>
                          </a:solidFill>
                          <a:effectLst/>
                          <a:latin typeface="+mn-lt"/>
                          <a:ea typeface="Times New Roman" panose="02020603050405020304" pitchFamily="18" charset="0"/>
                        </a:rPr>
                        <a:t> Tier 1 fidelity assessments are collected and used for decision making </a:t>
                      </a:r>
                      <a:r>
                        <a:rPr lang="en-US" sz="1200" b="1">
                          <a:solidFill>
                            <a:srgbClr val="000000"/>
                          </a:solidFill>
                          <a:effectLst/>
                          <a:latin typeface="+mn-lt"/>
                          <a:ea typeface="Times New Roman" panose="02020603050405020304" pitchFamily="18" charset="0"/>
                        </a:rPr>
                        <a:t>annually.</a:t>
                      </a: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a:spcBef>
                          <a:spcPts val="0"/>
                        </a:spcBef>
                        <a:spcAft>
                          <a:spcPts val="0"/>
                        </a:spcAft>
                      </a:pPr>
                      <a:r>
                        <a:rPr lang="en-US" sz="1200" b="1">
                          <a:solidFill>
                            <a:srgbClr val="000000"/>
                          </a:solidFill>
                          <a:effectLst/>
                          <a:latin typeface="+mn-lt"/>
                          <a:ea typeface="Times"/>
                        </a:rPr>
                        <a:t> </a:t>
                      </a:r>
                      <a:endParaRPr lang="en-US" sz="1200">
                        <a:effectLst/>
                        <a:latin typeface="+mn-lt"/>
                        <a:ea typeface="Times New Roman" panose="02020603050405020304" pitchFamily="18" charset="0"/>
                      </a:endParaRPr>
                    </a:p>
                  </a:txBody>
                  <a:tcPr marL="68580" marR="68580" marT="0" marB="0"/>
                </a:tc>
                <a:tc>
                  <a:txBody>
                    <a:bodyPr/>
                    <a:lstStyle/>
                    <a:p>
                      <a:pPr marL="0" marR="0" fontAlgn="base">
                        <a:spcBef>
                          <a:spcPts val="0"/>
                        </a:spcBef>
                        <a:spcAft>
                          <a:spcPts val="0"/>
                        </a:spcAft>
                      </a:pPr>
                      <a:r>
                        <a:rPr lang="en-US" sz="1200">
                          <a:solidFill>
                            <a:srgbClr val="000000"/>
                          </a:solidFill>
                          <a:effectLst/>
                          <a:latin typeface="+mn-lt"/>
                          <a:ea typeface="Times New Roman" panose="02020603050405020304" pitchFamily="18" charset="0"/>
                        </a:rPr>
                        <a:t>Multiple Tier 1 fidelity assessments are conducted, </a:t>
                      </a:r>
                      <a:r>
                        <a:rPr lang="en-US" sz="1200" b="1">
                          <a:solidFill>
                            <a:srgbClr val="000000"/>
                          </a:solidFill>
                          <a:effectLst/>
                          <a:latin typeface="+mn-lt"/>
                          <a:ea typeface="Times New Roman" panose="02020603050405020304" pitchFamily="18" charset="0"/>
                        </a:rPr>
                        <a:t>including at least one classroom fidelity measure,</a:t>
                      </a:r>
                      <a:r>
                        <a:rPr lang="en-US" sz="1200">
                          <a:solidFill>
                            <a:srgbClr val="000000"/>
                          </a:solidFill>
                          <a:effectLst/>
                          <a:latin typeface="+mn-lt"/>
                          <a:ea typeface="Times New Roman" panose="02020603050405020304" pitchFamily="18" charset="0"/>
                        </a:rPr>
                        <a:t> and used for decision making </a:t>
                      </a:r>
                      <a:r>
                        <a:rPr lang="en-US" sz="1200" b="1">
                          <a:solidFill>
                            <a:srgbClr val="000000"/>
                          </a:solidFill>
                          <a:effectLst/>
                          <a:latin typeface="+mn-lt"/>
                          <a:ea typeface="Times New Roman" panose="02020603050405020304" pitchFamily="18" charset="0"/>
                        </a:rPr>
                        <a:t>more than once each year.</a:t>
                      </a:r>
                      <a:endParaRPr lang="en-US" sz="1200">
                        <a:effectLst/>
                        <a:latin typeface="+mn-lt"/>
                        <a:ea typeface="Times New Roman" panose="02020603050405020304" pitchFamily="18" charset="0"/>
                      </a:endParaRPr>
                    </a:p>
                    <a:p>
                      <a:pPr marL="0" marR="0">
                        <a:spcBef>
                          <a:spcPts val="0"/>
                        </a:spcBef>
                        <a:spcAft>
                          <a:spcPts val="0"/>
                        </a:spcAft>
                      </a:pPr>
                      <a:r>
                        <a:rPr lang="en-US" sz="1200" b="1">
                          <a:solidFill>
                            <a:srgbClr val="000000"/>
                          </a:solidFill>
                          <a:effectLst/>
                          <a:latin typeface="+mn-lt"/>
                          <a:ea typeface="Times"/>
                        </a:rPr>
                        <a:t>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ea typeface="Calibri" panose="020F0502020204030204" pitchFamily="34" charset="0"/>
                        </a:rPr>
                        <a:t>Multiple Tier 1 fidelity assessments are conducted and used for decision making </a:t>
                      </a:r>
                      <a:r>
                        <a:rPr lang="en-US" sz="1200" b="1" dirty="0">
                          <a:effectLst/>
                          <a:latin typeface="+mn-lt"/>
                          <a:ea typeface="Calibri" panose="020F0502020204030204" pitchFamily="34" charset="0"/>
                        </a:rPr>
                        <a:t>at least three times </a:t>
                      </a:r>
                      <a:r>
                        <a:rPr lang="en-US" sz="1200" dirty="0">
                          <a:effectLst/>
                          <a:latin typeface="+mn-lt"/>
                          <a:ea typeface="Calibri" panose="020F0502020204030204" pitchFamily="34" charset="0"/>
                        </a:rPr>
                        <a:t>in the past year, including fidelity assessments in </a:t>
                      </a:r>
                      <a:r>
                        <a:rPr lang="en-US" sz="1200" b="1" dirty="0">
                          <a:effectLst/>
                          <a:latin typeface="+mn-lt"/>
                          <a:ea typeface="Calibri" panose="020F0502020204030204" pitchFamily="34" charset="0"/>
                        </a:rPr>
                        <a:t>at least 50% of classrooms.</a:t>
                      </a:r>
                      <a:endParaRPr lang="en-US" sz="10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indent="-342900">
                        <a:spcAft>
                          <a:spcPts val="600"/>
                        </a:spcAft>
                        <a:buFont typeface="Wingdings" panose="05000000000000000000" pitchFamily="2" charset="2"/>
                        <a:buChar char="q"/>
                      </a:pPr>
                      <a:r>
                        <a:rPr lang="en-US" sz="2400" b="0" dirty="0"/>
                        <a:t>Is the team assessing fidelity of implementation for schoolwide Tier I?</a:t>
                      </a:r>
                    </a:p>
                    <a:p>
                      <a:pPr marL="342900" indent="-342900">
                        <a:spcAft>
                          <a:spcPts val="600"/>
                        </a:spcAft>
                        <a:buFont typeface="Wingdings" panose="05000000000000000000" pitchFamily="2" charset="2"/>
                        <a:buChar char="q"/>
                      </a:pPr>
                      <a:r>
                        <a:rPr lang="en-US" sz="2400" b="0" dirty="0"/>
                        <a:t>Is the assessment completed at least annually?</a:t>
                      </a:r>
                    </a:p>
                    <a:p>
                      <a:pPr marL="342900" indent="-342900">
                        <a:spcAft>
                          <a:spcPts val="600"/>
                        </a:spcAft>
                        <a:buFont typeface="Wingdings" panose="05000000000000000000" pitchFamily="2" charset="2"/>
                        <a:buChar char="q"/>
                      </a:pPr>
                      <a:r>
                        <a:rPr lang="en-US" sz="2400" b="0" dirty="0"/>
                        <a:t>Is the team assessing classroom implementation?</a:t>
                      </a:r>
                    </a:p>
                    <a:p>
                      <a:pPr marL="342900" indent="-342900">
                        <a:buFont typeface="Wingdings" panose="05000000000000000000" pitchFamily="2" charset="2"/>
                        <a:buChar char="q"/>
                      </a:pPr>
                      <a:r>
                        <a:rPr lang="en-US" sz="2400" b="0" dirty="0"/>
                        <a:t>Is the data used for decision making at least annually?</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0C128169-17E2-6945-25CD-129CFC77878E}"/>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Slide 57">
            <a:hlinkClick r:id="" action="ppaction://media"/>
            <a:extLst>
              <a:ext uri="{FF2B5EF4-FFF2-40B4-BE49-F238E27FC236}">
                <a16:creationId xmlns:a16="http://schemas.microsoft.com/office/drawing/2014/main" id="{98639AF2-77C7-F78E-7115-F40033D9E07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925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294"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415BF-61A1-A367-3AD0-92EBC22BC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047232-CF2F-B832-A8C3-605AD9A448D3}"/>
              </a:ext>
            </a:extLst>
          </p:cNvPr>
          <p:cNvSpPr>
            <a:spLocks noGrp="1"/>
          </p:cNvSpPr>
          <p:nvPr>
            <p:ph type="title"/>
          </p:nvPr>
        </p:nvSpPr>
        <p:spPr/>
        <p:txBody>
          <a:bodyPr/>
          <a:lstStyle/>
          <a:p>
            <a:r>
              <a:rPr lang="en-US" dirty="0"/>
              <a:t>1.20 Evaluation Plan</a:t>
            </a:r>
          </a:p>
        </p:txBody>
      </p:sp>
      <p:graphicFrame>
        <p:nvGraphicFramePr>
          <p:cNvPr id="4" name="Content Placeholder 3">
            <a:extLst>
              <a:ext uri="{FF2B5EF4-FFF2-40B4-BE49-F238E27FC236}">
                <a16:creationId xmlns:a16="http://schemas.microsoft.com/office/drawing/2014/main" id="{6CB70DE0-4D0D-BA70-C76A-293DDB002974}"/>
              </a:ext>
            </a:extLst>
          </p:cNvPr>
          <p:cNvGraphicFramePr>
            <a:graphicFrameLocks noGrp="1"/>
          </p:cNvGraphicFramePr>
          <p:nvPr>
            <p:ph idx="1"/>
            <p:extLst>
              <p:ext uri="{D42A27DB-BD31-4B8C-83A1-F6EECF244321}">
                <p14:modId xmlns:p14="http://schemas.microsoft.com/office/powerpoint/2010/main" val="3272204322"/>
              </p:ext>
            </p:extLst>
          </p:nvPr>
        </p:nvGraphicFramePr>
        <p:xfrm>
          <a:off x="1006892" y="1134898"/>
          <a:ext cx="10515600" cy="4866275"/>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Data</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dirty="0"/>
                        <a:t>Tier 1 leadership team establishes a plan and then documents the fidelity and effectiveness of equitable Tier 1 practices at least annually (including year-by-year comparisons) that are (a) integrated with other data to inform overall school improvement efforts and (b) shared with partners (staff, families, community, district) in a usable format </a:t>
                      </a: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dirty="0"/>
                        <a:t>Action plan</a:t>
                      </a:r>
                    </a:p>
                    <a:p>
                      <a:r>
                        <a:rPr lang="en-US" dirty="0"/>
                        <a:t>School evaluation reports</a:t>
                      </a:r>
                    </a:p>
                    <a:p>
                      <a:r>
                        <a:rPr lang="en-US" dirty="0"/>
                        <a:t>District evaluation reports</a:t>
                      </a:r>
                    </a:p>
                    <a:p>
                      <a:r>
                        <a:rPr lang="en-US" dirty="0"/>
                        <a:t>School newspapers</a:t>
                      </a:r>
                    </a:p>
                    <a:p>
                      <a:r>
                        <a:rPr lang="en-US" dirty="0"/>
                        <a:t>School webpage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E1E65FA2-C0DC-1792-AE9F-35BD7E9FED9F}"/>
              </a:ext>
            </a:extLst>
          </p:cNvPr>
          <p:cNvSpPr/>
          <p:nvPr/>
        </p:nvSpPr>
        <p:spPr>
          <a:xfrm>
            <a:off x="2971772" y="1746773"/>
            <a:ext cx="6248456" cy="336445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Sustained implementation of the core components of PBIS is more likely if the Tier I team assesses the implementation status at least annually and provides “snapshot” reports to the staff, community, school board, etc.</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BC95AC05-402A-3EDA-9CDF-E346B01EFD60}"/>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Slide 58">
            <a:hlinkClick r:id="" action="ppaction://media"/>
            <a:extLst>
              <a:ext uri="{FF2B5EF4-FFF2-40B4-BE49-F238E27FC236}">
                <a16:creationId xmlns:a16="http://schemas.microsoft.com/office/drawing/2014/main" id="{935A971B-659B-1221-5593-FD66FA3BA7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972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533"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DC7E1-D8E4-69DB-6A60-C7E4BB460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4C645-7410-8C2C-8B86-2F7DBC71612F}"/>
              </a:ext>
            </a:extLst>
          </p:cNvPr>
          <p:cNvSpPr>
            <a:spLocks noGrp="1"/>
          </p:cNvSpPr>
          <p:nvPr>
            <p:ph type="title"/>
          </p:nvPr>
        </p:nvSpPr>
        <p:spPr/>
        <p:txBody>
          <a:bodyPr/>
          <a:lstStyle/>
          <a:p>
            <a:r>
              <a:rPr lang="en-US" dirty="0"/>
              <a:t>1.20 Evaluation Plan</a:t>
            </a:r>
          </a:p>
        </p:txBody>
      </p:sp>
      <p:pic>
        <p:nvPicPr>
          <p:cNvPr id="7" name="Recorded Sound">
            <a:hlinkClick r:id="" action="ppaction://media"/>
            <a:extLst>
              <a:ext uri="{FF2B5EF4-FFF2-40B4-BE49-F238E27FC236}">
                <a16:creationId xmlns:a16="http://schemas.microsoft.com/office/drawing/2014/main" id="{0BDE884F-095B-C60B-53C3-03E84357E0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035F08F5-FDDC-CDF2-EFB6-E263F0F85F9B}"/>
              </a:ext>
            </a:extLst>
          </p:cNvPr>
          <p:cNvGraphicFramePr>
            <a:graphicFrameLocks/>
          </p:cNvGraphicFramePr>
          <p:nvPr>
            <p:extLst>
              <p:ext uri="{D42A27DB-BD31-4B8C-83A1-F6EECF244321}">
                <p14:modId xmlns:p14="http://schemas.microsoft.com/office/powerpoint/2010/main" val="730111094"/>
              </p:ext>
            </p:extLst>
          </p:nvPr>
        </p:nvGraphicFramePr>
        <p:xfrm>
          <a:off x="677333" y="1377308"/>
          <a:ext cx="10801880" cy="502113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Tier 1 leadership team </a:t>
                      </a:r>
                      <a:r>
                        <a:rPr lang="en-US" sz="1200" b="1">
                          <a:solidFill>
                            <a:srgbClr val="000000"/>
                          </a:solidFill>
                          <a:effectLst/>
                          <a:latin typeface="+mn-lt"/>
                          <a:ea typeface="Times New Roman" panose="02020603050405020304" pitchFamily="18" charset="0"/>
                        </a:rPr>
                        <a:t>does not</a:t>
                      </a:r>
                      <a:r>
                        <a:rPr lang="en-US" sz="1200">
                          <a:solidFill>
                            <a:srgbClr val="000000"/>
                          </a:solidFill>
                          <a:effectLst/>
                          <a:latin typeface="+mn-lt"/>
                          <a:ea typeface="Times New Roman" panose="02020603050405020304" pitchFamily="18" charset="0"/>
                        </a:rPr>
                        <a:t> document fidelity and effectiveness of Tier 1 practices at least annually.</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Tier 1 leadership team documents </a:t>
                      </a:r>
                      <a:r>
                        <a:rPr lang="en-US" sz="1200" b="1">
                          <a:solidFill>
                            <a:srgbClr val="000000"/>
                          </a:solidFill>
                          <a:effectLst/>
                          <a:latin typeface="+mn-lt"/>
                          <a:ea typeface="Times New Roman" panose="02020603050405020304" pitchFamily="18" charset="0"/>
                        </a:rPr>
                        <a:t>fidelity</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or</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effectiveness</a:t>
                      </a:r>
                      <a:r>
                        <a:rPr lang="en-US" sz="1200">
                          <a:solidFill>
                            <a:srgbClr val="000000"/>
                          </a:solidFill>
                          <a:effectLst/>
                          <a:latin typeface="+mn-lt"/>
                          <a:ea typeface="Times New Roman" panose="02020603050405020304" pitchFamily="18" charset="0"/>
                        </a:rPr>
                        <a:t> of Tier 1 practices at least annually.</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mn-lt"/>
                          <a:ea typeface="Times New Roman" panose="02020603050405020304" pitchFamily="18" charset="0"/>
                        </a:rPr>
                        <a:t>Tier 1 leadership team documents fidelity </a:t>
                      </a:r>
                      <a:r>
                        <a:rPr lang="en-US" sz="1200" b="1">
                          <a:solidFill>
                            <a:srgbClr val="000000"/>
                          </a:solidFill>
                          <a:effectLst/>
                          <a:latin typeface="+mn-lt"/>
                          <a:ea typeface="Times New Roman" panose="02020603050405020304" pitchFamily="18" charset="0"/>
                        </a:rPr>
                        <a:t>and</a:t>
                      </a:r>
                      <a:r>
                        <a:rPr lang="en-US" sz="1200">
                          <a:solidFill>
                            <a:srgbClr val="000000"/>
                          </a:solidFill>
                          <a:effectLst/>
                          <a:latin typeface="+mn-lt"/>
                          <a:ea typeface="Times New Roman" panose="02020603050405020304" pitchFamily="18" charset="0"/>
                        </a:rPr>
                        <a:t> effectiveness of Tier 1 practices at least annually.</a:t>
                      </a:r>
                      <a:endParaRPr lang="en-US" sz="1200">
                        <a:effectLst/>
                        <a:latin typeface="+mn-lt"/>
                        <a:ea typeface="Times New Roman" panose="02020603050405020304" pitchFamily="18" charset="0"/>
                      </a:endParaRPr>
                    </a:p>
                  </a:txBody>
                  <a:tcPr marL="68580" marR="68580" marT="0" marB="0"/>
                </a:tc>
                <a:tc>
                  <a:txBody>
                    <a:bodyPr/>
                    <a:lstStyle/>
                    <a:p>
                      <a:pPr marL="0" marR="0" fontAlgn="base">
                        <a:spcBef>
                          <a:spcPts val="0"/>
                        </a:spcBef>
                        <a:spcAft>
                          <a:spcPts val="0"/>
                        </a:spcAft>
                      </a:pPr>
                      <a:r>
                        <a:rPr lang="en-US" sz="1200">
                          <a:solidFill>
                            <a:srgbClr val="000000"/>
                          </a:solidFill>
                          <a:effectLst/>
                          <a:latin typeface="+mn-lt"/>
                          <a:ea typeface="Times New Roman" panose="02020603050405020304" pitchFamily="18" charset="0"/>
                        </a:rPr>
                        <a:t>Tier 1 leadership team documents fidelity and effectiveness of Tier 1 practices at least annually </a:t>
                      </a:r>
                      <a:r>
                        <a:rPr lang="en-US" sz="1200" b="1">
                          <a:solidFill>
                            <a:srgbClr val="000000"/>
                          </a:solidFill>
                          <a:effectLst/>
                          <a:latin typeface="+mn-lt"/>
                          <a:ea typeface="Times New Roman" panose="02020603050405020304" pitchFamily="18" charset="0"/>
                        </a:rPr>
                        <a:t>and</a:t>
                      </a:r>
                      <a:r>
                        <a:rPr lang="en-US" sz="1200">
                          <a:solidFill>
                            <a:srgbClr val="000000"/>
                          </a:solidFill>
                          <a:effectLst/>
                          <a:latin typeface="+mn-lt"/>
                          <a:ea typeface="Times New Roman" panose="02020603050405020304" pitchFamily="18" charset="0"/>
                        </a:rPr>
                        <a:t> </a:t>
                      </a:r>
                      <a:r>
                        <a:rPr lang="en-US" sz="1200" b="1">
                          <a:solidFill>
                            <a:srgbClr val="000000"/>
                          </a:solidFill>
                          <a:effectLst/>
                          <a:latin typeface="+mn-lt"/>
                          <a:ea typeface="Times New Roman" panose="02020603050405020304" pitchFamily="18" charset="0"/>
                        </a:rPr>
                        <a:t>data is integrated with other data sources</a:t>
                      </a:r>
                      <a:r>
                        <a:rPr lang="en-US" sz="1200">
                          <a:solidFill>
                            <a:srgbClr val="000000"/>
                          </a:solidFill>
                          <a:effectLst/>
                          <a:latin typeface="+mn-lt"/>
                          <a:ea typeface="Times New Roman" panose="02020603050405020304" pitchFamily="18" charset="0"/>
                        </a:rPr>
                        <a:t> to inform overall school improvement efforts and </a:t>
                      </a:r>
                      <a:r>
                        <a:rPr lang="en-US" sz="1200" b="1">
                          <a:solidFill>
                            <a:srgbClr val="000000"/>
                          </a:solidFill>
                          <a:effectLst/>
                          <a:latin typeface="+mn-lt"/>
                          <a:ea typeface="Times New Roman" panose="02020603050405020304" pitchFamily="18" charset="0"/>
                        </a:rPr>
                        <a:t>partners are informed</a:t>
                      </a:r>
                      <a:r>
                        <a:rPr lang="en-US" sz="1200">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p>
                      <a:pPr marL="0" marR="0">
                        <a:spcBef>
                          <a:spcPts val="0"/>
                        </a:spcBef>
                        <a:spcAft>
                          <a:spcPts val="0"/>
                        </a:spcAft>
                      </a:pPr>
                      <a:r>
                        <a:rPr lang="en-US" sz="1200" b="1">
                          <a:solidFill>
                            <a:srgbClr val="000000"/>
                          </a:solidFill>
                          <a:effectLst/>
                          <a:latin typeface="+mn-lt"/>
                          <a:ea typeface="Times New Roman" panose="02020603050405020304" pitchFamily="18" charset="0"/>
                        </a:rPr>
                        <a:t> </a:t>
                      </a:r>
                      <a:endParaRPr lang="en-US" sz="12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mn-lt"/>
                          <a:ea typeface="Times New Roman" panose="02020603050405020304" pitchFamily="18" charset="0"/>
                        </a:rPr>
                        <a:t>Tier 1 leadership team documents fidelity and effectiveness of Tier 1 practices at least annually and data is integrated with other data sources to inform overall school improvement efforts, partners are informed, </a:t>
                      </a:r>
                      <a:r>
                        <a:rPr lang="en-US" sz="1200" b="1" dirty="0">
                          <a:solidFill>
                            <a:srgbClr val="000000"/>
                          </a:solidFill>
                          <a:effectLst/>
                          <a:latin typeface="+mn-lt"/>
                          <a:ea typeface="Times New Roman" panose="02020603050405020304" pitchFamily="18" charset="0"/>
                        </a:rPr>
                        <a:t>clear action items and alterations are in process based on evaluation.</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indent="-342900">
                        <a:spcAft>
                          <a:spcPts val="600"/>
                        </a:spcAft>
                        <a:buFont typeface="Wingdings" panose="05000000000000000000" pitchFamily="2" charset="2"/>
                        <a:buChar char="q"/>
                      </a:pPr>
                      <a:r>
                        <a:rPr lang="en-US" sz="2400" b="0" dirty="0"/>
                        <a:t>Is the team assessing fidelity and effectiveness of implementation for Tier I?</a:t>
                      </a:r>
                    </a:p>
                    <a:p>
                      <a:pPr marL="342900" indent="-342900">
                        <a:spcAft>
                          <a:spcPts val="600"/>
                        </a:spcAft>
                        <a:buFont typeface="Wingdings" panose="05000000000000000000" pitchFamily="2" charset="2"/>
                        <a:buChar char="q"/>
                      </a:pPr>
                      <a:r>
                        <a:rPr lang="en-US" sz="2400" b="0" dirty="0"/>
                        <a:t>Is the assessment completed and shared at least annually?</a:t>
                      </a:r>
                    </a:p>
                    <a:p>
                      <a:pPr marL="342900" indent="-342900">
                        <a:spcAft>
                          <a:spcPts val="600"/>
                        </a:spcAft>
                        <a:buFont typeface="Wingdings" panose="05000000000000000000" pitchFamily="2" charset="2"/>
                        <a:buChar char="q"/>
                      </a:pPr>
                      <a:r>
                        <a:rPr lang="en-US" sz="2400" b="0" dirty="0"/>
                        <a:t>Are relevant partners informed about the outcomes?</a:t>
                      </a:r>
                    </a:p>
                    <a:p>
                      <a:pPr marL="342900" indent="-342900">
                        <a:spcAft>
                          <a:spcPts val="600"/>
                        </a:spcAft>
                        <a:buFont typeface="Wingdings" panose="05000000000000000000" pitchFamily="2" charset="2"/>
                        <a:buChar char="q"/>
                      </a:pPr>
                      <a:r>
                        <a:rPr lang="en-US" sz="2400" b="0" dirty="0"/>
                        <a:t>Are action items developed for future improvement?</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A2940871-A4CE-7C6E-9D60-8B80B474323F}"/>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Slide 59">
            <a:hlinkClick r:id="" action="ppaction://media"/>
            <a:extLst>
              <a:ext uri="{FF2B5EF4-FFF2-40B4-BE49-F238E27FC236}">
                <a16:creationId xmlns:a16="http://schemas.microsoft.com/office/drawing/2014/main" id="{66691474-9D24-124F-EAC0-4D46DD327A2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78810" y="56265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2663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6660"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71B3A-73A5-2094-0F03-07ACD8835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2A3FD-0B41-C6E7-AC8A-144D4E0C5E2D}"/>
              </a:ext>
            </a:extLst>
          </p:cNvPr>
          <p:cNvSpPr>
            <a:spLocks noGrp="1"/>
          </p:cNvSpPr>
          <p:nvPr>
            <p:ph type="title"/>
          </p:nvPr>
        </p:nvSpPr>
        <p:spPr/>
        <p:txBody>
          <a:bodyPr/>
          <a:lstStyle/>
          <a:p>
            <a:r>
              <a:rPr lang="en-US" dirty="0"/>
              <a:t>Glossary and Acronym Key</a:t>
            </a:r>
          </a:p>
        </p:txBody>
      </p:sp>
      <p:pic>
        <p:nvPicPr>
          <p:cNvPr id="7" name="Picture 6">
            <a:extLst>
              <a:ext uri="{FF2B5EF4-FFF2-40B4-BE49-F238E27FC236}">
                <a16:creationId xmlns:a16="http://schemas.microsoft.com/office/drawing/2014/main" id="{C5424A8A-3FA6-7459-4080-4EA1FFAFA287}"/>
              </a:ext>
            </a:extLst>
          </p:cNvPr>
          <p:cNvPicPr>
            <a:picLocks noChangeAspect="1"/>
          </p:cNvPicPr>
          <p:nvPr/>
        </p:nvPicPr>
        <p:blipFill>
          <a:blip r:embed="rId5"/>
          <a:srcRect/>
          <a:stretch/>
        </p:blipFill>
        <p:spPr>
          <a:xfrm>
            <a:off x="3858867" y="1223378"/>
            <a:ext cx="4474266" cy="5406665"/>
          </a:xfrm>
          <a:prstGeom prst="rect">
            <a:avLst/>
          </a:prstGeom>
          <a:ln>
            <a:solidFill>
              <a:schemeClr val="tx1"/>
            </a:solidFill>
          </a:ln>
        </p:spPr>
      </p:pic>
      <p:pic>
        <p:nvPicPr>
          <p:cNvPr id="3" name="Slide 6">
            <a:hlinkClick r:id="" action="ppaction://media"/>
            <a:extLst>
              <a:ext uri="{FF2B5EF4-FFF2-40B4-BE49-F238E27FC236}">
                <a16:creationId xmlns:a16="http://schemas.microsoft.com/office/drawing/2014/main" id="{94420287-2877-340D-6722-24F2F4EA9E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4183" y="5898229"/>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4200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986" y="65086"/>
            <a:ext cx="10515600" cy="867787"/>
          </a:xfrm>
        </p:spPr>
        <p:txBody>
          <a:bodyPr anchor="t"/>
          <a:lstStyle/>
          <a:p>
            <a:r>
              <a:rPr lang="en-US" dirty="0"/>
              <a:t>Evaluation Example</a:t>
            </a:r>
          </a:p>
        </p:txBody>
      </p:sp>
      <p:pic>
        <p:nvPicPr>
          <p:cNvPr id="3" name="Picture 2"/>
          <p:cNvPicPr/>
          <p:nvPr/>
        </p:nvPicPr>
        <p:blipFill rotWithShape="1">
          <a:blip r:embed="rId5" cstate="screen">
            <a:extLst>
              <a:ext uri="{28A0092B-C50C-407E-A947-70E740481C1C}">
                <a14:useLocalDpi xmlns:a14="http://schemas.microsoft.com/office/drawing/2010/main"/>
              </a:ext>
            </a:extLst>
          </a:blip>
          <a:srcRect/>
          <a:stretch/>
        </p:blipFill>
        <p:spPr bwMode="auto">
          <a:xfrm>
            <a:off x="1186295" y="1006765"/>
            <a:ext cx="4032250" cy="5403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4" name="Picture 3"/>
          <p:cNvPicPr/>
          <p:nvPr/>
        </p:nvPicPr>
        <p:blipFill rotWithShape="1">
          <a:blip r:embed="rId6" cstate="screen">
            <a:extLst>
              <a:ext uri="{28A0092B-C50C-407E-A947-70E740481C1C}">
                <a14:useLocalDpi xmlns:a14="http://schemas.microsoft.com/office/drawing/2010/main"/>
              </a:ext>
            </a:extLst>
          </a:blip>
          <a:srcRect/>
          <a:stretch/>
        </p:blipFill>
        <p:spPr bwMode="auto">
          <a:xfrm>
            <a:off x="6635750" y="1006764"/>
            <a:ext cx="4032250" cy="5403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le 4">
            <a:hlinkClick r:id="rId7" action="ppaction://hlinksldjump"/>
            <a:extLst>
              <a:ext uri="{FF2B5EF4-FFF2-40B4-BE49-F238E27FC236}">
                <a16:creationId xmlns:a16="http://schemas.microsoft.com/office/drawing/2014/main" id="{9EFAAB62-CB0C-038D-FBAA-6E61818570AA}"/>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7" action="ppaction://hlinksldjump"/>
              </a:rPr>
              <a:t>Back to ALL ITEMS</a:t>
            </a:r>
            <a:r>
              <a:rPr lang="en-US" sz="1400" b="1" dirty="0">
                <a:solidFill>
                  <a:schemeClr val="tx1"/>
                </a:solidFill>
              </a:rPr>
              <a:t> </a:t>
            </a:r>
          </a:p>
        </p:txBody>
      </p:sp>
      <p:pic>
        <p:nvPicPr>
          <p:cNvPr id="7" name="Slide 60">
            <a:hlinkClick r:id="" action="ppaction://media"/>
            <a:extLst>
              <a:ext uri="{FF2B5EF4-FFF2-40B4-BE49-F238E27FC236}">
                <a16:creationId xmlns:a16="http://schemas.microsoft.com/office/drawing/2014/main" id="{94CAD870-7AC8-AFBA-D73D-302E87809E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78810" y="5604447"/>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37567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4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2509" y="1453425"/>
            <a:ext cx="4895850" cy="2714625"/>
          </a:xfrm>
        </p:spPr>
        <p:txBody>
          <a:bodyPr/>
          <a:lstStyle/>
          <a:p>
            <a:r>
              <a:rPr lang="en-US" dirty="0"/>
              <a:t>Questions?</a:t>
            </a:r>
          </a:p>
          <a:p>
            <a:endParaRPr lang="en-US" dirty="0"/>
          </a:p>
          <a:p>
            <a:r>
              <a:rPr lang="en-US" sz="4000" dirty="0"/>
              <a:t>Contact:</a:t>
            </a:r>
          </a:p>
          <a:p>
            <a:r>
              <a:rPr lang="en-US" sz="4000" dirty="0"/>
              <a:t>support@pbisapps.org</a:t>
            </a:r>
          </a:p>
          <a:p>
            <a:r>
              <a:rPr lang="en-US" sz="4000" dirty="0"/>
              <a:t>training@pbisapps.org</a:t>
            </a:r>
          </a:p>
          <a:p>
            <a:r>
              <a:rPr lang="en-US" sz="4000" dirty="0"/>
              <a:t>855-455-8194</a:t>
            </a:r>
          </a:p>
        </p:txBody>
      </p:sp>
      <p:pic>
        <p:nvPicPr>
          <p:cNvPr id="4" name="Slide 61">
            <a:hlinkClick r:id="" action="ppaction://media"/>
            <a:extLst>
              <a:ext uri="{FF2B5EF4-FFF2-40B4-BE49-F238E27FC236}">
                <a16:creationId xmlns:a16="http://schemas.microsoft.com/office/drawing/2014/main" id="{797D3F75-DAC5-E690-1BA3-76642C553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1163" y="6178447"/>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6488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 1: Building a Strong Foundation</a:t>
            </a:r>
          </a:p>
        </p:txBody>
      </p:sp>
      <p:sp>
        <p:nvSpPr>
          <p:cNvPr id="6" name="TextBox 5"/>
          <p:cNvSpPr txBox="1"/>
          <p:nvPr/>
        </p:nvSpPr>
        <p:spPr>
          <a:xfrm>
            <a:off x="1323703" y="1193074"/>
            <a:ext cx="8525691" cy="369332"/>
          </a:xfrm>
          <a:prstGeom prst="rect">
            <a:avLst/>
          </a:prstGeom>
          <a:noFill/>
        </p:spPr>
        <p:txBody>
          <a:bodyPr wrap="square" rtlCol="0">
            <a:spAutoFit/>
          </a:bodyPr>
          <a:lstStyle/>
          <a:p>
            <a:r>
              <a:rPr lang="en-US" dirty="0"/>
              <a:t>Click on each item you want to focus on, or go through the full set of slides:</a:t>
            </a:r>
          </a:p>
        </p:txBody>
      </p:sp>
      <p:graphicFrame>
        <p:nvGraphicFramePr>
          <p:cNvPr id="9" name="Table 8">
            <a:extLst>
              <a:ext uri="{FF2B5EF4-FFF2-40B4-BE49-F238E27FC236}">
                <a16:creationId xmlns:a16="http://schemas.microsoft.com/office/drawing/2014/main" id="{AFAA3712-EF1E-3F9E-D4D1-F2C0C6749C8F}"/>
              </a:ext>
            </a:extLst>
          </p:cNvPr>
          <p:cNvGraphicFramePr>
            <a:graphicFrameLocks noGrp="1"/>
          </p:cNvGraphicFramePr>
          <p:nvPr>
            <p:extLst>
              <p:ext uri="{D42A27DB-BD31-4B8C-83A1-F6EECF244321}">
                <p14:modId xmlns:p14="http://schemas.microsoft.com/office/powerpoint/2010/main" val="2850004748"/>
              </p:ext>
            </p:extLst>
          </p:nvPr>
        </p:nvGraphicFramePr>
        <p:xfrm>
          <a:off x="514350" y="1562406"/>
          <a:ext cx="11032192" cy="5118100"/>
        </p:xfrm>
        <a:graphic>
          <a:graphicData uri="http://schemas.openxmlformats.org/drawingml/2006/table">
            <a:tbl>
              <a:tblPr firstRow="1" bandRow="1">
                <a:tableStyleId>{5A111915-BE36-4E01-A7E5-04B1672EAD32}</a:tableStyleId>
              </a:tblPr>
              <a:tblGrid>
                <a:gridCol w="2758048">
                  <a:extLst>
                    <a:ext uri="{9D8B030D-6E8A-4147-A177-3AD203B41FA5}">
                      <a16:colId xmlns:a16="http://schemas.microsoft.com/office/drawing/2014/main" val="1899468582"/>
                    </a:ext>
                  </a:extLst>
                </a:gridCol>
                <a:gridCol w="2758048">
                  <a:extLst>
                    <a:ext uri="{9D8B030D-6E8A-4147-A177-3AD203B41FA5}">
                      <a16:colId xmlns:a16="http://schemas.microsoft.com/office/drawing/2014/main" val="2338104264"/>
                    </a:ext>
                  </a:extLst>
                </a:gridCol>
                <a:gridCol w="2758048">
                  <a:extLst>
                    <a:ext uri="{9D8B030D-6E8A-4147-A177-3AD203B41FA5}">
                      <a16:colId xmlns:a16="http://schemas.microsoft.com/office/drawing/2014/main" val="3638785500"/>
                    </a:ext>
                  </a:extLst>
                </a:gridCol>
                <a:gridCol w="2758048">
                  <a:extLst>
                    <a:ext uri="{9D8B030D-6E8A-4147-A177-3AD203B41FA5}">
                      <a16:colId xmlns:a16="http://schemas.microsoft.com/office/drawing/2014/main" val="1888996548"/>
                    </a:ext>
                  </a:extLst>
                </a:gridCol>
              </a:tblGrid>
              <a:tr h="370840">
                <a:tc>
                  <a:txBody>
                    <a:bodyPr/>
                    <a:lstStyle/>
                    <a:p>
                      <a:pPr algn="ctr"/>
                      <a:r>
                        <a:rPr lang="en-US" dirty="0"/>
                        <a:t>Subscale: Teams</a:t>
                      </a:r>
                    </a:p>
                  </a:txBody>
                  <a:tcPr/>
                </a:tc>
                <a:tc>
                  <a:txBody>
                    <a:bodyPr/>
                    <a:lstStyle/>
                    <a:p>
                      <a:pPr algn="ctr"/>
                      <a:r>
                        <a:rPr lang="en-US" dirty="0"/>
                        <a:t>Subscale: Practices</a:t>
                      </a:r>
                    </a:p>
                  </a:txBody>
                  <a:tcPr/>
                </a:tc>
                <a:tc>
                  <a:txBody>
                    <a:bodyPr/>
                    <a:lstStyle/>
                    <a:p>
                      <a:pPr algn="ctr"/>
                      <a:r>
                        <a:rPr lang="en-US" dirty="0"/>
                        <a:t>Subscale: Systems </a:t>
                      </a:r>
                    </a:p>
                  </a:txBody>
                  <a:tcPr/>
                </a:tc>
                <a:tc>
                  <a:txBody>
                    <a:bodyPr/>
                    <a:lstStyle/>
                    <a:p>
                      <a:pPr algn="ctr"/>
                      <a:r>
                        <a:rPr lang="en-US" dirty="0"/>
                        <a:t>Subscale: Data</a:t>
                      </a:r>
                    </a:p>
                  </a:txBody>
                  <a:tcPr/>
                </a:tc>
                <a:extLst>
                  <a:ext uri="{0D108BD9-81ED-4DB2-BD59-A6C34878D82A}">
                    <a16:rowId xmlns:a16="http://schemas.microsoft.com/office/drawing/2014/main" val="3108836493"/>
                  </a:ext>
                </a:extLst>
              </a:tr>
              <a:tr h="370840">
                <a:tc>
                  <a:txBody>
                    <a:bodyPr/>
                    <a:lstStyle/>
                    <a:p>
                      <a:pPr lvl="1" algn="l">
                        <a:spcAft>
                          <a:spcPts val="300"/>
                        </a:spcAft>
                      </a:pPr>
                      <a:r>
                        <a:rPr lang="en-US" sz="1600" u="sng" dirty="0">
                          <a:solidFill>
                            <a:schemeClr val="accent1"/>
                          </a:solidFill>
                          <a:hlinkClick r:id="rId5" action="ppaction://hlinksldjump">
                            <a:extLst>
                              <a:ext uri="{A12FA001-AC4F-418D-AE19-62706E023703}">
                                <ahyp:hlinkClr xmlns:ahyp="http://schemas.microsoft.com/office/drawing/2018/hyperlinkcolor" val="tx"/>
                              </a:ext>
                            </a:extLst>
                          </a:hlinkClick>
                        </a:rPr>
                        <a:t>1.1: Team Composition</a:t>
                      </a:r>
                      <a:endParaRPr lang="en-US" sz="1600" u="sng" dirty="0">
                        <a:solidFill>
                          <a:schemeClr val="accent1"/>
                        </a:solidFill>
                      </a:endParaRPr>
                    </a:p>
                    <a:p>
                      <a:pPr lvl="1" algn="l">
                        <a:spcAft>
                          <a:spcPts val="300"/>
                        </a:spcAft>
                      </a:pPr>
                      <a:r>
                        <a:rPr lang="en-US" sz="1600" u="sng" dirty="0">
                          <a:solidFill>
                            <a:schemeClr val="accent1"/>
                          </a:solidFill>
                          <a:hlinkClick r:id="rId6" action="ppaction://hlinksldjump">
                            <a:extLst>
                              <a:ext uri="{A12FA001-AC4F-418D-AE19-62706E023703}">
                                <ahyp:hlinkClr xmlns:ahyp="http://schemas.microsoft.com/office/drawing/2018/hyperlinkcolor" val="tx"/>
                              </a:ext>
                            </a:extLst>
                          </a:hlinkClick>
                        </a:rPr>
                        <a:t>1.2: Team Operating Procedures</a:t>
                      </a:r>
                      <a:endParaRPr lang="en-US" sz="1600" u="sng" dirty="0">
                        <a:solidFill>
                          <a:schemeClr val="accent1"/>
                        </a:solidFill>
                      </a:endParaRPr>
                    </a:p>
                    <a:p>
                      <a:endParaRPr lang="en-US" sz="1600" u="sng" dirty="0">
                        <a:solidFill>
                          <a:schemeClr val="accent1"/>
                        </a:solidFill>
                      </a:endParaRPr>
                    </a:p>
                  </a:txBody>
                  <a:tcPr/>
                </a:tc>
                <a:tc>
                  <a:txBody>
                    <a:bodyPr/>
                    <a:lstStyle/>
                    <a:p>
                      <a:pPr lvl="1">
                        <a:spcAft>
                          <a:spcPts val="300"/>
                        </a:spcAft>
                      </a:pPr>
                      <a:r>
                        <a:rPr lang="en-US" sz="1600" u="sng" dirty="0">
                          <a:solidFill>
                            <a:schemeClr val="accent1"/>
                          </a:solidFill>
                          <a:hlinkClick r:id="rId7" action="ppaction://hlinksldjump"/>
                        </a:rPr>
                        <a:t>1.3 Schoolwide Expectations</a:t>
                      </a:r>
                      <a:endParaRPr lang="en-US" sz="1600" u="sng" dirty="0">
                        <a:solidFill>
                          <a:schemeClr val="accent1"/>
                        </a:solidFill>
                      </a:endParaRPr>
                    </a:p>
                    <a:p>
                      <a:pPr lvl="1">
                        <a:spcAft>
                          <a:spcPts val="300"/>
                        </a:spcAft>
                      </a:pPr>
                      <a:r>
                        <a:rPr lang="en-US" sz="1600" u="sng" dirty="0">
                          <a:solidFill>
                            <a:schemeClr val="accent1"/>
                          </a:solidFill>
                          <a:hlinkClick r:id="rId8" action="ppaction://hlinksldjump"/>
                        </a:rPr>
                        <a:t>1.4 Schoolwide Expectations Taught</a:t>
                      </a:r>
                      <a:endParaRPr lang="en-US" sz="1600" u="sng" dirty="0">
                        <a:solidFill>
                          <a:schemeClr val="accent1"/>
                        </a:solidFill>
                      </a:endParaRPr>
                    </a:p>
                    <a:p>
                      <a:pPr lvl="1">
                        <a:spcAft>
                          <a:spcPts val="300"/>
                        </a:spcAft>
                      </a:pPr>
                      <a:r>
                        <a:rPr lang="en-US" sz="1600" u="sng" dirty="0">
                          <a:solidFill>
                            <a:schemeClr val="accent1"/>
                          </a:solidFill>
                          <a:hlinkClick r:id="rId9" action="ppaction://hlinksldjump"/>
                        </a:rPr>
                        <a:t>1.5 Schoolwide Acknowledgement</a:t>
                      </a:r>
                      <a:endParaRPr lang="en-US" sz="1600" u="sng" dirty="0">
                        <a:solidFill>
                          <a:schemeClr val="accent1"/>
                        </a:solidFill>
                      </a:endParaRPr>
                    </a:p>
                    <a:p>
                      <a:pPr lvl="1">
                        <a:spcAft>
                          <a:spcPts val="300"/>
                        </a:spcAft>
                      </a:pPr>
                      <a:r>
                        <a:rPr lang="en-US" sz="1600" u="sng" dirty="0">
                          <a:solidFill>
                            <a:schemeClr val="accent1"/>
                          </a:solidFill>
                          <a:hlinkClick r:id="rId10" action="ppaction://hlinksldjump"/>
                        </a:rPr>
                        <a:t>1.6 Contextually Inappropriate Behavior Definitions</a:t>
                      </a:r>
                      <a:endParaRPr lang="en-US" sz="1600" u="sng" dirty="0">
                        <a:solidFill>
                          <a:schemeClr val="accent1"/>
                        </a:solidFill>
                      </a:endParaRPr>
                    </a:p>
                    <a:p>
                      <a:pPr lvl="1">
                        <a:spcAft>
                          <a:spcPts val="300"/>
                        </a:spcAft>
                      </a:pPr>
                      <a:r>
                        <a:rPr lang="en-US" sz="1600" u="sng" dirty="0">
                          <a:solidFill>
                            <a:schemeClr val="accent1"/>
                          </a:solidFill>
                          <a:hlinkClick r:id="rId11" action="ppaction://hlinksldjump"/>
                        </a:rPr>
                        <a:t>1.7 Responses to Contextually Inappropriate Behavior</a:t>
                      </a:r>
                      <a:endParaRPr lang="en-US" sz="1600" u="sng" dirty="0">
                        <a:solidFill>
                          <a:schemeClr val="accent1"/>
                        </a:solidFill>
                      </a:endParaRPr>
                    </a:p>
                    <a:p>
                      <a:pPr lvl="1">
                        <a:spcAft>
                          <a:spcPts val="300"/>
                        </a:spcAft>
                      </a:pPr>
                      <a:r>
                        <a:rPr lang="en-US" sz="1600" u="sng" dirty="0">
                          <a:solidFill>
                            <a:schemeClr val="accent1"/>
                          </a:solidFill>
                          <a:hlinkClick r:id="rId12" action="ppaction://hlinksldjump"/>
                        </a:rPr>
                        <a:t>1.8 Crisis and Emergency Response Plan Linked to Schoolwide Supports</a:t>
                      </a:r>
                      <a:endParaRPr lang="en-US" sz="1600" u="sng" dirty="0">
                        <a:solidFill>
                          <a:schemeClr val="accent1"/>
                        </a:solidFill>
                      </a:endParaRPr>
                    </a:p>
                    <a:p>
                      <a:pPr lvl="1">
                        <a:spcAft>
                          <a:spcPts val="300"/>
                        </a:spcAft>
                      </a:pPr>
                      <a:r>
                        <a:rPr lang="en-US" sz="1600" u="sng" dirty="0">
                          <a:solidFill>
                            <a:schemeClr val="accent1"/>
                          </a:solidFill>
                          <a:hlinkClick r:id="rId13" action="ppaction://hlinksldjump"/>
                        </a:rPr>
                        <a:t>1.9 Schoolwide Practices used in Classrooms</a:t>
                      </a:r>
                      <a:endParaRPr lang="en-US" sz="1600" u="sng" dirty="0">
                        <a:solidFill>
                          <a:schemeClr val="accent1"/>
                        </a:solidFill>
                      </a:endParaRPr>
                    </a:p>
                    <a:p>
                      <a:pPr lvl="1">
                        <a:spcAft>
                          <a:spcPts val="300"/>
                        </a:spcAft>
                      </a:pPr>
                      <a:r>
                        <a:rPr lang="en-US" sz="1600" u="sng" dirty="0">
                          <a:solidFill>
                            <a:schemeClr val="accent1"/>
                          </a:solidFill>
                          <a:hlinkClick r:id="rId14" action="ppaction://hlinksldjump"/>
                        </a:rPr>
                        <a:t>1.10 Classroom Practices </a:t>
                      </a:r>
                      <a:endParaRPr lang="en-US" sz="1600" u="sng" dirty="0">
                        <a:solidFill>
                          <a:schemeClr val="accent1"/>
                        </a:solidFill>
                      </a:endParaRPr>
                    </a:p>
                  </a:txBody>
                  <a:tcPr/>
                </a:tc>
                <a:tc>
                  <a:txBody>
                    <a:bodyPr/>
                    <a:lstStyle/>
                    <a:p>
                      <a:pPr lvl="1"/>
                      <a:r>
                        <a:rPr lang="en-US" sz="1600" u="sng" dirty="0">
                          <a:solidFill>
                            <a:schemeClr val="accent1"/>
                          </a:solidFill>
                          <a:hlinkClick r:id="rId15" action="ppaction://hlinksldjump"/>
                        </a:rPr>
                        <a:t>1.11 Established Priority</a:t>
                      </a:r>
                      <a:endParaRPr lang="en-US" sz="1600" u="sng" dirty="0">
                        <a:solidFill>
                          <a:schemeClr val="accent1"/>
                        </a:solidFill>
                      </a:endParaRPr>
                    </a:p>
                    <a:p>
                      <a:pPr lvl="1"/>
                      <a:r>
                        <a:rPr lang="en-US" sz="1600" u="sng" dirty="0">
                          <a:solidFill>
                            <a:schemeClr val="accent1"/>
                          </a:solidFill>
                          <a:hlinkClick r:id="rId16" action="ppaction://hlinksldjump"/>
                        </a:rPr>
                        <a:t>1.12 Schoolwide Professional Development &amp; Coaching</a:t>
                      </a:r>
                      <a:endParaRPr lang="en-US" sz="1600" u="sng" dirty="0">
                        <a:solidFill>
                          <a:schemeClr val="accent1"/>
                        </a:solidFill>
                      </a:endParaRPr>
                    </a:p>
                    <a:p>
                      <a:pPr lvl="1"/>
                      <a:r>
                        <a:rPr lang="en-US" sz="1600" u="sng" dirty="0">
                          <a:solidFill>
                            <a:schemeClr val="accent1"/>
                          </a:solidFill>
                          <a:hlinkClick r:id="rId17" action="ppaction://hlinksldjump"/>
                        </a:rPr>
                        <a:t>1.13 Classroom Professional Development &amp; Coaching</a:t>
                      </a:r>
                      <a:endParaRPr lang="en-US" sz="1600" u="sng" dirty="0">
                        <a:solidFill>
                          <a:schemeClr val="accent1"/>
                        </a:solidFill>
                      </a:endParaRPr>
                    </a:p>
                    <a:p>
                      <a:pPr lvl="1"/>
                      <a:r>
                        <a:rPr lang="en-US" sz="1600" u="sng" dirty="0">
                          <a:solidFill>
                            <a:schemeClr val="accent1"/>
                          </a:solidFill>
                          <a:hlinkClick r:id="rId18" action="ppaction://hlinksldjump"/>
                        </a:rPr>
                        <a:t>1.14 Faculty &amp; Staff Engagement</a:t>
                      </a:r>
                      <a:endParaRPr lang="en-US" sz="1600" u="sng" dirty="0">
                        <a:solidFill>
                          <a:schemeClr val="accent1"/>
                        </a:solidFill>
                      </a:endParaRPr>
                    </a:p>
                    <a:p>
                      <a:pPr lvl="1"/>
                      <a:r>
                        <a:rPr lang="en-US" sz="1600" u="sng" dirty="0">
                          <a:solidFill>
                            <a:schemeClr val="accent1"/>
                          </a:solidFill>
                          <a:hlinkClick r:id="rId19" action="ppaction://hlinksldjump"/>
                        </a:rPr>
                        <a:t>1.15 Student Engagement</a:t>
                      </a:r>
                      <a:endParaRPr lang="en-US" sz="1600" u="sng" dirty="0">
                        <a:solidFill>
                          <a:schemeClr val="accent1"/>
                        </a:solidFill>
                      </a:endParaRPr>
                    </a:p>
                    <a:p>
                      <a:pPr lvl="1"/>
                      <a:r>
                        <a:rPr lang="en-US" sz="1600" u="sng" dirty="0">
                          <a:solidFill>
                            <a:schemeClr val="accent1"/>
                          </a:solidFill>
                          <a:hlinkClick r:id="rId20" action="ppaction://hlinksldjump"/>
                        </a:rPr>
                        <a:t>1.16 Family &amp; Community Engagement</a:t>
                      </a:r>
                      <a:endParaRPr lang="en-US" sz="1600" u="sng" dirty="0">
                        <a:solidFill>
                          <a:schemeClr val="accent1"/>
                        </a:solidFill>
                      </a:endParaRPr>
                    </a:p>
                    <a:p>
                      <a:endParaRPr lang="en-US" sz="1600" u="sng" dirty="0">
                        <a:solidFill>
                          <a:schemeClr val="accent1"/>
                        </a:solidFill>
                      </a:endParaRPr>
                    </a:p>
                  </a:txBody>
                  <a:tcPr/>
                </a:tc>
                <a:tc>
                  <a:txBody>
                    <a:bodyPr/>
                    <a:lstStyle/>
                    <a:p>
                      <a:pPr lvl="1"/>
                      <a:r>
                        <a:rPr lang="en-US" sz="1600" u="sng" dirty="0">
                          <a:solidFill>
                            <a:schemeClr val="accent1"/>
                          </a:solidFill>
                          <a:hlinkClick r:id="rId21" action="ppaction://hlinksldjump"/>
                        </a:rPr>
                        <a:t>1.17 Decision Making with Behavior Data</a:t>
                      </a:r>
                      <a:endParaRPr lang="en-US" sz="1600" u="sng" dirty="0">
                        <a:solidFill>
                          <a:schemeClr val="accent1"/>
                        </a:solidFill>
                      </a:endParaRPr>
                    </a:p>
                    <a:p>
                      <a:pPr lvl="1"/>
                      <a:r>
                        <a:rPr lang="en-US" sz="1600" u="sng" dirty="0">
                          <a:solidFill>
                            <a:schemeClr val="accent1"/>
                          </a:solidFill>
                          <a:hlinkClick r:id="rId22" action="ppaction://hlinksldjump"/>
                        </a:rPr>
                        <a:t>1.18 Using School and Community Data</a:t>
                      </a:r>
                      <a:endParaRPr lang="en-US" sz="1600" u="sng" dirty="0">
                        <a:solidFill>
                          <a:schemeClr val="accent1"/>
                        </a:solidFill>
                      </a:endParaRPr>
                    </a:p>
                    <a:p>
                      <a:pPr lvl="1"/>
                      <a:r>
                        <a:rPr lang="en-US" sz="1600" u="sng" dirty="0">
                          <a:solidFill>
                            <a:schemeClr val="accent1"/>
                          </a:solidFill>
                          <a:hlinkClick r:id="rId23" action="ppaction://hlinksldjump"/>
                        </a:rPr>
                        <a:t>1.19 Decision Making with Fidelity Data</a:t>
                      </a:r>
                      <a:endParaRPr lang="en-US" sz="1600" u="sng" dirty="0">
                        <a:solidFill>
                          <a:schemeClr val="accent1"/>
                        </a:solidFill>
                      </a:endParaRPr>
                    </a:p>
                    <a:p>
                      <a:pPr lvl="1"/>
                      <a:r>
                        <a:rPr lang="en-US" sz="1600" u="sng" dirty="0">
                          <a:solidFill>
                            <a:schemeClr val="accent1"/>
                          </a:solidFill>
                          <a:hlinkClick r:id="rId24" action="ppaction://hlinksldjump"/>
                        </a:rPr>
                        <a:t>1.20 Evaluation Plan</a:t>
                      </a:r>
                      <a:endParaRPr lang="en-US" sz="1600" u="sng" dirty="0">
                        <a:solidFill>
                          <a:schemeClr val="accent1"/>
                        </a:solidFill>
                      </a:endParaRPr>
                    </a:p>
                    <a:p>
                      <a:pPr lvl="1"/>
                      <a:endParaRPr lang="en-US" sz="1600" u="sng" dirty="0">
                        <a:solidFill>
                          <a:schemeClr val="accent1"/>
                        </a:solidFill>
                      </a:endParaRPr>
                    </a:p>
                    <a:p>
                      <a:pPr lvl="1"/>
                      <a:endParaRPr lang="en-US" sz="1600" u="sng" dirty="0">
                        <a:solidFill>
                          <a:schemeClr val="accent1"/>
                        </a:solidFill>
                      </a:endParaRPr>
                    </a:p>
                    <a:p>
                      <a:endParaRPr lang="en-US" sz="1600" u="sng" dirty="0">
                        <a:solidFill>
                          <a:schemeClr val="accent1"/>
                        </a:solidFill>
                      </a:endParaRPr>
                    </a:p>
                  </a:txBody>
                  <a:tcPr/>
                </a:tc>
                <a:extLst>
                  <a:ext uri="{0D108BD9-81ED-4DB2-BD59-A6C34878D82A}">
                    <a16:rowId xmlns:a16="http://schemas.microsoft.com/office/drawing/2014/main" val="2502828014"/>
                  </a:ext>
                </a:extLst>
              </a:tr>
            </a:tbl>
          </a:graphicData>
        </a:graphic>
      </p:graphicFrame>
      <p:pic>
        <p:nvPicPr>
          <p:cNvPr id="3" name="Slide 7">
            <a:hlinkClick r:id="" action="ppaction://media"/>
            <a:extLst>
              <a:ext uri="{FF2B5EF4-FFF2-40B4-BE49-F238E27FC236}">
                <a16:creationId xmlns:a16="http://schemas.microsoft.com/office/drawing/2014/main" id="{17DE19B7-AB31-F87C-39E7-3BCC683B3890}"/>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059179" y="6193143"/>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111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1BA53-A18C-C996-B953-F6530F2F60DF}"/>
            </a:ext>
          </a:extLst>
        </p:cNvPr>
        <p:cNvGrpSpPr/>
        <p:nvPr/>
      </p:nvGrpSpPr>
      <p:grpSpPr>
        <a:xfrm>
          <a:off x="0" y="0"/>
          <a:ext cx="0" cy="0"/>
          <a:chOff x="0" y="0"/>
          <a:chExt cx="0" cy="0"/>
        </a:xfrm>
      </p:grpSpPr>
      <p:pic>
        <p:nvPicPr>
          <p:cNvPr id="15" name="Picture 14" descr="A sheet of a report&#10;&#10;Description automatically generated with medium confidence">
            <a:extLst>
              <a:ext uri="{FF2B5EF4-FFF2-40B4-BE49-F238E27FC236}">
                <a16:creationId xmlns:a16="http://schemas.microsoft.com/office/drawing/2014/main" id="{D59A9326-EF1A-B2EE-242E-C4D22B33554B}"/>
              </a:ext>
            </a:extLst>
          </p:cNvPr>
          <p:cNvPicPr>
            <a:picLocks noChangeAspect="1"/>
          </p:cNvPicPr>
          <p:nvPr/>
        </p:nvPicPr>
        <p:blipFill>
          <a:blip r:embed="rId5"/>
          <a:stretch>
            <a:fillRect/>
          </a:stretch>
        </p:blipFill>
        <p:spPr>
          <a:xfrm>
            <a:off x="7225335" y="1987772"/>
            <a:ext cx="3660297" cy="4591212"/>
          </a:xfrm>
          <a:prstGeom prst="rect">
            <a:avLst/>
          </a:prstGeom>
          <a:ln>
            <a:solidFill>
              <a:schemeClr val="tx1"/>
            </a:solidFill>
          </a:ln>
        </p:spPr>
      </p:pic>
      <p:pic>
        <p:nvPicPr>
          <p:cNvPr id="4" name="Picture 3" descr="A close-up of a form&#10;&#10;Description automatically generated">
            <a:extLst>
              <a:ext uri="{FF2B5EF4-FFF2-40B4-BE49-F238E27FC236}">
                <a16:creationId xmlns:a16="http://schemas.microsoft.com/office/drawing/2014/main" id="{951173F7-202C-A87B-769D-5394F8699B89}"/>
              </a:ext>
            </a:extLst>
          </p:cNvPr>
          <p:cNvPicPr>
            <a:picLocks noChangeAspect="1"/>
          </p:cNvPicPr>
          <p:nvPr/>
        </p:nvPicPr>
        <p:blipFill>
          <a:blip r:embed="rId6"/>
          <a:stretch>
            <a:fillRect/>
          </a:stretch>
        </p:blipFill>
        <p:spPr>
          <a:xfrm>
            <a:off x="720824" y="1968590"/>
            <a:ext cx="3698124" cy="4610394"/>
          </a:xfrm>
          <a:prstGeom prst="rect">
            <a:avLst/>
          </a:prstGeom>
          <a:ln>
            <a:solidFill>
              <a:schemeClr val="tx1"/>
            </a:solidFill>
          </a:ln>
        </p:spPr>
      </p:pic>
      <p:sp>
        <p:nvSpPr>
          <p:cNvPr id="2" name="Title 1">
            <a:extLst>
              <a:ext uri="{FF2B5EF4-FFF2-40B4-BE49-F238E27FC236}">
                <a16:creationId xmlns:a16="http://schemas.microsoft.com/office/drawing/2014/main" id="{D63B4A39-5406-E778-6F07-342E1D07CBD7}"/>
              </a:ext>
            </a:extLst>
          </p:cNvPr>
          <p:cNvSpPr>
            <a:spLocks noGrp="1"/>
          </p:cNvSpPr>
          <p:nvPr>
            <p:ph type="title"/>
          </p:nvPr>
        </p:nvSpPr>
        <p:spPr/>
        <p:txBody>
          <a:bodyPr/>
          <a:lstStyle/>
          <a:p>
            <a:r>
              <a:rPr lang="en-US" dirty="0"/>
              <a:t>Preparation for Administration</a:t>
            </a:r>
          </a:p>
        </p:txBody>
      </p:sp>
      <p:sp>
        <p:nvSpPr>
          <p:cNvPr id="13" name="TextBox 12">
            <a:extLst>
              <a:ext uri="{FF2B5EF4-FFF2-40B4-BE49-F238E27FC236}">
                <a16:creationId xmlns:a16="http://schemas.microsoft.com/office/drawing/2014/main" id="{432030FB-AC0B-23BB-2E3A-F32C14B01D3D}"/>
              </a:ext>
            </a:extLst>
          </p:cNvPr>
          <p:cNvSpPr txBox="1"/>
          <p:nvPr/>
        </p:nvSpPr>
        <p:spPr>
          <a:xfrm>
            <a:off x="328824" y="1243648"/>
            <a:ext cx="4482124" cy="646331"/>
          </a:xfrm>
          <a:prstGeom prst="rect">
            <a:avLst/>
          </a:prstGeom>
          <a:noFill/>
        </p:spPr>
        <p:txBody>
          <a:bodyPr wrap="none" rtlCol="0">
            <a:spAutoFit/>
          </a:bodyPr>
          <a:lstStyle/>
          <a:p>
            <a:r>
              <a:rPr lang="en-US" dirty="0"/>
              <a:t>Appendix A: </a:t>
            </a:r>
          </a:p>
          <a:p>
            <a:r>
              <a:rPr lang="en-US" dirty="0"/>
              <a:t>Walkthrough Interview and Observation Form</a:t>
            </a:r>
          </a:p>
        </p:txBody>
      </p:sp>
      <p:sp>
        <p:nvSpPr>
          <p:cNvPr id="14" name="TextBox 13">
            <a:extLst>
              <a:ext uri="{FF2B5EF4-FFF2-40B4-BE49-F238E27FC236}">
                <a16:creationId xmlns:a16="http://schemas.microsoft.com/office/drawing/2014/main" id="{66194179-16DC-6D61-E19E-DE8382E2F005}"/>
              </a:ext>
            </a:extLst>
          </p:cNvPr>
          <p:cNvSpPr txBox="1"/>
          <p:nvPr/>
        </p:nvSpPr>
        <p:spPr>
          <a:xfrm>
            <a:off x="7132737" y="1322259"/>
            <a:ext cx="3660297" cy="646331"/>
          </a:xfrm>
          <a:prstGeom prst="rect">
            <a:avLst/>
          </a:prstGeom>
          <a:noFill/>
        </p:spPr>
        <p:txBody>
          <a:bodyPr wrap="none" rtlCol="0">
            <a:spAutoFit/>
          </a:bodyPr>
          <a:lstStyle/>
          <a:p>
            <a:r>
              <a:rPr lang="en-US" dirty="0"/>
              <a:t>Appendix B:</a:t>
            </a:r>
          </a:p>
          <a:p>
            <a:r>
              <a:rPr lang="en-US" dirty="0"/>
              <a:t>Classroom Data Summary Worksheet</a:t>
            </a:r>
          </a:p>
        </p:txBody>
      </p:sp>
      <p:sp>
        <p:nvSpPr>
          <p:cNvPr id="17" name="Up Arrow Callout 16">
            <a:extLst>
              <a:ext uri="{FF2B5EF4-FFF2-40B4-BE49-F238E27FC236}">
                <a16:creationId xmlns:a16="http://schemas.microsoft.com/office/drawing/2014/main" id="{DB8C6308-54FB-ACD8-19F7-FC71D082D89D}"/>
              </a:ext>
            </a:extLst>
          </p:cNvPr>
          <p:cNvSpPr/>
          <p:nvPr/>
        </p:nvSpPr>
        <p:spPr>
          <a:xfrm>
            <a:off x="84780" y="5505133"/>
            <a:ext cx="4602866" cy="1203767"/>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Completed PRIOR to when the team meets to complete the TFI</a:t>
            </a:r>
          </a:p>
        </p:txBody>
      </p:sp>
      <p:sp>
        <p:nvSpPr>
          <p:cNvPr id="18" name="Up Arrow Callout 17">
            <a:extLst>
              <a:ext uri="{FF2B5EF4-FFF2-40B4-BE49-F238E27FC236}">
                <a16:creationId xmlns:a16="http://schemas.microsoft.com/office/drawing/2014/main" id="{2CC01E80-C02D-F1BE-82B3-914CD370502F}"/>
              </a:ext>
            </a:extLst>
          </p:cNvPr>
          <p:cNvSpPr/>
          <p:nvPr/>
        </p:nvSpPr>
        <p:spPr>
          <a:xfrm>
            <a:off x="6319777" y="4992317"/>
            <a:ext cx="5787443" cy="1865681"/>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Based on readily available, ongoing classroom data collection.</a:t>
            </a:r>
          </a:p>
          <a:p>
            <a:pPr algn="ctr"/>
            <a:r>
              <a:rPr lang="en-US" sz="2000" dirty="0"/>
              <a:t>Worksheet can be completed either prior to or during completion of the TFI</a:t>
            </a:r>
          </a:p>
        </p:txBody>
      </p:sp>
      <p:pic>
        <p:nvPicPr>
          <p:cNvPr id="3" name="Slide 8">
            <a:hlinkClick r:id="" action="ppaction://media"/>
            <a:extLst>
              <a:ext uri="{FF2B5EF4-FFF2-40B4-BE49-F238E27FC236}">
                <a16:creationId xmlns:a16="http://schemas.microsoft.com/office/drawing/2014/main" id="{7A92BB71-FA84-7936-9BD4-ED1FEA986C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7508" y="5017770"/>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9198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7D84C-C246-E1EC-A90C-ABBAE654C8F3}"/>
              </a:ext>
            </a:extLst>
          </p:cNvPr>
          <p:cNvSpPr>
            <a:spLocks noGrp="1"/>
          </p:cNvSpPr>
          <p:nvPr>
            <p:ph type="title"/>
          </p:nvPr>
        </p:nvSpPr>
        <p:spPr/>
        <p:txBody>
          <a:bodyPr/>
          <a:lstStyle/>
          <a:p>
            <a:r>
              <a:rPr lang="en-US" dirty="0"/>
              <a:t>TFI Walkthrough Procedures</a:t>
            </a:r>
          </a:p>
        </p:txBody>
      </p:sp>
      <p:graphicFrame>
        <p:nvGraphicFramePr>
          <p:cNvPr id="4" name="Content Placeholder 3">
            <a:extLst>
              <a:ext uri="{FF2B5EF4-FFF2-40B4-BE49-F238E27FC236}">
                <a16:creationId xmlns:a16="http://schemas.microsoft.com/office/drawing/2014/main" id="{A21C9C3D-BBD4-84D9-B9B9-647442AF59B1}"/>
              </a:ext>
            </a:extLst>
          </p:cNvPr>
          <p:cNvGraphicFramePr>
            <a:graphicFrameLocks noGrp="1"/>
          </p:cNvGraphicFramePr>
          <p:nvPr>
            <p:ph idx="1"/>
            <p:extLst>
              <p:ext uri="{D42A27DB-BD31-4B8C-83A1-F6EECF244321}">
                <p14:modId xmlns:p14="http://schemas.microsoft.com/office/powerpoint/2010/main" val="1139630384"/>
              </p:ext>
            </p:extLst>
          </p:nvPr>
        </p:nvGraphicFramePr>
        <p:xfrm>
          <a:off x="-469741" y="1311204"/>
          <a:ext cx="12472687" cy="53558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close-up of a form&#10;&#10;Description automatically generated">
            <a:extLst>
              <a:ext uri="{FF2B5EF4-FFF2-40B4-BE49-F238E27FC236}">
                <a16:creationId xmlns:a16="http://schemas.microsoft.com/office/drawing/2014/main" id="{89D1D954-650D-BF8E-E4F6-8D3D27AA2F83}"/>
              </a:ext>
            </a:extLst>
          </p:cNvPr>
          <p:cNvPicPr>
            <a:picLocks noChangeAspect="1"/>
          </p:cNvPicPr>
          <p:nvPr/>
        </p:nvPicPr>
        <p:blipFill>
          <a:blip r:embed="rId10"/>
          <a:stretch>
            <a:fillRect/>
          </a:stretch>
        </p:blipFill>
        <p:spPr>
          <a:xfrm>
            <a:off x="9998672" y="173869"/>
            <a:ext cx="2106571" cy="2626230"/>
          </a:xfrm>
          <a:prstGeom prst="rect">
            <a:avLst/>
          </a:prstGeom>
          <a:ln>
            <a:solidFill>
              <a:schemeClr val="tx1"/>
            </a:solidFill>
          </a:ln>
        </p:spPr>
      </p:pic>
      <p:pic>
        <p:nvPicPr>
          <p:cNvPr id="5" name="Slide 9">
            <a:hlinkClick r:id="" action="ppaction://media"/>
            <a:extLst>
              <a:ext uri="{FF2B5EF4-FFF2-40B4-BE49-F238E27FC236}">
                <a16:creationId xmlns:a16="http://schemas.microsoft.com/office/drawing/2014/main" id="{7860B660-87D3-A27F-9B8F-9A72D52ECD0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23050" y="5912977"/>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72865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9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PBISApps 2017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BISApps PowerPoint Templates" id="{A3028905-A28B-5740-B533-B154DFBA4A01}" vid="{E02CAA40-9E88-CD44-A415-6BA4CBFFCA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AD06CCC1422A2649885C0F02FE4AAF79" ma:contentTypeVersion="11" ma:contentTypeDescription="Create a new document." ma:contentTypeScope="" ma:versionID="2296c7cb48de35ed667f9ab17575d7ab">
  <xsd:schema xmlns:xsd="http://www.w3.org/2001/XMLSchema" xmlns:xs="http://www.w3.org/2001/XMLSchema" xmlns:p="http://schemas.microsoft.com/office/2006/metadata/properties" xmlns:ns1="http://schemas.microsoft.com/sharepoint/v3" xmlns:ns2="76bbdb58-a4ad-4aee-bcf6-1de1c1741447" xmlns:ns3="0e2fb67b-e1dd-428e-9685-33e2fb9725ef" xmlns:ns4="a27bf76d-08e9-4632-8cf1-0e7e58832f8c" targetNamespace="http://schemas.microsoft.com/office/2006/metadata/properties" ma:root="true" ma:fieldsID="d4c5cb1dbeca12f30e3bc59c6cc829d0" ns1:_="" ns2:_="" ns3:_="" ns4:_="">
    <xsd:import namespace="http://schemas.microsoft.com/sharepoint/v3"/>
    <xsd:import namespace="76bbdb58-a4ad-4aee-bcf6-1de1c1741447"/>
    <xsd:import namespace="0e2fb67b-e1dd-428e-9685-33e2fb9725ef"/>
    <xsd:import namespace="a27bf76d-08e9-4632-8cf1-0e7e58832f8c"/>
    <xsd:element name="properties">
      <xsd:complexType>
        <xsd:sequence>
          <xsd:element name="documentManagement">
            <xsd:complexType>
              <xsd:all>
                <xsd:element ref="ns2:_dlc_DocId" minOccurs="0"/>
                <xsd:element ref="ns2:_dlc_DocIdUrl" minOccurs="0"/>
                <xsd:element ref="ns2:_dlc_DocIdPersistId" minOccurs="0"/>
                <xsd:element ref="ns2:Training_x0020_Application" minOccurs="0"/>
                <xsd:element ref="ns1:RoutingRuleDescription"/>
                <xsd:element ref="ns3:Published_x0020_Date" minOccurs="0"/>
                <xsd:element ref="ns2:TaxKeywordTaxHTField" minOccurs="0"/>
                <xsd:element ref="ns2:TaxCatchAll" minOccurs="0"/>
                <xsd:element ref="ns2:Featured_x003f_" minOccurs="0"/>
                <xsd:element ref="ns2:Archive_x003f_" minOccurs="0"/>
                <xsd:element ref="ns4: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2" ma:displayName="Description" ma:internalName="RoutingRule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bbdb58-a4ad-4aee-bcf6-1de1c174144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raining_x0020_Application" ma:index="11" nillable="true" ma:displayName="PBISApps Application" ma:default="SWIS" ma:internalName="Training_x0020_Application">
      <xsd:complexType>
        <xsd:complexContent>
          <xsd:extension base="dms:MultiChoice">
            <xsd:sequence>
              <xsd:element name="Value" maxOccurs="unbounded" minOccurs="0" nillable="true">
                <xsd:simpleType>
                  <xsd:restriction base="dms:Choice">
                    <xsd:enumeration value="SWIS"/>
                    <xsd:enumeration value="CICO-SWIS"/>
                    <xsd:enumeration value="ISIS-SWIS"/>
                    <xsd:enumeration value="SAMI"/>
                    <xsd:enumeration value="PBIS Assessment"/>
                    <xsd:enumeration value="PBIS Evaluation"/>
                    <xsd:enumeration value="Other"/>
                  </xsd:restriction>
                </xsd:simpleType>
              </xsd:element>
            </xsd:sequence>
          </xsd:extension>
        </xsd:complexContent>
      </xsd:complexType>
    </xsd:element>
    <xsd:element name="TaxKeywordTaxHTField" ma:index="15"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e3716bd5-4771-4b01-9698-b6ef8824b3e9}" ma:internalName="TaxCatchAll" ma:showField="CatchAllData" ma:web="76bbdb58-a4ad-4aee-bcf6-1de1c1741447">
      <xsd:complexType>
        <xsd:complexContent>
          <xsd:extension base="dms:MultiChoiceLookup">
            <xsd:sequence>
              <xsd:element name="Value" type="dms:Lookup" maxOccurs="unbounded" minOccurs="0" nillable="true"/>
            </xsd:sequence>
          </xsd:extension>
        </xsd:complexContent>
      </xsd:complexType>
    </xsd:element>
    <xsd:element name="Featured_x003f_" ma:index="17" nillable="true" ma:displayName="Featured?" ma:default="0" ma:internalName="Featured_x003F_">
      <xsd:simpleType>
        <xsd:restriction base="dms:Boolean"/>
      </xsd:simpleType>
    </xsd:element>
    <xsd:element name="Archive_x003f_" ma:index="18" nillable="true" ma:displayName="Archive?" ma:default="0" ma:internalName="Archive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e2fb67b-e1dd-428e-9685-33e2fb9725ef" elementFormDefault="qualified">
    <xsd:import namespace="http://schemas.microsoft.com/office/2006/documentManagement/types"/>
    <xsd:import namespace="http://schemas.microsoft.com/office/infopath/2007/PartnerControls"/>
    <xsd:element name="Published_x0020_Date" ma:index="13" nillable="true" ma:displayName="Revision Date" ma:default="[today]" ma:format="DateOnly" ma:internalName="Published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27bf76d-08e9-4632-8cf1-0e7e58832f8c" elementFormDefault="qualified">
    <xsd:import namespace="http://schemas.microsoft.com/office/2006/documentManagement/types"/>
    <xsd:import namespace="http://schemas.microsoft.com/office/infopath/2007/PartnerControls"/>
    <xsd:element name="Category" ma:index="19" ma:displayName="Category" ma:default="Forms" ma:format="Dropdown" ma:internalName="Category">
      <xsd:simpleType>
        <xsd:restriction base="dms:Choice">
          <xsd:enumeration value="Forms"/>
          <xsd:enumeration value="Manuals"/>
          <xsd:enumeration value="Miscellaneous Supporting Material"/>
          <xsd:enumeration value="Policies"/>
          <xsd:enumeration value="Samples and Templates"/>
          <xsd:enumeration value="Training Material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76bbdb58-a4ad-4aee-bcf6-1de1c1741447">T3QXJCDNPQEZ-26-177</_dlc_DocId>
    <_dlc_DocIdUrl xmlns="76bbdb58-a4ad-4aee-bcf6-1de1c1741447">
      <Url>https://www.pbisapps.org/Resources/_layouts/15/DocIdRedir.aspx?ID=T3QXJCDNPQEZ-26-177</Url>
      <Description>T3QXJCDNPQEZ-26-177</Description>
    </_dlc_DocIdUrl>
    <Published_x0020_Date xmlns="0e2fb67b-e1dd-428e-9685-33e2fb9725ef">2019-02-14T08:00:00+00:00</Published_x0020_Date>
    <Category xmlns="a27bf76d-08e9-4632-8cf1-0e7e58832f8c">Training Materials</Category>
    <Featured_x003f_ xmlns="76bbdb58-a4ad-4aee-bcf6-1de1c1741447">true</Featured_x003f_>
    <TaxCatchAll xmlns="76bbdb58-a4ad-4aee-bcf6-1de1c1741447"/>
    <TaxKeywordTaxHTField xmlns="76bbdb58-a4ad-4aee-bcf6-1de1c1741447">
      <Terms xmlns="http://schemas.microsoft.com/office/infopath/2007/PartnerControls"/>
    </TaxKeywordTaxHTField>
    <RoutingRuleDescription xmlns="http://schemas.microsoft.com/sharepoint/v3">This presentation prepares coaches and facilitators who will be guiding administration and use of the TFI with school teams.</RoutingRuleDescription>
    <Archive_x003f_ xmlns="76bbdb58-a4ad-4aee-bcf6-1de1c1741447">false</Archive_x003f_>
    <Training_x0020_Application xmlns="76bbdb58-a4ad-4aee-bcf6-1de1c1741447">
      <Value>PBIS Assessment</Value>
    </Training_x0020_Application>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4AC875-ECDC-4064-AA52-C2C487264394}">
  <ds:schemaRefs>
    <ds:schemaRef ds:uri="http://schemas.microsoft.com/sharepoint/events"/>
  </ds:schemaRefs>
</ds:datastoreItem>
</file>

<file path=customXml/itemProps2.xml><?xml version="1.0" encoding="utf-8"?>
<ds:datastoreItem xmlns:ds="http://schemas.openxmlformats.org/officeDocument/2006/customXml" ds:itemID="{2E74E366-659E-4C15-B0FD-29DCF95BE1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6bbdb58-a4ad-4aee-bcf6-1de1c1741447"/>
    <ds:schemaRef ds:uri="0e2fb67b-e1dd-428e-9685-33e2fb9725ef"/>
    <ds:schemaRef ds:uri="a27bf76d-08e9-4632-8cf1-0e7e58832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C7BDC4-29E8-4597-95BB-6BD66117CF62}">
  <ds:schemaRefs>
    <ds:schemaRef ds:uri="http://schemas.microsoft.com/office/2006/metadata/properties"/>
    <ds:schemaRef ds:uri="http://schemas.microsoft.com/office/infopath/2007/PartnerControls"/>
    <ds:schemaRef ds:uri="http://schemas.microsoft.com/sharepoint/v3/fields"/>
    <ds:schemaRef ds:uri="d1a46c25-e8de-455b-b95f-416834b9728c"/>
    <ds:schemaRef ds:uri="76bbdb58-a4ad-4aee-bcf6-1de1c1741447"/>
    <ds:schemaRef ds:uri="0e2fb67b-e1dd-428e-9685-33e2fb9725ef"/>
    <ds:schemaRef ds:uri="a27bf76d-08e9-4632-8cf1-0e7e58832f8c"/>
    <ds:schemaRef ds:uri="http://schemas.microsoft.com/sharepoint/v3"/>
  </ds:schemaRefs>
</ds:datastoreItem>
</file>

<file path=customXml/itemProps4.xml><?xml version="1.0" encoding="utf-8"?>
<ds:datastoreItem xmlns:ds="http://schemas.openxmlformats.org/officeDocument/2006/customXml" ds:itemID="{423D5F26-0BF1-4F1C-BD5E-AF166BE00C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PBISApps 2017 (Blue)</Template>
  <TotalTime>25352</TotalTime>
  <Words>12564</Words>
  <Application>Microsoft Office PowerPoint</Application>
  <PresentationFormat>Widescreen</PresentationFormat>
  <Paragraphs>1120</Paragraphs>
  <Slides>61</Slides>
  <Notes>61</Notes>
  <HiddenSlides>0</HiddenSlides>
  <MMClips>78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Calibri Light</vt:lpstr>
      <vt:lpstr>Courier New</vt:lpstr>
      <vt:lpstr>Symbol</vt:lpstr>
      <vt:lpstr>Times New Roman</vt:lpstr>
      <vt:lpstr>Wingdings</vt:lpstr>
      <vt:lpstr>PBISApps 2017 (Blue)</vt:lpstr>
      <vt:lpstr> Tiered Fidelity Inventory (TFI) 3.0: Preparing for Administration and  Scoring Tier 1 Items </vt:lpstr>
      <vt:lpstr>Purpose of this Resource: </vt:lpstr>
      <vt:lpstr>Overview of the TFI</vt:lpstr>
      <vt:lpstr>TFI Administration Process</vt:lpstr>
      <vt:lpstr>PBIS Assessment</vt:lpstr>
      <vt:lpstr>Glossary and Acronym Key</vt:lpstr>
      <vt:lpstr>Tier 1: Building a Strong Foundation</vt:lpstr>
      <vt:lpstr>Preparation for Administration</vt:lpstr>
      <vt:lpstr>TFI Walkthrough Procedures</vt:lpstr>
      <vt:lpstr>TFI Walkthrough Procedures</vt:lpstr>
      <vt:lpstr>TFI Walkthrough Procedures</vt:lpstr>
      <vt:lpstr>TFI Walkthrough Procedures</vt:lpstr>
      <vt:lpstr>TFI Walkthrough Procedures</vt:lpstr>
      <vt:lpstr>Classroom Data Summary Procedures  </vt:lpstr>
      <vt:lpstr>Classroom Data Summary Procedures  </vt:lpstr>
      <vt:lpstr>TFI Item Number and Name</vt:lpstr>
      <vt:lpstr>TFI Item Number and Name</vt:lpstr>
      <vt:lpstr>1.1 Team Composition</vt:lpstr>
      <vt:lpstr>1.1 Team Composition</vt:lpstr>
      <vt:lpstr>1.2 Team Operating Procedures</vt:lpstr>
      <vt:lpstr>1.2 Team Operating Procedures</vt:lpstr>
      <vt:lpstr>1.3 Schoolwide Expectations</vt:lpstr>
      <vt:lpstr>TFI Walkthrough: Appendix A</vt:lpstr>
      <vt:lpstr>1.3 Schoolwide Expectations</vt:lpstr>
      <vt:lpstr>1.4 Teaching Expectations</vt:lpstr>
      <vt:lpstr>1.4 Teaching Expectations</vt:lpstr>
      <vt:lpstr>1.5 Schoolwide Acknowledgement</vt:lpstr>
      <vt:lpstr>1.5 Schoolwide Acknowledgement</vt:lpstr>
      <vt:lpstr>1.6 Contextually Inappropriate Behavior Definitions</vt:lpstr>
      <vt:lpstr>1.6 Contextually Inappropriate Behavior Definitions</vt:lpstr>
      <vt:lpstr>1.7 Responses to Contextually Inappropriate Behavior</vt:lpstr>
      <vt:lpstr>1.7 Responses to Contextually Inappropriate Behavior</vt:lpstr>
      <vt:lpstr>1.8 Crisis &amp; Emergency Response Plan Linked to Schoolwide Supports</vt:lpstr>
      <vt:lpstr>1.8 Crisis &amp; Emergency Response Plan Linked to Schoolwide Supports</vt:lpstr>
      <vt:lpstr>1.9 Schoolwide Practices used in Classrooms</vt:lpstr>
      <vt:lpstr>1.9 Schoolwide Practices used in Classrooms</vt:lpstr>
      <vt:lpstr>1.10 Classroom Practices</vt:lpstr>
      <vt:lpstr>Appendix B:  TFI Classroom Data Summary Worksheet</vt:lpstr>
      <vt:lpstr>1.10 Classroom Practices</vt:lpstr>
      <vt:lpstr>1.11 Established Priority</vt:lpstr>
      <vt:lpstr>1.11 Established Priority</vt:lpstr>
      <vt:lpstr>1.12 Schoolwide Professional Development &amp; Coaching</vt:lpstr>
      <vt:lpstr>1.12 Schoolwide Professional Development &amp; Coaching</vt:lpstr>
      <vt:lpstr>1.13 Classroom Professional Development &amp; Coaching</vt:lpstr>
      <vt:lpstr>1.13 Classroom Professional Development &amp; Coaching</vt:lpstr>
      <vt:lpstr>1.14 Faculty &amp; Staff Engagement </vt:lpstr>
      <vt:lpstr>1.14 Faculty &amp; Staff Engagement </vt:lpstr>
      <vt:lpstr>1.15 Student Engagement</vt:lpstr>
      <vt:lpstr>1.15 Student Engagement</vt:lpstr>
      <vt:lpstr>1.16 Family &amp; Community Engagement</vt:lpstr>
      <vt:lpstr>1.16 Family &amp; Community Engagement</vt:lpstr>
      <vt:lpstr>1.17 Decision Making with Behavior Data</vt:lpstr>
      <vt:lpstr>1.17 Decision Making with Behavior Data</vt:lpstr>
      <vt:lpstr>1.18 Using School &amp; Community Data to Inform Tier 1</vt:lpstr>
      <vt:lpstr>1.18 Using School &amp; Community Data to Inform Tier 1</vt:lpstr>
      <vt:lpstr>1.19 Decision Making with Fidelity Data</vt:lpstr>
      <vt:lpstr>1.19 Decision Making with Fidelity Data</vt:lpstr>
      <vt:lpstr>1.20 Evaluation Plan</vt:lpstr>
      <vt:lpstr>1.20 Evaluation Plan</vt:lpstr>
      <vt:lpstr>Evaluation Example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Celeste Dickey</dc:creator>
  <cp:keywords/>
  <cp:lastModifiedBy>Alan Cook</cp:lastModifiedBy>
  <cp:revision>184</cp:revision>
  <cp:lastPrinted>2018-12-20T19:33:10Z</cp:lastPrinted>
  <dcterms:created xsi:type="dcterms:W3CDTF">2018-03-15T19:08:39Z</dcterms:created>
  <dcterms:modified xsi:type="dcterms:W3CDTF">2025-03-11T20:50:24Z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65617699-e61e-4ad5-a871-08e82b3b237e</vt:lpwstr>
  </property>
  <property fmtid="{D5CDD505-2E9C-101B-9397-08002B2CF9AE}" pid="3" name="ContentTypeId">
    <vt:lpwstr>0x010100AD06CCC1422A2649885C0F02FE4AAF79</vt:lpwstr>
  </property>
  <property fmtid="{D5CDD505-2E9C-101B-9397-08002B2CF9AE}" pid="4" name="TaxKeyword">
    <vt:lpwstr/>
  </property>
</Properties>
</file>